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4160" r:id="rId1"/>
  </p:sldMasterIdLst>
  <p:notesMasterIdLst>
    <p:notesMasterId r:id="rId18"/>
  </p:notesMasterIdLst>
  <p:handoutMasterIdLst>
    <p:handoutMasterId r:id="rId19"/>
  </p:handoutMasterIdLst>
  <p:sldIdLst>
    <p:sldId id="1603" r:id="rId2"/>
    <p:sldId id="1741" r:id="rId3"/>
    <p:sldId id="1742" r:id="rId4"/>
    <p:sldId id="1743" r:id="rId5"/>
    <p:sldId id="1750" r:id="rId6"/>
    <p:sldId id="1751" r:id="rId7"/>
    <p:sldId id="1744" r:id="rId8"/>
    <p:sldId id="1745" r:id="rId9"/>
    <p:sldId id="1746" r:id="rId10"/>
    <p:sldId id="1754" r:id="rId11"/>
    <p:sldId id="1747" r:id="rId12"/>
    <p:sldId id="1748" r:id="rId13"/>
    <p:sldId id="1753" r:id="rId14"/>
    <p:sldId id="1749" r:id="rId15"/>
    <p:sldId id="1752" r:id="rId16"/>
    <p:sldId id="1726" r:id="rId17"/>
  </p:sldIdLst>
  <p:sldSz cx="12192000" cy="6858000"/>
  <p:notesSz cx="6797675" cy="9928225"/>
  <p:custDataLst>
    <p:tags r:id="rId20"/>
  </p:custDataLst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155" userDrawn="1">
          <p15:clr>
            <a:srgbClr val="A4A3A4"/>
          </p15:clr>
        </p15:guide>
        <p15:guide id="7" orient="horz" pos="142" userDrawn="1">
          <p15:clr>
            <a:srgbClr val="A4A3A4"/>
          </p15:clr>
        </p15:guide>
        <p15:guide id="11" orient="horz" pos="1752" userDrawn="1">
          <p15:clr>
            <a:srgbClr val="A4A3A4"/>
          </p15:clr>
        </p15:guide>
        <p15:guide id="14" pos="4007" userDrawn="1">
          <p15:clr>
            <a:srgbClr val="A4A3A4"/>
          </p15:clr>
        </p15:guide>
        <p15:guide id="15" orient="horz" pos="3974" userDrawn="1">
          <p15:clr>
            <a:srgbClr val="A4A3A4"/>
          </p15:clr>
        </p15:guide>
        <p15:guide id="16" pos="406" userDrawn="1">
          <p15:clr>
            <a:srgbClr val="A4A3A4"/>
          </p15:clr>
        </p15:guide>
        <p15:guide id="17" pos="7217" userDrawn="1">
          <p15:clr>
            <a:srgbClr val="A4A3A4"/>
          </p15:clr>
        </p15:guide>
        <p15:guide id="19" pos="7525" userDrawn="1">
          <p15:clr>
            <a:srgbClr val="A4A3A4"/>
          </p15:clr>
        </p15:guide>
        <p15:guide id="20" pos="2389" userDrawn="1">
          <p15:clr>
            <a:srgbClr val="A4A3A4"/>
          </p15:clr>
        </p15:guide>
        <p15:guide id="22" orient="horz" pos="3770" userDrawn="1">
          <p15:clr>
            <a:srgbClr val="A4A3A4"/>
          </p15:clr>
        </p15:guide>
        <p15:guide id="23" orient="horz" pos="1117" userDrawn="1">
          <p15:clr>
            <a:srgbClr val="A4A3A4"/>
          </p15:clr>
        </p15:guide>
        <p15:guide id="24" pos="5291" userDrawn="1">
          <p15:clr>
            <a:srgbClr val="A4A3A4"/>
          </p15:clr>
        </p15:guide>
        <p15:guide id="25" orient="horz" pos="2591" userDrawn="1">
          <p15:clr>
            <a:srgbClr val="A4A3A4"/>
          </p15:clr>
        </p15:guide>
        <p15:guide id="26" orient="horz" pos="275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jov, Maxim" initials="CM" lastIdx="1" clrIdx="0">
    <p:extLst>
      <p:ext uri="{19B8F6BF-5375-455C-9EA6-DF929625EA0E}">
        <p15:presenceInfo xmlns:p15="http://schemas.microsoft.com/office/powerpoint/2012/main" userId="S-1-5-21-2649936947-1369757840-2002108267-12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34343"/>
    <a:srgbClr val="7F7F7F"/>
    <a:srgbClr val="5F5F5F"/>
    <a:srgbClr val="4D4D4D"/>
    <a:srgbClr val="B6C4CC"/>
    <a:srgbClr val="0070C0"/>
    <a:srgbClr val="7592AB"/>
    <a:srgbClr val="162C42"/>
    <a:srgbClr val="D4F8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41" autoAdjust="0"/>
    <p:restoredTop sz="96404" autoAdjust="0"/>
  </p:normalViewPr>
  <p:slideViewPr>
    <p:cSldViewPr snapToGrid="0">
      <p:cViewPr varScale="1">
        <p:scale>
          <a:sx n="125" d="100"/>
          <a:sy n="125" d="100"/>
        </p:scale>
        <p:origin x="102" y="360"/>
      </p:cViewPr>
      <p:guideLst>
        <p:guide pos="155"/>
        <p:guide orient="horz" pos="142"/>
        <p:guide orient="horz" pos="1752"/>
        <p:guide pos="4007"/>
        <p:guide orient="horz" pos="3974"/>
        <p:guide pos="406"/>
        <p:guide pos="7217"/>
        <p:guide pos="7525"/>
        <p:guide pos="2389"/>
        <p:guide orient="horz" pos="3770"/>
        <p:guide orient="horz" pos="1117"/>
        <p:guide pos="5291"/>
        <p:guide orient="horz" pos="2591"/>
        <p:guide orient="horz" pos="2750"/>
      </p:guideLst>
    </p:cSldViewPr>
  </p:slideViewPr>
  <p:outlineViewPr>
    <p:cViewPr>
      <p:scale>
        <a:sx n="33" d="100"/>
        <a:sy n="33" d="100"/>
      </p:scale>
      <p:origin x="0" y="37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6" tIns="45732" rIns="91466" bIns="45732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6" tIns="45732" rIns="91466" bIns="457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6" tIns="45732" rIns="91466" bIns="45732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6" tIns="45732" rIns="91466" bIns="457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F4F00814-1A06-4648-B431-1E45F9C4B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788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" y="742950"/>
            <a:ext cx="662940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7" y="4714877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DA0C2DE7-DF1A-4C2A-91E4-E901E8A9E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386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" y="0"/>
            <a:ext cx="12191999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296" y="463631"/>
            <a:ext cx="2284800" cy="70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09074" y="3626933"/>
            <a:ext cx="9516503" cy="72601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2285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9" y="4588473"/>
            <a:ext cx="7253817" cy="39491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1285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3" y="6268474"/>
            <a:ext cx="4908468" cy="39491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1143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val="753674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" y="0"/>
            <a:ext cx="12191999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5296" y="463631"/>
            <a:ext cx="2284800" cy="70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09063" y="3626924"/>
            <a:ext cx="9516505" cy="72601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4267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3" y="4588471"/>
            <a:ext cx="7253817" cy="39491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2400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2" y="6268469"/>
            <a:ext cx="4908468" cy="39491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2133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val="1884406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page-fo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" y="0"/>
            <a:ext cx="1218214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32" y="463631"/>
            <a:ext cx="2284800" cy="70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09063" y="3626924"/>
            <a:ext cx="9516505" cy="72601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4267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3" y="4588471"/>
            <a:ext cx="7253817" cy="39491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2400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2" y="6268469"/>
            <a:ext cx="4908468" cy="39491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2133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val="40000647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1122" y="6306143"/>
            <a:ext cx="1337956" cy="4145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950000" cy="1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755540"/>
            <a:ext cx="1950000" cy="1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95" y="5327"/>
            <a:ext cx="8151007" cy="6847351"/>
          </a:xfrm>
          <a:prstGeom prst="rect">
            <a:avLst/>
          </a:prstGeom>
        </p:spPr>
      </p:pic>
      <p:sp>
        <p:nvSpPr>
          <p:cNvPr id="4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582218" y="2115128"/>
            <a:ext cx="9918703" cy="8890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3733" b="1" baseline="0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Chapter title</a:t>
            </a:r>
          </a:p>
        </p:txBody>
      </p:sp>
    </p:spTree>
    <p:extLst>
      <p:ext uri="{BB962C8B-B14F-4D97-AF65-F5344CB8AC3E}">
        <p14:creationId xmlns:p14="http://schemas.microsoft.com/office/powerpoint/2010/main" val="10801418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95" y="0"/>
            <a:ext cx="8151007" cy="6858000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862937" y="2724727"/>
            <a:ext cx="9918703" cy="8890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4267" b="1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755540"/>
            <a:ext cx="1950000" cy="1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00" y="463631"/>
            <a:ext cx="2284800" cy="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2887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rdinar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6835"/>
            <a:ext cx="12192000" cy="761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950000" cy="120000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181593" y="120001"/>
            <a:ext cx="9207500" cy="4699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2600" b="1" dirty="0" smtClean="0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32"/>
          <p:cNvSpPr>
            <a:spLocks noGrp="1"/>
          </p:cNvSpPr>
          <p:nvPr>
            <p:ph type="body" sz="quarter" idx="13"/>
          </p:nvPr>
        </p:nvSpPr>
        <p:spPr>
          <a:xfrm>
            <a:off x="408545" y="969983"/>
            <a:ext cx="8171348" cy="673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67" b="1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34"/>
          <p:cNvSpPr>
            <a:spLocks noGrp="1"/>
          </p:cNvSpPr>
          <p:nvPr>
            <p:ph sz="quarter" idx="14"/>
          </p:nvPr>
        </p:nvSpPr>
        <p:spPr>
          <a:xfrm>
            <a:off x="395846" y="1719283"/>
            <a:ext cx="11273367" cy="4102100"/>
          </a:xfrm>
          <a:prstGeom prst="rect">
            <a:avLst/>
          </a:prstGeom>
        </p:spPr>
        <p:txBody>
          <a:bodyPr/>
          <a:lstStyle>
            <a:lvl1pPr marL="192612" indent="-192612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  <a:defRPr sz="195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95288" indent="0">
              <a:buNone/>
              <a:defRPr sz="2167">
                <a:solidFill>
                  <a:schemeClr val="bg1">
                    <a:lumMod val="50000"/>
                  </a:schemeClr>
                </a:solidFill>
              </a:defRPr>
            </a:lvl2pPr>
            <a:lvl3pPr marL="990576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485863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98115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ru-RU" dirty="0" smtClean="0"/>
          </a:p>
          <a:p>
            <a:pPr lvl="0"/>
            <a:r>
              <a:rPr lang="en-US" dirty="0" smtClean="0"/>
              <a:t>Second level</a:t>
            </a:r>
          </a:p>
        </p:txBody>
      </p:sp>
      <p:sp>
        <p:nvSpPr>
          <p:cNvPr id="7" name="Text Placeholder 30"/>
          <p:cNvSpPr>
            <a:spLocks noGrp="1"/>
          </p:cNvSpPr>
          <p:nvPr>
            <p:ph type="body" sz="quarter" idx="12"/>
          </p:nvPr>
        </p:nvSpPr>
        <p:spPr>
          <a:xfrm>
            <a:off x="181595" y="6341990"/>
            <a:ext cx="5245100" cy="342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371466" indent="-371466">
              <a:buFont typeface="Arial" pitchFamily="34" charset="0"/>
              <a:buNone/>
              <a:defRPr lang="en-US" sz="1517" b="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/>
            <a:r>
              <a:rPr lang="en-US" dirty="0" smtClean="0"/>
              <a:t>Click to edit Master text styles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182703" y="6306144"/>
            <a:ext cx="486510" cy="43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092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page-fo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" y="0"/>
            <a:ext cx="1218214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29" y="463631"/>
            <a:ext cx="2284800" cy="70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09074" y="3626933"/>
            <a:ext cx="9516503" cy="72601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2285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9" y="4588473"/>
            <a:ext cx="7253817" cy="39491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1285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3" y="6268474"/>
            <a:ext cx="4908468" cy="39491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1143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val="3709119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1122" y="6306144"/>
            <a:ext cx="1337956" cy="4145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950000" cy="1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755540"/>
            <a:ext cx="1950000" cy="1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95" y="5335"/>
            <a:ext cx="8151007" cy="6847351"/>
          </a:xfrm>
          <a:prstGeom prst="rect">
            <a:avLst/>
          </a:prstGeom>
        </p:spPr>
      </p:pic>
      <p:sp>
        <p:nvSpPr>
          <p:cNvPr id="4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582220" y="2115128"/>
            <a:ext cx="9918703" cy="8890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2000" b="1" baseline="0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Chapter title</a:t>
            </a:r>
          </a:p>
        </p:txBody>
      </p:sp>
    </p:spTree>
    <p:extLst>
      <p:ext uri="{BB962C8B-B14F-4D97-AF65-F5344CB8AC3E}">
        <p14:creationId xmlns:p14="http://schemas.microsoft.com/office/powerpoint/2010/main" val="1921741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rdinar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117" y="6283109"/>
            <a:ext cx="1337956" cy="4145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13250" b="19917"/>
          <a:stretch/>
        </p:blipFill>
        <p:spPr>
          <a:xfrm>
            <a:off x="65297" y="6634166"/>
            <a:ext cx="10576583" cy="609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950000" cy="120000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181595" y="120002"/>
            <a:ext cx="9207500" cy="4699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1715" b="1" dirty="0" smtClean="0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32"/>
          <p:cNvSpPr>
            <a:spLocks noGrp="1"/>
          </p:cNvSpPr>
          <p:nvPr>
            <p:ph type="body" sz="quarter" idx="13"/>
          </p:nvPr>
        </p:nvSpPr>
        <p:spPr>
          <a:xfrm>
            <a:off x="408551" y="969985"/>
            <a:ext cx="8171348" cy="673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28" b="1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34"/>
          <p:cNvSpPr>
            <a:spLocks noGrp="1"/>
          </p:cNvSpPr>
          <p:nvPr>
            <p:ph sz="quarter" idx="14"/>
          </p:nvPr>
        </p:nvSpPr>
        <p:spPr>
          <a:xfrm>
            <a:off x="395853" y="1719285"/>
            <a:ext cx="11273365" cy="4102100"/>
          </a:xfrm>
          <a:prstGeom prst="rect">
            <a:avLst/>
          </a:prstGeom>
        </p:spPr>
        <p:txBody>
          <a:bodyPr/>
          <a:lstStyle>
            <a:lvl1pPr marL="126981" indent="-126981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  <a:defRPr sz="1285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326523" indent="0">
              <a:buNone/>
              <a:defRPr sz="1428">
                <a:solidFill>
                  <a:schemeClr val="bg1">
                    <a:lumMod val="50000"/>
                  </a:schemeClr>
                </a:solidFill>
              </a:defRPr>
            </a:lvl2pPr>
            <a:lvl3pPr marL="653044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979566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06089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ru-RU" dirty="0" smtClean="0"/>
          </a:p>
          <a:p>
            <a:pPr lvl="0"/>
            <a:r>
              <a:rPr lang="en-US" dirty="0" smtClean="0"/>
              <a:t>Second level</a:t>
            </a:r>
          </a:p>
        </p:txBody>
      </p:sp>
      <p:sp>
        <p:nvSpPr>
          <p:cNvPr id="7" name="Text Placeholder 30"/>
          <p:cNvSpPr>
            <a:spLocks noGrp="1"/>
          </p:cNvSpPr>
          <p:nvPr>
            <p:ph type="body" sz="quarter" idx="12"/>
          </p:nvPr>
        </p:nvSpPr>
        <p:spPr>
          <a:xfrm>
            <a:off x="108486" y="6283110"/>
            <a:ext cx="5245100" cy="342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244891" indent="-244891">
              <a:buFont typeface="Arial" pitchFamily="34" charset="0"/>
              <a:buNone/>
              <a:defRPr lang="en-US" sz="1000" b="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474358" y="62344"/>
            <a:ext cx="59871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9170" eaLnBrk="1" hangingPunct="1"/>
            <a:fld id="{CE9405B8-4521-4768-926D-5AD4EBF8795D}" type="slidenum">
              <a:rPr lang="en-US" b="0" smtClean="0">
                <a:solidFill>
                  <a:srgbClr val="294E8A">
                    <a:tint val="75000"/>
                  </a:srgbClr>
                </a:solidFill>
              </a:rPr>
              <a:pPr defTabSz="1219170" eaLnBrk="1" hangingPunct="1"/>
              <a:t>‹#›</a:t>
            </a:fld>
            <a:endParaRPr lang="en-US" b="0">
              <a:solidFill>
                <a:srgbClr val="294E8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247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95" y="0"/>
            <a:ext cx="8151007" cy="6858000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862937" y="2724725"/>
            <a:ext cx="9918703" cy="8890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2285" b="1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755540"/>
            <a:ext cx="1950000" cy="1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00" y="463631"/>
            <a:ext cx="2284800" cy="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9255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_title-fo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4932" y="2"/>
            <a:ext cx="12182140" cy="25717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43"/>
          <a:stretch/>
        </p:blipFill>
        <p:spPr>
          <a:xfrm>
            <a:off x="4932" y="5584643"/>
            <a:ext cx="12182140" cy="12733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30" y="273126"/>
            <a:ext cx="2578181" cy="5991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09067" y="3453225"/>
            <a:ext cx="9516503" cy="544508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3200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3" y="4290391"/>
            <a:ext cx="7253817" cy="2961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1800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2" y="6333669"/>
            <a:ext cx="4908468" cy="2961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1600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val="3003879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95" y="3995"/>
            <a:ext cx="8151007" cy="685400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950000" cy="9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768000"/>
            <a:ext cx="1950000" cy="90000"/>
          </a:xfrm>
          <a:prstGeom prst="rect">
            <a:avLst/>
          </a:prstGeom>
        </p:spPr>
      </p:pic>
      <p:sp>
        <p:nvSpPr>
          <p:cNvPr id="14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582219" y="2349607"/>
            <a:ext cx="9918700" cy="66675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2800" b="1" baseline="0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Chapter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456" y="6446311"/>
            <a:ext cx="1337956" cy="31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296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995" y="0"/>
            <a:ext cx="8151007" cy="685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6768000"/>
            <a:ext cx="1950000" cy="90000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862938" y="2762251"/>
            <a:ext cx="9918700" cy="66675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3200" b="1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30" y="273126"/>
            <a:ext cx="2578181" cy="59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440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Ordinar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5117" y="6283109"/>
            <a:ext cx="1337956" cy="4145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13250" b="19917"/>
          <a:stretch/>
        </p:blipFill>
        <p:spPr>
          <a:xfrm>
            <a:off x="65293" y="6634167"/>
            <a:ext cx="10576585" cy="609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950000" cy="120000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181595" y="120003"/>
            <a:ext cx="9207500" cy="4699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3200" b="1" dirty="0" smtClean="0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32"/>
          <p:cNvSpPr>
            <a:spLocks noGrp="1"/>
          </p:cNvSpPr>
          <p:nvPr>
            <p:ph type="body" sz="quarter" idx="13"/>
          </p:nvPr>
        </p:nvSpPr>
        <p:spPr>
          <a:xfrm>
            <a:off x="408546" y="969986"/>
            <a:ext cx="8171348" cy="673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34"/>
          <p:cNvSpPr>
            <a:spLocks noGrp="1"/>
          </p:cNvSpPr>
          <p:nvPr>
            <p:ph sz="quarter" idx="14"/>
          </p:nvPr>
        </p:nvSpPr>
        <p:spPr>
          <a:xfrm>
            <a:off x="395847" y="1719286"/>
            <a:ext cx="11273367" cy="4102100"/>
          </a:xfrm>
          <a:prstGeom prst="rect">
            <a:avLst/>
          </a:prstGeom>
        </p:spPr>
        <p:txBody>
          <a:bodyPr/>
          <a:lstStyle>
            <a:lvl1pPr marL="237066" indent="-237066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  <a:defRPr sz="24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609597" indent="0">
              <a:buNone/>
              <a:defRPr sz="2667">
                <a:solidFill>
                  <a:schemeClr val="bg1">
                    <a:lumMod val="50000"/>
                  </a:schemeClr>
                </a:solidFill>
              </a:defRPr>
            </a:lvl2pPr>
            <a:lvl3pPr marL="1219194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82879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2438388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ru-RU" dirty="0" smtClean="0"/>
          </a:p>
          <a:p>
            <a:pPr lvl="0"/>
            <a:r>
              <a:rPr lang="en-US" dirty="0" smtClean="0"/>
              <a:t>Second level</a:t>
            </a:r>
          </a:p>
        </p:txBody>
      </p:sp>
      <p:sp>
        <p:nvSpPr>
          <p:cNvPr id="7" name="Text Placeholder 30"/>
          <p:cNvSpPr>
            <a:spLocks noGrp="1"/>
          </p:cNvSpPr>
          <p:nvPr>
            <p:ph type="body" sz="quarter" idx="12"/>
          </p:nvPr>
        </p:nvSpPr>
        <p:spPr>
          <a:xfrm>
            <a:off x="108486" y="6283110"/>
            <a:ext cx="5245100" cy="342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457198" indent="-457198">
              <a:buFont typeface="Arial" pitchFamily="34" charset="0"/>
              <a:buNone/>
              <a:defRPr lang="en-US" sz="1867" b="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474356" y="62346"/>
            <a:ext cx="59871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9170" eaLnBrk="1" hangingPunct="1"/>
            <a:fld id="{CE9405B8-4521-4768-926D-5AD4EBF8795D}" type="slidenum">
              <a:rPr lang="en-US" b="0" smtClean="0">
                <a:solidFill>
                  <a:srgbClr val="294E8A">
                    <a:tint val="75000"/>
                  </a:srgbClr>
                </a:solidFill>
              </a:rPr>
              <a:pPr defTabSz="1219170" eaLnBrk="1" hangingPunct="1"/>
              <a:t>‹#›</a:t>
            </a:fld>
            <a:endParaRPr lang="en-US" b="0" dirty="0">
              <a:solidFill>
                <a:srgbClr val="294E8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9467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527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  <p:sldLayoutId id="2147484173" r:id="rId12"/>
    <p:sldLayoutId id="2147484174" r:id="rId13"/>
    <p:sldLayoutId id="2147484175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43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5pPr>
      <a:lvl6pPr marL="326523" algn="ctr" rtl="0" fontAlgn="base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6pPr>
      <a:lvl7pPr marL="653044" algn="ctr" rtl="0" fontAlgn="base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7pPr>
      <a:lvl8pPr marL="979566" algn="ctr" rtl="0" fontAlgn="base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8pPr>
      <a:lvl9pPr marL="1306089" algn="ctr" rtl="0" fontAlgn="base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9pPr>
    </p:titleStyle>
    <p:bodyStyle>
      <a:lvl1pPr marL="244891" indent="-2448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85" kern="1200">
          <a:solidFill>
            <a:schemeClr val="tx1"/>
          </a:solidFill>
          <a:latin typeface="+mn-lt"/>
          <a:ea typeface="+mn-ea"/>
          <a:cs typeface="+mn-cs"/>
        </a:defRPr>
      </a:lvl1pPr>
      <a:lvl2pPr marL="530599" indent="-2040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06" indent="-16326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715" kern="1200">
          <a:solidFill>
            <a:schemeClr val="tx1"/>
          </a:solidFill>
          <a:latin typeface="+mn-lt"/>
          <a:ea typeface="+mn-ea"/>
          <a:cs typeface="+mn-cs"/>
        </a:defRPr>
      </a:lvl3pPr>
      <a:lvl4pPr marL="1142826" indent="-16326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28" kern="1200">
          <a:solidFill>
            <a:schemeClr val="tx1"/>
          </a:solidFill>
          <a:latin typeface="+mn-lt"/>
          <a:ea typeface="+mn-ea"/>
          <a:cs typeface="+mn-cs"/>
        </a:defRPr>
      </a:lvl4pPr>
      <a:lvl5pPr marL="1469349" indent="-16326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28" kern="1200">
          <a:solidFill>
            <a:schemeClr val="tx1"/>
          </a:solidFill>
          <a:latin typeface="+mn-lt"/>
          <a:ea typeface="+mn-ea"/>
          <a:cs typeface="+mn-cs"/>
        </a:defRPr>
      </a:lvl5pPr>
      <a:lvl6pPr marL="1795871" indent="-163260" algn="l" defTabSz="653044" rtl="0" eaLnBrk="1" latinLnBrk="0" hangingPunct="1">
        <a:spcBef>
          <a:spcPct val="20000"/>
        </a:spcBef>
        <a:buFont typeface="Arial" pitchFamily="34" charset="0"/>
        <a:buChar char="•"/>
        <a:defRPr sz="1428" kern="1200">
          <a:solidFill>
            <a:schemeClr val="tx1"/>
          </a:solidFill>
          <a:latin typeface="+mn-lt"/>
          <a:ea typeface="+mn-ea"/>
          <a:cs typeface="+mn-cs"/>
        </a:defRPr>
      </a:lvl6pPr>
      <a:lvl7pPr marL="2122394" indent="-163260" algn="l" defTabSz="653044" rtl="0" eaLnBrk="1" latinLnBrk="0" hangingPunct="1">
        <a:spcBef>
          <a:spcPct val="20000"/>
        </a:spcBef>
        <a:buFont typeface="Arial" pitchFamily="34" charset="0"/>
        <a:buChar char="•"/>
        <a:defRPr sz="1428" kern="1200">
          <a:solidFill>
            <a:schemeClr val="tx1"/>
          </a:solidFill>
          <a:latin typeface="+mn-lt"/>
          <a:ea typeface="+mn-ea"/>
          <a:cs typeface="+mn-cs"/>
        </a:defRPr>
      </a:lvl7pPr>
      <a:lvl8pPr marL="2448915" indent="-163260" algn="l" defTabSz="653044" rtl="0" eaLnBrk="1" latinLnBrk="0" hangingPunct="1">
        <a:spcBef>
          <a:spcPct val="20000"/>
        </a:spcBef>
        <a:buFont typeface="Arial" pitchFamily="34" charset="0"/>
        <a:buChar char="•"/>
        <a:defRPr sz="1428" kern="1200">
          <a:solidFill>
            <a:schemeClr val="tx1"/>
          </a:solidFill>
          <a:latin typeface="+mn-lt"/>
          <a:ea typeface="+mn-ea"/>
          <a:cs typeface="+mn-cs"/>
        </a:defRPr>
      </a:lvl8pPr>
      <a:lvl9pPr marL="2775437" indent="-163260" algn="l" defTabSz="653044" rtl="0" eaLnBrk="1" latinLnBrk="0" hangingPunct="1">
        <a:spcBef>
          <a:spcPct val="20000"/>
        </a:spcBef>
        <a:buFont typeface="Arial" pitchFamily="34" charset="0"/>
        <a:buChar char="•"/>
        <a:defRPr sz="14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1pPr>
      <a:lvl2pPr marL="326523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2pPr>
      <a:lvl3pPr marL="653044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3pPr>
      <a:lvl4pPr marL="979566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4pPr>
      <a:lvl5pPr marL="1306089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5pPr>
      <a:lvl6pPr marL="1632611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6pPr>
      <a:lvl7pPr marL="1959131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7pPr>
      <a:lvl8pPr marL="2285654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8pPr>
      <a:lvl9pPr marL="2612176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ctrTitle"/>
          </p:nvPr>
        </p:nvSpPr>
        <p:spPr>
          <a:xfrm>
            <a:off x="312679" y="3771462"/>
            <a:ext cx="10744202" cy="1082478"/>
          </a:xfrm>
        </p:spPr>
        <p:txBody>
          <a:bodyPr/>
          <a:lstStyle/>
          <a:p>
            <a:r>
              <a:rPr lang="ru-RU" dirty="0"/>
              <a:t>К ВОПРОСУ ОБ ИНСТРУМЕНТАРИИ ОБЕСПЕЧЕНИЯ УСТОЙЧИВОСТИ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БЕСПИЛОТНЫХ </a:t>
            </a:r>
            <a:r>
              <a:rPr lang="ru-RU" dirty="0"/>
              <a:t>ЛЕТАТЕЛЬНЫХ АППАРАТОВ ОТ ВОЗДЕЙСТВИЯ МОЛНИИ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СТАТИЧЕСКОГО РАЗРЯДА</a:t>
            </a:r>
            <a:br>
              <a:rPr lang="ru-RU" dirty="0"/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9945" y="1229043"/>
            <a:ext cx="875030" cy="18161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609841" y="716521"/>
            <a:ext cx="1076960" cy="2235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9901095" y="108067"/>
            <a:ext cx="1025987" cy="257694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85" b="1" kern="1200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Экз. №____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182880" y="5390805"/>
            <a:ext cx="4389121" cy="1138841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85" b="1" kern="1200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1400" b="0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7608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266" y="2349182"/>
            <a:ext cx="4197408" cy="336784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09600" y="572891"/>
            <a:ext cx="112547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Испытания на воздействие электростатического разряда в результате внешней электризации производится </a:t>
            </a:r>
            <a:r>
              <a:rPr lang="ru-RU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коротроном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Коротрон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представляет собой диэлектрический диск, на котором закреплены концентрические металлические кольца, связанные между собой высокоумным сопротивлением и снабженные остриями, установленными перпендикулярно плоскости диска. При подаче на </a:t>
            </a:r>
            <a:r>
              <a:rPr lang="ru-RU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коротрон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напряжения, образующие ионы на острие, дрейфуя, оседают на внешней стороне объекта испытаний, образуя на ней слой заряда.</a:t>
            </a: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315940942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220" y="395079"/>
            <a:ext cx="11673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американском стандартах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-464,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-331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описаны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испытания на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static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воздействие статическим электричеством. Статическое электричество аккумулируется на самолете в полете, поскольку отсутствуют пути стекания заряда на землю. Статическое электричество накапливается на корпусе летательного аппарата в результате различных процессов</a:t>
            </a:r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89" y="2194590"/>
            <a:ext cx="7091680" cy="318946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814060" y="2083329"/>
            <a:ext cx="6012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Функциональное заряжение представлено на рис. 7 (а). Заряжение данного типа происходит за счет трибоэлектрического эффекта – незаряженные частицы атмосферных осадков соприкасаются о корпус летательного аппарата, два разнородных материала вступают во взаимодействие. </a:t>
            </a: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14060" y="315447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Зарядка выхлопных газов двигателя, рис. 7 (б). Данный тип заряжения происходит в результате воздействия горячих выхлопных газов, которые уносят заряд, оставляя противоположный заряд на самолете. В зависимости от типа и рабочих характеристик двигателя, наблюдались абсолютные токи заряжения от 0 до 400 мкА.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14060" y="4394919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Экзогенная зарядка, рис. 7 (c). Явление имеет место, когда транспортное средство, движется через внешнее электрическое поле, например, поле молнии, существующее между противоположно заряженными областями облаков. 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1178184666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9560" y="321261"/>
            <a:ext cx="11414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ГОСТ РВ 0020-39.308-2019 приводится нормы испытаний электростатическим зарядом, параметры воздействия заданы максимальным напряжениям разряда и параметрами его электрической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цепи</a:t>
            </a: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35337"/>
              </p:ext>
            </p:extLst>
          </p:nvPr>
        </p:nvGraphicFramePr>
        <p:xfrm>
          <a:off x="2043890" y="1183443"/>
          <a:ext cx="6535421" cy="1695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14935">
                  <a:extLst>
                    <a:ext uri="{9D8B030D-6E8A-4147-A177-3AD203B41FA5}">
                      <a16:colId xmlns:a16="http://schemas.microsoft.com/office/drawing/2014/main" val="2982011575"/>
                    </a:ext>
                  </a:extLst>
                </a:gridCol>
                <a:gridCol w="1710243">
                  <a:extLst>
                    <a:ext uri="{9D8B030D-6E8A-4147-A177-3AD203B41FA5}">
                      <a16:colId xmlns:a16="http://schemas.microsoft.com/office/drawing/2014/main" val="1710638748"/>
                    </a:ext>
                  </a:extLst>
                </a:gridCol>
                <a:gridCol w="1710243">
                  <a:extLst>
                    <a:ext uri="{9D8B030D-6E8A-4147-A177-3AD203B41FA5}">
                      <a16:colId xmlns:a16="http://schemas.microsoft.com/office/drawing/2014/main" val="6425348"/>
                    </a:ext>
                  </a:extLst>
                </a:gridCol>
              </a:tblGrid>
              <a:tr h="349352">
                <a:tc rowSpan="2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Наименование параметра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Значение параметра</a:t>
                      </a:r>
                    </a:p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116591"/>
                  </a:ext>
                </a:extLst>
              </a:tr>
              <a:tr h="3323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67745"/>
                  </a:ext>
                </a:extLst>
              </a:tr>
              <a:tr h="332450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Максимальное напряжение разряда, 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858850"/>
                  </a:ext>
                </a:extLst>
              </a:tr>
              <a:tr h="332450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Разрядная емкость, Ф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051056"/>
                  </a:ext>
                </a:extLst>
              </a:tr>
              <a:tr h="332450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Разрядное сопротивление, Ом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72123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02920" y="3234762"/>
            <a:ext cx="10988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Допускается устанавливать требования стойкости по параметрам импульса тока электростатического разряда при электризации внешней поверхности космических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аппаратов</a:t>
            </a: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984230"/>
              </p:ext>
            </p:extLst>
          </p:nvPr>
        </p:nvGraphicFramePr>
        <p:xfrm>
          <a:off x="2350914" y="4091616"/>
          <a:ext cx="6028055" cy="16671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55808">
                  <a:extLst>
                    <a:ext uri="{9D8B030D-6E8A-4147-A177-3AD203B41FA5}">
                      <a16:colId xmlns:a16="http://schemas.microsoft.com/office/drawing/2014/main" val="3396941948"/>
                    </a:ext>
                  </a:extLst>
                </a:gridCol>
                <a:gridCol w="1472247">
                  <a:extLst>
                    <a:ext uri="{9D8B030D-6E8A-4147-A177-3AD203B41FA5}">
                      <a16:colId xmlns:a16="http://schemas.microsoft.com/office/drawing/2014/main" val="4037553672"/>
                    </a:ext>
                  </a:extLst>
                </a:gridCol>
              </a:tblGrid>
              <a:tr h="438026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Наименование параметра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Значение параметра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848929"/>
                  </a:ext>
                </a:extLst>
              </a:tr>
              <a:tr h="409708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Амплитуда импульса тока, 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237414"/>
                  </a:ext>
                </a:extLst>
              </a:tr>
              <a:tr h="409708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Длительность фронта импульса тока на уровне 0,1-0,9 амплитудного значения, 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2872853"/>
                  </a:ext>
                </a:extLst>
              </a:tr>
              <a:tr h="409708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Длительность импульса тока на уровне 0,5 амплитудного значения, 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571279"/>
                  </a:ext>
                </a:extLst>
              </a:tr>
            </a:tbl>
          </a:graphicData>
        </a:graphic>
      </p:graphicFrame>
      <p:sp>
        <p:nvSpPr>
          <p:cNvPr id="6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225619690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8618" y="969718"/>
            <a:ext cx="112314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ОТТ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4.1.1.1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приводится описание эффективности электростатический защиты радиосвязного оборудования и бортовых систем.</a:t>
            </a: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Эффективность электростатической защиты радиосвязной аппаратуры должна быть определена при полетах в облаках с напряженность электрического поля 200 В/м и (или) токов с одного из электростатических разрядников, установленных на </a:t>
            </a:r>
            <a:r>
              <a:rPr lang="ru-RU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законцовках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крыла, киля или стабилизатора, не менее 100мкА;</a:t>
            </a: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Стойкость бортовых систем к разрядам статического электричества на </a:t>
            </a:r>
            <a:r>
              <a:rPr lang="ru-RU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электрообогреваемом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остеклении кабины оценивается путем возбуждения на остеклении специальным генератором с фиксированным выходным напряжением разрядов статического электричества, обеспечивающим возникновение на контактах систем обогрева напряжение 15кВ;</a:t>
            </a: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49024833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2833" y="808703"/>
            <a:ext cx="1077468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Одновременно в руководстве «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Lightning Direct Effects Handbook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имеются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указания, что при оценке влияния молнии, необходимо учитывать заряд, образующийся на самолете, и причину возникновения молнии. Заряженный самолет рассматривается как причина инициирования разряда в него молнии. Приводятся примеры возникновения молнии не в самом грозовом облаке, а в удалении от грозового фронта порядка 25 миль. </a:t>
            </a: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даёт возможность предположить, что в таких случаях причиной возникновения молнии являлся заряженный самолет. При рассмотрении данной ситуации очень трудно разделить по времени воздействие молнии и воздействие электростатического разряда. Формы импульсов имеют различные временные характеристики и амплитудные значения. На данный момент в нормативной документации нет информации для оценки очень близкого по времени (одновременного) воздействия этих факторов.</a:t>
            </a:r>
          </a:p>
          <a:p>
            <a:endParaRPr lang="ru-RU" dirty="0" smtClean="0"/>
          </a:p>
          <a:p>
            <a:pPr indent="180340" algn="just">
              <a:spcAft>
                <a:spcPts val="0"/>
              </a:spcAft>
            </a:pP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79807097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4380" y="2151728"/>
            <a:ext cx="1091184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можно констатировать, что для обеспечения всепогодности применения БпЛА необходимо учесть одновременное воздействие ЭСР, и разряд молнии. Существуют различные методы для обеспечения стойкости к воздействию молнии и электростатического разряда, необходимо выбрать оптимальные для повышения стойкости БПЛА к одновременному воздействию двух рассмотренных факторов.</a:t>
            </a: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32450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711164" y="2824059"/>
            <a:ext cx="2910385" cy="307330"/>
          </a:xfrm>
        </p:spPr>
        <p:txBody>
          <a:bodyPr/>
          <a:lstStyle/>
          <a:p>
            <a:r>
              <a:rPr lang="ru-RU" sz="2000" b="0" dirty="0">
                <a:solidFill>
                  <a:schemeClr val="tx2"/>
                </a:solidFill>
              </a:rPr>
              <a:t>Спасибо за внимание!</a:t>
            </a:r>
            <a:endParaRPr lang="en-US" sz="2000" b="0" dirty="0">
              <a:solidFill>
                <a:schemeClr val="tx2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250658" y="6562725"/>
            <a:ext cx="747211" cy="6150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094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7"/>
          <p:cNvSpPr txBox="1">
            <a:spLocks/>
          </p:cNvSpPr>
          <p:nvPr/>
        </p:nvSpPr>
        <p:spPr>
          <a:xfrm>
            <a:off x="10503132" y="229842"/>
            <a:ext cx="486456" cy="2975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90551">
              <a:defRPr/>
            </a:pPr>
            <a:fld id="{CE9405B8-4521-4768-926D-5AD4EBF8795D}" type="slidenum">
              <a:rPr lang="en-US" sz="1600">
                <a:solidFill>
                  <a:srgbClr val="294E8A">
                    <a:tint val="75000"/>
                  </a:srgbClr>
                </a:solidFill>
                <a:latin typeface="Calibri"/>
              </a:rPr>
              <a:pPr algn="r" defTabSz="990551">
                <a:defRPr/>
              </a:pPr>
              <a:t>2</a:t>
            </a:fld>
            <a:endParaRPr lang="en-US" sz="1600" dirty="0">
              <a:solidFill>
                <a:srgbClr val="294E8A">
                  <a:tint val="75000"/>
                </a:srgbClr>
              </a:solidFill>
              <a:latin typeface="Calibri"/>
            </a:endParaRPr>
          </a:p>
        </p:txBody>
      </p:sp>
      <p:sp>
        <p:nvSpPr>
          <p:cNvPr id="210" name="TextBox 209"/>
          <p:cNvSpPr txBox="1"/>
          <p:nvPr/>
        </p:nvSpPr>
        <p:spPr>
          <a:xfrm rot="1896853">
            <a:off x="2947431" y="4549412"/>
            <a:ext cx="8775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bg1"/>
                </a:solidFill>
              </a:rPr>
              <a:t>МУВП</a:t>
            </a:r>
          </a:p>
        </p:txBody>
      </p:sp>
      <p:cxnSp>
        <p:nvCxnSpPr>
          <p:cNvPr id="217" name="Прямая соединительная линия 216"/>
          <p:cNvCxnSpPr/>
          <p:nvPr/>
        </p:nvCxnSpPr>
        <p:spPr>
          <a:xfrm>
            <a:off x="3374786" y="3680792"/>
            <a:ext cx="3369704" cy="1685319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Прямая со стрелкой 218"/>
          <p:cNvCxnSpPr/>
          <p:nvPr/>
        </p:nvCxnSpPr>
        <p:spPr>
          <a:xfrm>
            <a:off x="3608344" y="3588123"/>
            <a:ext cx="3473897" cy="1499432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 rot="1464770">
            <a:off x="4634705" y="4050986"/>
            <a:ext cx="1612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Длина ВПП </a:t>
            </a:r>
            <a:r>
              <a:rPr lang="ru-RU" sz="1200" b="1" dirty="0" smtClean="0">
                <a:solidFill>
                  <a:schemeClr val="bg1"/>
                </a:solidFill>
              </a:rPr>
              <a:t>1200 </a:t>
            </a:r>
            <a:r>
              <a:rPr lang="ru-RU" sz="1200" b="1" dirty="0">
                <a:solidFill>
                  <a:schemeClr val="bg1"/>
                </a:solidFill>
              </a:rPr>
              <a:t>м</a:t>
            </a:r>
          </a:p>
        </p:txBody>
      </p:sp>
      <p:sp>
        <p:nvSpPr>
          <p:cNvPr id="24" name="Заголовок 6"/>
          <p:cNvSpPr txBox="1">
            <a:spLocks/>
          </p:cNvSpPr>
          <p:nvPr/>
        </p:nvSpPr>
        <p:spPr>
          <a:xfrm>
            <a:off x="144057" y="609601"/>
            <a:ext cx="11600597" cy="265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sz="1600" dirty="0" smtClean="0"/>
              <a:t>Одним </a:t>
            </a:r>
            <a:r>
              <a:rPr lang="ru-RU" sz="1600" dirty="0"/>
              <a:t>из требований, предъявляемых к беспилотным летательным аппаратам (БпЛА), выступает всепогодность </a:t>
            </a:r>
            <a:r>
              <a:rPr lang="ru-RU" sz="1600" dirty="0" smtClean="0"/>
              <a:t>применения, </a:t>
            </a:r>
            <a:r>
              <a:rPr lang="ru-RU" sz="1600" dirty="0"/>
              <a:t>следовательно, необходимо предпринимать меры для повышения стойкости при различных погодных </a:t>
            </a:r>
            <a:r>
              <a:rPr lang="ru-RU" sz="1600" dirty="0" smtClean="0"/>
              <a:t>явлениях.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/>
              <a:t>Молния представляет собой мощный электромагнитный импульс; она оказывает электростатическое, электромагнитное, термическое и динамическою воздействие на природные и технические объекты, включая БпЛА. </a:t>
            </a:r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r>
              <a:rPr lang="ru-RU" sz="1600" dirty="0"/>
              <a:t>При полете БпЛА происходит соприкосновение частиц воздуха с фюзеляжем, за счет свойств композитных материалов возникает трибоэлектрический эффект - происходит накопление заряда на внешней стороне БпЛА. Указанный эффект, в свою очередь, приводит к электростатическим разрядам на поверхности блоков и кабельных систем. На данный момент все БпЛА проходят испытания на воздействие ЭСР источником которого является </a:t>
            </a:r>
            <a:r>
              <a:rPr lang="ru-RU" sz="1600" dirty="0" smtClean="0"/>
              <a:t>человек.</a:t>
            </a:r>
          </a:p>
          <a:p>
            <a:pPr algn="just"/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endParaRPr lang="ru-RU" sz="1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1333" t="56600" r="22000" b="24067"/>
          <a:stretch/>
        </p:blipFill>
        <p:spPr>
          <a:xfrm>
            <a:off x="3260486" y="3024557"/>
            <a:ext cx="5531993" cy="18230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080" y="4840951"/>
            <a:ext cx="11361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+mj-lt"/>
                <a:ea typeface="+mj-ea"/>
                <a:cs typeface="+mj-cs"/>
              </a:rPr>
              <a:t>Одновременно необходимо учитывать и другой эффект от накопления заряда, – при попадании заряженного тела в поле с высокой напряжённостью, а </a:t>
            </a:r>
            <a:r>
              <a:rPr lang="ru-RU" dirty="0" smtClean="0">
                <a:latin typeface="+mj-lt"/>
                <a:ea typeface="+mj-ea"/>
                <a:cs typeface="+mj-cs"/>
              </a:rPr>
              <a:t>именно, при </a:t>
            </a:r>
            <a:r>
              <a:rPr lang="ru-RU" dirty="0">
                <a:latin typeface="+mj-lt"/>
                <a:ea typeface="+mj-ea"/>
                <a:cs typeface="+mj-cs"/>
              </a:rPr>
              <a:t>прохождении БпЛА в грозовом облаке, происходит инициирование грозового разряда – молнии. </a:t>
            </a: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28179439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178" y="780366"/>
            <a:ext cx="114452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Существуют несколько нормативных документов, включая стандарты, регламентирующих требования и нормы по стойкости (устойчивости или восприимчивости) к молнии и электростатическим разрядам, применимых к оборудованию БпЛА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9637" y="2418428"/>
            <a:ext cx="102203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учета прямого воздействия молнии применяются стандарты и методы испытаний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16378" y="3373113"/>
            <a:ext cx="8258175" cy="1155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 -160 (23 раздел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endParaRPr lang="en-US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-464, </a:t>
            </a:r>
            <a:endParaRPr lang="en-US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ГОСТ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РВ 0020-39.308-2019 </a:t>
            </a:r>
            <a:endParaRPr lang="ru-RU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386797621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7527" y="365079"/>
            <a:ext cx="111537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 КТ 160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приводится схема зонального деления летательного аппарата, учитывающая следующие моменты:</a:t>
            </a: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вероятность воздействия прямого удара молнии;</a:t>
            </a: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критичность систем, располагающихся в этом элементе конструкции; </a:t>
            </a: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характеристика воздействующего импульса молнии.</a:t>
            </a: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70009" y="562929"/>
            <a:ext cx="3491865" cy="643128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62347714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05145" y="481108"/>
            <a:ext cx="109439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Разделе 23 КТ-160 приведены два метода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испытаний: высоковольтные и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Испытания контактом исходного лидера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138616"/>
              </p:ext>
            </p:extLst>
          </p:nvPr>
        </p:nvGraphicFramePr>
        <p:xfrm>
          <a:off x="2346036" y="1250023"/>
          <a:ext cx="7899631" cy="22829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6234">
                  <a:extLst>
                    <a:ext uri="{9D8B030D-6E8A-4147-A177-3AD203B41FA5}">
                      <a16:colId xmlns:a16="http://schemas.microsoft.com/office/drawing/2014/main" val="3364850757"/>
                    </a:ext>
                  </a:extLst>
                </a:gridCol>
                <a:gridCol w="4565989">
                  <a:extLst>
                    <a:ext uri="{9D8B030D-6E8A-4147-A177-3AD203B41FA5}">
                      <a16:colId xmlns:a16="http://schemas.microsoft.com/office/drawing/2014/main" val="1482771245"/>
                    </a:ext>
                  </a:extLst>
                </a:gridCol>
                <a:gridCol w="1000897">
                  <a:extLst>
                    <a:ext uri="{9D8B030D-6E8A-4147-A177-3AD203B41FA5}">
                      <a16:colId xmlns:a16="http://schemas.microsoft.com/office/drawing/2014/main" val="886818478"/>
                    </a:ext>
                  </a:extLst>
                </a:gridCol>
                <a:gridCol w="956511">
                  <a:extLst>
                    <a:ext uri="{9D8B030D-6E8A-4147-A177-3AD203B41FA5}">
                      <a16:colId xmlns:a16="http://schemas.microsoft.com/office/drawing/2014/main" val="2199827222"/>
                    </a:ext>
                  </a:extLst>
                </a:gridCol>
              </a:tblGrid>
              <a:tr h="285373">
                <a:tc rowSpan="2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Категория оборудования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Тип испытаний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180340"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Форма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импульса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756597"/>
                  </a:ext>
                </a:extLst>
              </a:tr>
              <a:tr h="2853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794573"/>
                  </a:ext>
                </a:extLst>
              </a:tr>
              <a:tr h="285373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1A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Испытания контактом исходного лидера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45284"/>
                  </a:ext>
                </a:extLst>
              </a:tr>
              <a:tr h="285373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1B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Испытания контактом исходного лидера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355710"/>
                  </a:ext>
                </a:extLst>
              </a:tr>
              <a:tr h="285373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1C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Испытания контактом перемещающегося канала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857766"/>
                  </a:ext>
                </a:extLst>
              </a:tr>
              <a:tr h="285373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2A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Испытания контактом перемещающегося канала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424106"/>
                  </a:ext>
                </a:extLst>
              </a:tr>
              <a:tr h="285373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2B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Испытания контактом перемещающегося канала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522020"/>
                  </a:ext>
                </a:extLst>
              </a:tr>
              <a:tr h="285373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3N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Испытания контактом перемещающегося канала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006187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3757913"/>
            <a:ext cx="3114675" cy="1899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086" y="3622031"/>
            <a:ext cx="2971799" cy="21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349621103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85950" y="498188"/>
            <a:ext cx="76295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Испытание сильными токами включает в себя тестирование компонентов, представленных в Таблице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125602"/>
              </p:ext>
            </p:extLst>
          </p:nvPr>
        </p:nvGraphicFramePr>
        <p:xfrm>
          <a:off x="2371407" y="1177142"/>
          <a:ext cx="6658610" cy="20115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7470">
                  <a:extLst>
                    <a:ext uri="{9D8B030D-6E8A-4147-A177-3AD203B41FA5}">
                      <a16:colId xmlns:a16="http://schemas.microsoft.com/office/drawing/2014/main" val="1967742421"/>
                    </a:ext>
                  </a:extLst>
                </a:gridCol>
                <a:gridCol w="1863725">
                  <a:extLst>
                    <a:ext uri="{9D8B030D-6E8A-4147-A177-3AD203B41FA5}">
                      <a16:colId xmlns:a16="http://schemas.microsoft.com/office/drawing/2014/main" val="2285077821"/>
                    </a:ext>
                  </a:extLst>
                </a:gridCol>
                <a:gridCol w="490855">
                  <a:extLst>
                    <a:ext uri="{9D8B030D-6E8A-4147-A177-3AD203B41FA5}">
                      <a16:colId xmlns:a16="http://schemas.microsoft.com/office/drawing/2014/main" val="1740292183"/>
                    </a:ext>
                  </a:extLst>
                </a:gridCol>
                <a:gridCol w="499745">
                  <a:extLst>
                    <a:ext uri="{9D8B030D-6E8A-4147-A177-3AD203B41FA5}">
                      <a16:colId xmlns:a16="http://schemas.microsoft.com/office/drawing/2014/main" val="3913036132"/>
                    </a:ext>
                  </a:extLst>
                </a:gridCol>
                <a:gridCol w="499745">
                  <a:extLst>
                    <a:ext uri="{9D8B030D-6E8A-4147-A177-3AD203B41FA5}">
                      <a16:colId xmlns:a16="http://schemas.microsoft.com/office/drawing/2014/main" val="1300403764"/>
                    </a:ext>
                  </a:extLst>
                </a:gridCol>
                <a:gridCol w="485140">
                  <a:extLst>
                    <a:ext uri="{9D8B030D-6E8A-4147-A177-3AD203B41FA5}">
                      <a16:colId xmlns:a16="http://schemas.microsoft.com/office/drawing/2014/main" val="3720104422"/>
                    </a:ext>
                  </a:extLst>
                </a:gridCol>
                <a:gridCol w="493395">
                  <a:extLst>
                    <a:ext uri="{9D8B030D-6E8A-4147-A177-3AD203B41FA5}">
                      <a16:colId xmlns:a16="http://schemas.microsoft.com/office/drawing/2014/main" val="4144304921"/>
                    </a:ext>
                  </a:extLst>
                </a:gridCol>
                <a:gridCol w="493395">
                  <a:extLst>
                    <a:ext uri="{9D8B030D-6E8A-4147-A177-3AD203B41FA5}">
                      <a16:colId xmlns:a16="http://schemas.microsoft.com/office/drawing/2014/main" val="2087807622"/>
                    </a:ext>
                  </a:extLst>
                </a:gridCol>
                <a:gridCol w="485140">
                  <a:extLst>
                    <a:ext uri="{9D8B030D-6E8A-4147-A177-3AD203B41FA5}">
                      <a16:colId xmlns:a16="http://schemas.microsoft.com/office/drawing/2014/main" val="3095346321"/>
                    </a:ext>
                  </a:extLst>
                </a:gridCol>
              </a:tblGrid>
              <a:tr h="226407">
                <a:tc rowSpan="2"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Категория оборудования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Тип испытаний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Компоненты тока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655219"/>
                  </a:ext>
                </a:extLst>
              </a:tr>
              <a:tr h="2264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r>
                        <a:rPr lang="ru-RU" sz="1400" baseline="-25000" dirty="0" err="1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А/5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С*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185700"/>
                  </a:ext>
                </a:extLst>
              </a:tr>
              <a:tr h="226407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1A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Воздействие дуги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761223"/>
                  </a:ext>
                </a:extLst>
              </a:tr>
              <a:tr h="226407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1B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Воздействие дуги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255873"/>
                  </a:ext>
                </a:extLst>
              </a:tr>
              <a:tr h="226407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1C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Воздействие дуги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288962"/>
                  </a:ext>
                </a:extLst>
              </a:tr>
              <a:tr h="226407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2A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Воздействие дуги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014994"/>
                  </a:ext>
                </a:extLst>
              </a:tr>
              <a:tr h="226407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2B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Воздействие дуги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600589"/>
                  </a:ext>
                </a:extLst>
              </a:tr>
              <a:tr h="226407"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3N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Воздействие дуги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132324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" b="9744"/>
          <a:stretch>
            <a:fillRect/>
          </a:stretch>
        </p:blipFill>
        <p:spPr bwMode="auto">
          <a:xfrm>
            <a:off x="3398981" y="3282890"/>
            <a:ext cx="4154415" cy="268264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381407859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5" t="17336" r="41376" b="7410"/>
          <a:stretch>
            <a:fillRect/>
          </a:stretch>
        </p:blipFill>
        <p:spPr bwMode="auto">
          <a:xfrm>
            <a:off x="6773049" y="2029509"/>
            <a:ext cx="4893171" cy="33247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504825" y="447675"/>
            <a:ext cx="115443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Стандарт MIL-STD-464 устанавливает требования к учету электромагнитного воздействия на оборудование и критерии проверки работоспособности для воздушных, морских, космических и наземных систем, включая боеприпасы, установленные на этих системах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Системы должны сохранять свою работоспособность в условиях прямого и косвенного воздействия молнии.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06"/>
              </p:ext>
            </p:extLst>
          </p:nvPr>
        </p:nvGraphicFramePr>
        <p:xfrm>
          <a:off x="692535" y="2065545"/>
          <a:ext cx="6484120" cy="2781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5429">
                  <a:extLst>
                    <a:ext uri="{9D8B030D-6E8A-4147-A177-3AD203B41FA5}">
                      <a16:colId xmlns:a16="http://schemas.microsoft.com/office/drawing/2014/main" val="1038412538"/>
                    </a:ext>
                  </a:extLst>
                </a:gridCol>
                <a:gridCol w="1865745">
                  <a:extLst>
                    <a:ext uri="{9D8B030D-6E8A-4147-A177-3AD203B41FA5}">
                      <a16:colId xmlns:a16="http://schemas.microsoft.com/office/drawing/2014/main" val="1254812630"/>
                    </a:ext>
                  </a:extLst>
                </a:gridCol>
                <a:gridCol w="999298">
                  <a:extLst>
                    <a:ext uri="{9D8B030D-6E8A-4147-A177-3AD203B41FA5}">
                      <a16:colId xmlns:a16="http://schemas.microsoft.com/office/drawing/2014/main" val="3270580504"/>
                    </a:ext>
                  </a:extLst>
                </a:gridCol>
                <a:gridCol w="1296824">
                  <a:extLst>
                    <a:ext uri="{9D8B030D-6E8A-4147-A177-3AD203B41FA5}">
                      <a16:colId xmlns:a16="http://schemas.microsoft.com/office/drawing/2014/main" val="2828987387"/>
                    </a:ext>
                  </a:extLst>
                </a:gridCol>
                <a:gridCol w="1296824">
                  <a:extLst>
                    <a:ext uri="{9D8B030D-6E8A-4147-A177-3AD203B41FA5}">
                      <a16:colId xmlns:a16="http://schemas.microsoft.com/office/drawing/2014/main" val="501836877"/>
                    </a:ext>
                  </a:extLst>
                </a:gridCol>
              </a:tblGrid>
              <a:tr h="411480">
                <a:tc rowSpan="2"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Компонент тока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Описание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Характеристики тока 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)=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1200" baseline="-250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ε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US" sz="1200" baseline="30000">
                          <a:solidFill>
                            <a:schemeClr val="tx1"/>
                          </a:solidFill>
                          <a:effectLst/>
                        </a:rPr>
                        <a:t>αt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ε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US" sz="1200" baseline="30000">
                          <a:solidFill>
                            <a:schemeClr val="tx1"/>
                          </a:solidFill>
                          <a:effectLst/>
                        </a:rPr>
                        <a:t>βt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), время в секундах (с)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269349"/>
                  </a:ext>
                </a:extLst>
              </a:tr>
              <a:tr h="2577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1200" baseline="-25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α(с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β(с</a:t>
                      </a:r>
                      <a:r>
                        <a:rPr lang="ru-RU" sz="1200" baseline="300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255179"/>
                  </a:ext>
                </a:extLst>
              </a:tr>
              <a:tr h="324675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Ток лидера молнии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218,810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11,354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647,265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910029"/>
                  </a:ext>
                </a:extLst>
              </a:tr>
              <a:tr h="324675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Промежуточный ток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11,300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700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5231401"/>
                  </a:ext>
                </a:extLst>
              </a:tr>
              <a:tr h="324675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Продолжительный ток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400 для 0,5 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Нет данных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Нет данных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589480"/>
                  </a:ext>
                </a:extLst>
              </a:tr>
              <a:tr h="324675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Ток повторного удара молнии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109,405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22,708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1,294,530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577585"/>
                  </a:ext>
                </a:extLst>
              </a:tr>
              <a:tr h="324675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D/2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Ток многократного удара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54,703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22,708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1,294,5230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199477"/>
                  </a:ext>
                </a:extLst>
              </a:tr>
              <a:tr h="324675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Ток многократной вспышки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10,572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187,191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19,105,100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892466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588451" y="1773251"/>
            <a:ext cx="39737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3 – Параметры прямого удара молнии</a:t>
            </a: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530081"/>
              </p:ext>
            </p:extLst>
          </p:nvPr>
        </p:nvGraphicFramePr>
        <p:xfrm>
          <a:off x="877359" y="5270959"/>
          <a:ext cx="6114472" cy="6737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05807">
                  <a:extLst>
                    <a:ext uri="{9D8B030D-6E8A-4147-A177-3AD203B41FA5}">
                      <a16:colId xmlns:a16="http://schemas.microsoft.com/office/drawing/2014/main" val="2478250724"/>
                    </a:ext>
                  </a:extLst>
                </a:gridCol>
                <a:gridCol w="1608665">
                  <a:extLst>
                    <a:ext uri="{9D8B030D-6E8A-4147-A177-3AD203B41FA5}">
                      <a16:colId xmlns:a16="http://schemas.microsoft.com/office/drawing/2014/main" val="1153987599"/>
                    </a:ext>
                  </a:extLst>
                </a:gridCol>
              </a:tblGrid>
              <a:tr h="307965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Скорость изменения магнитного поля на расстоянии 10 метров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2,2*10</a:t>
                      </a:r>
                      <a:r>
                        <a:rPr lang="ru-RU" sz="1200" b="0" baseline="300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А/м/с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895298"/>
                  </a:ext>
                </a:extLst>
              </a:tr>
              <a:tr h="307965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Скорость изменения электрического поля на расстоянии 10 метров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6,8*10</a:t>
                      </a:r>
                      <a:r>
                        <a:rPr lang="ru-RU" sz="1200" b="0" baseline="300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В/м/с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53680"/>
                  </a:ext>
                </a:extLst>
              </a:tr>
            </a:tbl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373478" y="4972362"/>
            <a:ext cx="44037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8097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80340" algn="just" defTabSz="914400" latinLnBrk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altLang="ru-RU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altLang="ru-RU" sz="1200" dirty="0" bmk="">
                <a:ea typeface="Times New Roman" panose="02020603050405020304" pitchFamily="18" charset="0"/>
                <a:cs typeface="Times New Roman" panose="02020603050405020304" pitchFamily="18" charset="0"/>
              </a:rPr>
              <a:t>аблица 4 – Параметры ЭМП близкого удара молнии</a:t>
            </a:r>
            <a:endParaRPr lang="ru-RU" altLang="ru-RU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180340" algn="just" defTabSz="914400" latinLnBrk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altLang="ru-RU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40220902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086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00075" y="443895"/>
            <a:ext cx="105346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ГОСТ РВ 0020-39.308-2019 устанавливает требования стойкости аппаратуры, приборов, устройств и оборудования военного назначения к непреднамеренному воздействию электромагнитных полей и токам естественного и искусственного происхождения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95324" y="1520220"/>
            <a:ext cx="106394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стандарте устанавливают требования стойкости к воздействию электромагнитных полей и токов молниевых разрядов дифференцированно:</a:t>
            </a: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 напряженности электромагнитных полей, для случая удара молнии вблизи объекта;</a:t>
            </a:r>
            <a:endParaRPr lang="ru-RU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 току, для случая удара молнии в объект.</a:t>
            </a: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724196"/>
              </p:ext>
            </p:extLst>
          </p:nvPr>
        </p:nvGraphicFramePr>
        <p:xfrm>
          <a:off x="457197" y="2947541"/>
          <a:ext cx="5295903" cy="30480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9021">
                  <a:extLst>
                    <a:ext uri="{9D8B030D-6E8A-4147-A177-3AD203B41FA5}">
                      <a16:colId xmlns:a16="http://schemas.microsoft.com/office/drawing/2014/main" val="4065385629"/>
                    </a:ext>
                  </a:extLst>
                </a:gridCol>
                <a:gridCol w="1662546">
                  <a:extLst>
                    <a:ext uri="{9D8B030D-6E8A-4147-A177-3AD203B41FA5}">
                      <a16:colId xmlns:a16="http://schemas.microsoft.com/office/drawing/2014/main" val="713416796"/>
                    </a:ext>
                  </a:extLst>
                </a:gridCol>
                <a:gridCol w="584461">
                  <a:extLst>
                    <a:ext uri="{9D8B030D-6E8A-4147-A177-3AD203B41FA5}">
                      <a16:colId xmlns:a16="http://schemas.microsoft.com/office/drawing/2014/main" val="624355214"/>
                    </a:ext>
                  </a:extLst>
                </a:gridCol>
                <a:gridCol w="910675">
                  <a:extLst>
                    <a:ext uri="{9D8B030D-6E8A-4147-A177-3AD203B41FA5}">
                      <a16:colId xmlns:a16="http://schemas.microsoft.com/office/drawing/2014/main" val="178636841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547782879"/>
                    </a:ext>
                  </a:extLst>
                </a:gridCol>
              </a:tblGrid>
              <a:tr h="610845">
                <a:tc rowSpan="2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Вид поля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Наименование параметра импульса напряженности поля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Значение параметра импульса напряженности поля для различных групп оборудования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998588"/>
                  </a:ext>
                </a:extLst>
              </a:tr>
              <a:tr h="242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В)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74185"/>
                  </a:ext>
                </a:extLst>
              </a:tr>
              <a:tr h="355285">
                <a:tc rowSpan="3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Электри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ческое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Максимальная напряженность В/м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solidFill>
                          <a:schemeClr val="tx1"/>
                        </a:solidFill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980079"/>
                  </a:ext>
                </a:extLst>
              </a:tr>
              <a:tr h="265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Длительность фронта импульса, 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278907"/>
                  </a:ext>
                </a:extLst>
              </a:tr>
              <a:tr h="265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Длительность импульса, 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949323"/>
                  </a:ext>
                </a:extLst>
              </a:tr>
              <a:tr h="319312">
                <a:tc rowSpan="3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Магнитное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Максимальная напряженность А/м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956207"/>
                  </a:ext>
                </a:extLst>
              </a:tr>
              <a:tr h="319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Длительность фронта импульса, 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947931"/>
                  </a:ext>
                </a:extLst>
              </a:tr>
              <a:tr h="319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Длительность импульса, 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64" marR="6856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95625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070699"/>
              </p:ext>
            </p:extLst>
          </p:nvPr>
        </p:nvGraphicFramePr>
        <p:xfrm>
          <a:off x="6496049" y="2972248"/>
          <a:ext cx="5365752" cy="1599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1438">
                  <a:extLst>
                    <a:ext uri="{9D8B030D-6E8A-4147-A177-3AD203B41FA5}">
                      <a16:colId xmlns:a16="http://schemas.microsoft.com/office/drawing/2014/main" val="2463041823"/>
                    </a:ext>
                  </a:extLst>
                </a:gridCol>
                <a:gridCol w="1341438">
                  <a:extLst>
                    <a:ext uri="{9D8B030D-6E8A-4147-A177-3AD203B41FA5}">
                      <a16:colId xmlns:a16="http://schemas.microsoft.com/office/drawing/2014/main" val="1761138397"/>
                    </a:ext>
                  </a:extLst>
                </a:gridCol>
                <a:gridCol w="1341438">
                  <a:extLst>
                    <a:ext uri="{9D8B030D-6E8A-4147-A177-3AD203B41FA5}">
                      <a16:colId xmlns:a16="http://schemas.microsoft.com/office/drawing/2014/main" val="3764402142"/>
                    </a:ext>
                  </a:extLst>
                </a:gridCol>
                <a:gridCol w="1341438">
                  <a:extLst>
                    <a:ext uri="{9D8B030D-6E8A-4147-A177-3AD203B41FA5}">
                      <a16:colId xmlns:a16="http://schemas.microsoft.com/office/drawing/2014/main" val="1656635942"/>
                    </a:ext>
                  </a:extLst>
                </a:gridCol>
              </a:tblGrid>
              <a:tr h="308324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Категории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Первая компонента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Вторая компонента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Обобщённый импульс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330732"/>
                  </a:ext>
                </a:extLst>
              </a:tr>
              <a:tr h="308324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Высшая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388308"/>
                  </a:ext>
                </a:extLst>
              </a:tr>
              <a:tr h="308324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1-ая категория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015911"/>
                  </a:ext>
                </a:extLst>
              </a:tr>
              <a:tr h="308324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2-ая категория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27619"/>
                  </a:ext>
                </a:extLst>
              </a:tr>
              <a:tr h="308324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3-я категория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659565"/>
                  </a:ext>
                </a:extLst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6953249" y="2670542"/>
            <a:ext cx="43815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altLang="ru-RU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6 – Параметры импульса тока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7698" y="2674858"/>
            <a:ext cx="51054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5 – Параметры электромагнитного поля молнии</a:t>
            </a: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186057747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327" y="331262"/>
            <a:ext cx="1148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Методики испытаний на воздействие ЭСР и нормы, описаны в следующих документах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ГОСТ РВ 0020-39.308-2019, </a:t>
            </a:r>
            <a:endParaRPr lang="en-US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160Д (25 раздел), </a:t>
            </a:r>
            <a:endParaRPr lang="en-US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-464, </a:t>
            </a:r>
            <a:endParaRPr lang="en-US" dirty="0" smtClean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‑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‑331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5850" y="2167752"/>
            <a:ext cx="11750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Разделе 25 КТ-160 приводится испытания электростатическим разрядом в результате контакта с человеком и в результате электризации внешней поверхности наружных диэлектрических частей </a:t>
            </a:r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БпЛА</a:t>
            </a:r>
            <a:endParaRPr lang="ru-RU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003630"/>
              </p:ext>
            </p:extLst>
          </p:nvPr>
        </p:nvGraphicFramePr>
        <p:xfrm>
          <a:off x="779526" y="3265578"/>
          <a:ext cx="10305288" cy="13526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8127">
                  <a:extLst>
                    <a:ext uri="{9D8B030D-6E8A-4147-A177-3AD203B41FA5}">
                      <a16:colId xmlns:a16="http://schemas.microsoft.com/office/drawing/2014/main" val="1987982255"/>
                    </a:ext>
                  </a:extLst>
                </a:gridCol>
                <a:gridCol w="1723389">
                  <a:extLst>
                    <a:ext uri="{9D8B030D-6E8A-4147-A177-3AD203B41FA5}">
                      <a16:colId xmlns:a16="http://schemas.microsoft.com/office/drawing/2014/main" val="3679811891"/>
                    </a:ext>
                  </a:extLst>
                </a:gridCol>
                <a:gridCol w="1952212">
                  <a:extLst>
                    <a:ext uri="{9D8B030D-6E8A-4147-A177-3AD203B41FA5}">
                      <a16:colId xmlns:a16="http://schemas.microsoft.com/office/drawing/2014/main" val="1636544938"/>
                    </a:ext>
                  </a:extLst>
                </a:gridCol>
                <a:gridCol w="1756372">
                  <a:extLst>
                    <a:ext uri="{9D8B030D-6E8A-4147-A177-3AD203B41FA5}">
                      <a16:colId xmlns:a16="http://schemas.microsoft.com/office/drawing/2014/main" val="856792851"/>
                    </a:ext>
                  </a:extLst>
                </a:gridCol>
                <a:gridCol w="1758434">
                  <a:extLst>
                    <a:ext uri="{9D8B030D-6E8A-4147-A177-3AD203B41FA5}">
                      <a16:colId xmlns:a16="http://schemas.microsoft.com/office/drawing/2014/main" val="1316250567"/>
                    </a:ext>
                  </a:extLst>
                </a:gridCol>
                <a:gridCol w="1366754">
                  <a:extLst>
                    <a:ext uri="{9D8B030D-6E8A-4147-A177-3AD203B41FA5}">
                      <a16:colId xmlns:a16="http://schemas.microsoft.com/office/drawing/2014/main" val="1494573884"/>
                    </a:ext>
                  </a:extLst>
                </a:gridCol>
              </a:tblGrid>
              <a:tr h="844621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Параметр воздействия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Максимальное напряжение разряда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кВ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Длительность фронта импульса, 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Длительность импульса, 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Разрядное сопротивление, Ом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Разрядная емкость пФ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445483"/>
                  </a:ext>
                </a:extLst>
              </a:tr>
              <a:tr h="507983"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Электростатический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разряд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12-15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1*10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-7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25*10</a:t>
                      </a:r>
                      <a:r>
                        <a:rPr lang="ru-RU" sz="1200" baseline="30000" dirty="0">
                          <a:solidFill>
                            <a:schemeClr val="tx1"/>
                          </a:solidFill>
                          <a:effectLst/>
                        </a:rPr>
                        <a:t>-6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330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91962"/>
                  </a:ext>
                </a:extLst>
              </a:tr>
            </a:tbl>
          </a:graphicData>
        </a:graphic>
      </p:graphicFrame>
      <p:sp>
        <p:nvSpPr>
          <p:cNvPr id="5" name="Title 2"/>
          <p:cNvSpPr txBox="1">
            <a:spLocks/>
          </p:cNvSpPr>
          <p:nvPr/>
        </p:nvSpPr>
        <p:spPr>
          <a:xfrm>
            <a:off x="532461" y="6289899"/>
            <a:ext cx="10744202" cy="4727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100" b="0" dirty="0" smtClean="0"/>
              <a:t>К </a:t>
            </a:r>
            <a:r>
              <a:rPr lang="ru-RU" sz="1100" b="0" dirty="0"/>
              <a:t>ВОПРОСУ ОБ ИНСТРУМЕНТАРИИ ОБЕСПЕЧЕНИЯ УСТОЙЧИВОСТИ </a:t>
            </a:r>
            <a:r>
              <a:rPr lang="ru-RU" sz="1100" b="0" dirty="0" smtClean="0"/>
              <a:t> БЕСПИЛОТНЫХ </a:t>
            </a:r>
            <a:r>
              <a:rPr lang="ru-RU" sz="1100" b="0" dirty="0"/>
              <a:t>ЛЕТАТЕЛЬНЫХ АППАРАТОВ ОТ ВОЗДЕЙСТВИЯ МОЛНИИ </a:t>
            </a:r>
            <a:br>
              <a:rPr lang="ru-RU" sz="1100" b="0" dirty="0"/>
            </a:br>
            <a:r>
              <a:rPr lang="ru-RU" sz="1100" b="0" dirty="0"/>
              <a:t>И СТАТИЧЕСКОГО РАЗРЯДА</a:t>
            </a:r>
          </a:p>
        </p:txBody>
      </p:sp>
    </p:spTree>
    <p:extLst>
      <p:ext uri="{BB962C8B-B14F-4D97-AF65-F5344CB8AC3E}">
        <p14:creationId xmlns:p14="http://schemas.microsoft.com/office/powerpoint/2010/main" val="575604895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263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/m_precDefaultPercent&gt;&lt;m_precDefaultDate&gt;&lt;m_bNumberIsYear val=&quot;0&quot;/&gt;&lt;m_strFormatTime&gt;%1 %Y&lt;/m_strFormatTime&gt;&lt;/m_precDefaultDate&gt;&lt;m_precDefaultYear/&gt;&lt;m_precDefaultQuarter&gt;&lt;m_bNumberIsYear val=&quot;0&quot;/&gt;&lt;m_strFormatTime&gt;Q%5&lt;/m_strFormatTime&gt;&lt;/m_precDefaultQuarter&gt;&lt;m_precDefaultMonth/&gt;&lt;m_precDefaultWeek&gt;&lt;m_bNumberIsYear val=&quot;0&quot;/&gt;&lt;m_strFormatTime&gt;%d.&lt;/m_strFormatTime&gt;&lt;/m_precDefaultWeek&gt;&lt;m_precDefaultDay&gt;&lt;m_bNumberIsYear val=&quot;0&quot;/&gt;&lt;m_strFormatTime&gt;%#d&lt;/m_strFormatTime&gt;&lt;/m_precDefaultDay&gt;&lt;m_mruColor&gt;&lt;m_vecMRU length=&quot;10&quot;&gt;&lt;elem m_fUsage=&quot;3.26049289284204620000E+000&quot;&gt;&lt;m_msothmcolidx val=&quot;0&quot;/&gt;&lt;m_rgb r=&quot;9c&quot; g=&quot;c6&quot; b=&quot;e7&quot;/&gt;&lt;m_ppcolschidx tagver0=&quot;23004&quot; tagname0=&quot;m_ppcolschidxUNRECOGNIZED&quot; val=&quot;0&quot;/&gt;&lt;m_nBrightness val=&quot;0&quot;/&gt;&lt;/elem&gt;&lt;elem m_fUsage=&quot;2.96099412129130930000E+000&quot;&gt;&lt;m_msothmcolidx val=&quot;0&quot;/&gt;&lt;m_rgb r=&quot;de&quot; g=&quot;a0&quot; b=&quot;2e&quot;/&gt;&lt;m_ppcolschidx tagver0=&quot;23004&quot; tagname0=&quot;m_ppcolschidxUNRECOGNIZED&quot; val=&quot;0&quot;/&gt;&lt;m_nBrightness val=&quot;0&quot;/&gt;&lt;/elem&gt;&lt;elem m_fUsage=&quot;1.46371761291138780000E+000&quot;&gt;&lt;m_msothmcolidx val=&quot;0&quot;/&gt;&lt;m_rgb r=&quot;0&quot; g=&quot;80&quot; b=&quot;0&quot;/&gt;&lt;m_ppcolschidx tagver0=&quot;23004&quot; tagname0=&quot;m_ppcolschidxUNRECOGNIZED&quot; val=&quot;0&quot;/&gt;&lt;m_nBrightness val=&quot;0&quot;/&gt;&lt;/elem&gt;&lt;elem m_fUsage=&quot;1.06238849068994810000E+000&quot;&gt;&lt;m_msothmcolidx val=&quot;0&quot;/&gt;&lt;m_rgb r=&quot;0&quot; g=&quot;70&quot; b=&quot;c0&quot;/&gt;&lt;m_ppcolschidx tagver0=&quot;23004&quot; tagname0=&quot;m_ppcolschidxUNRECOGNIZED&quot; val=&quot;0&quot;/&gt;&lt;m_nBrightness val=&quot;0&quot;/&gt;&lt;/elem&gt;&lt;elem m_fUsage=&quot;6.53721670711631790000E-001&quot;&gt;&lt;m_msothmcolidx val=&quot;0&quot;/&gt;&lt;m_rgb r=&quot;c0&quot; g=&quot;0&quot; b=&quot;0&quot;/&gt;&lt;m_ppcolschidx tagver0=&quot;23004&quot; tagname0=&quot;m_ppcolschidxUNRECOGNIZED&quot; val=&quot;0&quot;/&gt;&lt;m_nBrightness val=&quot;0&quot;/&gt;&lt;/elem&gt;&lt;elem m_fUsage=&quot;3.72259467598345380000E-001&quot;&gt;&lt;m_msothmcolidx val=&quot;0&quot;/&gt;&lt;m_rgb r=&quot;e8&quot; g=&quot;d8&quot; b=&quot;17&quot;/&gt;&lt;m_ppcolschidx tagver0=&quot;23004&quot; tagname0=&quot;m_ppcolschidxUNRECOGNIZED&quot; val=&quot;0&quot;/&gt;&lt;m_nBrightness val=&quot;0&quot;/&gt;&lt;/elem&gt;&lt;elem m_fUsage=&quot;1.64475341651841990000E-001&quot;&gt;&lt;m_msothmcolidx val=&quot;0&quot;/&gt;&lt;m_rgb r=&quot;31&quot; g=&quot;85&quot; b=&quot;ca&quot;/&gt;&lt;m_ppcolschidx tagver0=&quot;23004&quot; tagname0=&quot;m_ppcolschidxUNRECOGNIZED&quot; val=&quot;0&quot;/&gt;&lt;m_nBrightness val=&quot;0&quot;/&gt;&lt;/elem&gt;&lt;elem m_fUsage=&quot;4.11156335916605110000E-002&quot;&gt;&lt;m_msothmcolidx val=&quot;0&quot;/&gt;&lt;m_rgb r=&quot;ff&quot; g=&quot;cc&quot; b=&quot;66&quot;/&gt;&lt;m_ppcolschidx tagver0=&quot;23004&quot; tagname0=&quot;m_ppcolschidxUNRECOGNIZED&quot; val=&quot;0&quot;/&gt;&lt;m_nBrightness val=&quot;0&quot;/&gt;&lt;/elem&gt;&lt;elem m_fUsage=&quot;1.07821591386697630000E-002&quot;&gt;&lt;m_msothmcolidx val=&quot;0&quot;/&gt;&lt;m_rgb r=&quot;ff&quot; g=&quot;0&quot; b=&quot;0&quot;/&gt;&lt;m_ppcolschidx tagver0=&quot;23004&quot; tagname0=&quot;m_ppcolschidxUNRECOGNIZED&quot; val=&quot;0&quot;/&gt;&lt;m_nBrightness val=&quot;0&quot;/&gt;&lt;/elem&gt;&lt;elem m_fUsage=&quot;9.43557305398963140000E-003&quot;&gt;&lt;m_msothmcolidx val=&quot;0&quot;/&gt;&lt;m_rgb r=&quot;b6&quot; g=&quot;a6&quot; b=&quot;89&quot;/&gt;&lt;m_ppcolschidx tagver0=&quot;23004&quot; tagname0=&quot;m_ppcolschidxUNRECOGNIZED&quot; val=&quot;0&quot;/&gt;&lt;m_nBrightness val=&quot;0&quot;/&gt;&lt;/elem&gt;&lt;/m_vecMRU&gt;&lt;/m_mruColor&gt;&lt;m_eweekdayFirstOfWeek val=&quot;6&quot;/&gt;&lt;m_eweekdayFirstOfWorkweek val=&quot;2&quot;/&gt;&lt;m_eweekdayFirstOfWeekend val=&quot;7&quot;/&gt;&lt;/CPresentation&gt;&lt;/root&gt;"/>
  <p:tag name="THINKCELLUNDODONOTDELETE" val="0"/>
</p:tagLst>
</file>

<file path=ppt/theme/theme1.xml><?xml version="1.0" encoding="utf-8"?>
<a:theme xmlns:a="http://schemas.openxmlformats.org/drawingml/2006/main" name="1_TransasPresent">
  <a:themeElements>
    <a:clrScheme name="Transas">
      <a:dk1>
        <a:srgbClr val="294E8A"/>
      </a:dk1>
      <a:lt1>
        <a:sysClr val="window" lastClr="FFFFFF"/>
      </a:lt1>
      <a:dk2>
        <a:srgbClr val="294E8A"/>
      </a:dk2>
      <a:lt2>
        <a:srgbClr val="FFFFFF"/>
      </a:lt2>
      <a:accent1>
        <a:srgbClr val="294E8A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1C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117793</TotalTime>
  <Words>1612</Words>
  <Application>Microsoft Office PowerPoint</Application>
  <PresentationFormat>Широкоэкранный</PresentationFormat>
  <Paragraphs>249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Segoe UI</vt:lpstr>
      <vt:lpstr>Times New Roman</vt:lpstr>
      <vt:lpstr>Wingdings</vt:lpstr>
      <vt:lpstr>1_TransasPresent</vt:lpstr>
      <vt:lpstr>К ВОПРОСУ ОБ ИНСТРУМЕНТАРИИ ОБЕСПЕЧЕНИЯ УСТОЙЧИВОСТИ  БЕСПИЛОТНЫХ ЛЕТАТЕЛЬНЫХ АППАРАТОВ ОТ ВОЗДЕЙСТВИЯ МОЛНИИ  И СТАТИЧЕСКОГО РАЗРЯДА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Sistema Corp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презентации, не более двух строк  (шрифт Times New Roman bold, размер 28pt)</dc:title>
  <dc:creator>Чижов М.С.</dc:creator>
  <cp:lastModifiedBy>Korenkova, Elena</cp:lastModifiedBy>
  <cp:revision>3850</cp:revision>
  <cp:lastPrinted>2020-06-23T08:33:00Z</cp:lastPrinted>
  <dcterms:created xsi:type="dcterms:W3CDTF">2006-12-08T13:10:06Z</dcterms:created>
  <dcterms:modified xsi:type="dcterms:W3CDTF">2022-05-19T11:37:35Z</dcterms:modified>
</cp:coreProperties>
</file>