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21" r:id="rId5"/>
    <p:sldMasterId id="2147483748" r:id="rId6"/>
    <p:sldMasterId id="2147483754" r:id="rId7"/>
    <p:sldMasterId id="2147483774" r:id="rId8"/>
  </p:sldMasterIdLst>
  <p:notesMasterIdLst>
    <p:notesMasterId r:id="rId25"/>
  </p:notesMasterIdLst>
  <p:handoutMasterIdLst>
    <p:handoutMasterId r:id="rId26"/>
  </p:handoutMasterIdLst>
  <p:sldIdLst>
    <p:sldId id="406" r:id="rId9"/>
    <p:sldId id="552" r:id="rId10"/>
    <p:sldId id="576" r:id="rId11"/>
    <p:sldId id="586" r:id="rId12"/>
    <p:sldId id="548" r:id="rId13"/>
    <p:sldId id="583" r:id="rId14"/>
    <p:sldId id="582" r:id="rId15"/>
    <p:sldId id="584" r:id="rId16"/>
    <p:sldId id="570" r:id="rId17"/>
    <p:sldId id="587" r:id="rId18"/>
    <p:sldId id="588" r:id="rId19"/>
    <p:sldId id="589" r:id="rId20"/>
    <p:sldId id="590" r:id="rId21"/>
    <p:sldId id="591" r:id="rId22"/>
    <p:sldId id="592" r:id="rId23"/>
    <p:sldId id="280" r:id="rId24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64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kraskova" initials="m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06060"/>
    <a:srgbClr val="505050"/>
    <a:srgbClr val="004A82"/>
    <a:srgbClr val="434343"/>
    <a:srgbClr val="D71634"/>
    <a:srgbClr val="FFFFCC"/>
    <a:srgbClr val="000000"/>
    <a:srgbClr val="0094C8"/>
    <a:srgbClr val="79C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33" autoAdjust="0"/>
    <p:restoredTop sz="96404" autoAdjust="0"/>
  </p:normalViewPr>
  <p:slideViewPr>
    <p:cSldViewPr snapToGrid="0">
      <p:cViewPr varScale="1">
        <p:scale>
          <a:sx n="67" d="100"/>
          <a:sy n="67" d="100"/>
        </p:scale>
        <p:origin x="624" y="44"/>
      </p:cViewPr>
      <p:guideLst>
        <p:guide orient="horz" pos="2160"/>
        <p:guide orient="horz" pos="364"/>
        <p:guide pos="3840"/>
        <p:guide pos="4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526"/>
    </p:cViewPr>
  </p:sorterViewPr>
  <p:notesViewPr>
    <p:cSldViewPr snapToGrid="0">
      <p:cViewPr varScale="1">
        <p:scale>
          <a:sx n="105" d="100"/>
          <a:sy n="105" d="100"/>
        </p:scale>
        <p:origin x="-3438" y="-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0" y="3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63" y="3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/>
          <a:lstStyle>
            <a:lvl1pPr algn="r">
              <a:defRPr sz="1200"/>
            </a:lvl1pPr>
          </a:lstStyle>
          <a:p>
            <a:fld id="{317C9CA3-BB3A-EB48-A4A1-93D61D0988C3}" type="datetimeFigureOut">
              <a:rPr lang="en-US" smtClean="0"/>
              <a:pPr/>
              <a:t>1/10/2022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0" y="9428585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63" y="9428585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 anchor="b"/>
          <a:lstStyle>
            <a:lvl1pPr algn="r">
              <a:defRPr sz="1200"/>
            </a:lvl1pPr>
          </a:lstStyle>
          <a:p>
            <a:fld id="{2D9560F5-CDFE-F74D-B70B-ACBB63270F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7965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0" y="3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63" y="3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/>
          <a:lstStyle>
            <a:lvl1pPr algn="r">
              <a:defRPr sz="1200"/>
            </a:lvl1pPr>
          </a:lstStyle>
          <a:p>
            <a:fld id="{66AAC34C-6369-445B-80CF-B9BC4625D28C}" type="datetimeFigureOut">
              <a:rPr lang="en-US" smtClean="0"/>
              <a:pPr/>
              <a:t>1/10/2022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8" tIns="45662" rIns="91328" bIns="45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8"/>
          </a:xfrm>
          <a:prstGeom prst="rect">
            <a:avLst/>
          </a:prstGeom>
        </p:spPr>
        <p:txBody>
          <a:bodyPr vert="horz" lIns="91328" tIns="45662" rIns="91328" bIns="45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0" y="9428585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63" y="9428585"/>
            <a:ext cx="2945659" cy="496333"/>
          </a:xfrm>
          <a:prstGeom prst="rect">
            <a:avLst/>
          </a:prstGeom>
        </p:spPr>
        <p:txBody>
          <a:bodyPr vert="horz" lIns="91328" tIns="45662" rIns="91328" bIns="45662" rtlCol="0" anchor="b"/>
          <a:lstStyle>
            <a:lvl1pPr algn="r">
              <a:defRPr sz="1200"/>
            </a:lvl1pPr>
          </a:lstStyle>
          <a:p>
            <a:fld id="{681D8E2B-9678-486D-BC54-D33A75C4C8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985019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Увеличить</a:t>
            </a:r>
            <a:r>
              <a:rPr lang="ru-RU" baseline="0" dirty="0" smtClean="0"/>
              <a:t> шрифты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33707">
              <a:defRPr/>
            </a:pPr>
            <a:fld id="{513D83D2-FF63-418E-818A-02C09EBD31BF}" type="slidenum">
              <a:rPr lang="en-US" sz="600">
                <a:solidFill>
                  <a:prstClr val="black"/>
                </a:solidFill>
                <a:latin typeface="Calibri"/>
              </a:rPr>
              <a:pPr defTabSz="433707">
                <a:defRPr/>
              </a:pPr>
              <a:t>3</a:t>
            </a:fld>
            <a:endParaRPr lang="en-US" sz="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8099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D8E2B-9678-486D-BC54-D33A75C4C8E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440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752"/>
          <a:stretch/>
        </p:blipFill>
        <p:spPr>
          <a:xfrm>
            <a:off x="-2158" y="1"/>
            <a:ext cx="12191999" cy="26873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283"/>
          <a:stretch/>
        </p:blipFill>
        <p:spPr>
          <a:xfrm>
            <a:off x="7918" y="5535261"/>
            <a:ext cx="12191999" cy="13227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2760" y="273125"/>
            <a:ext cx="2578181" cy="599183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453224"/>
            <a:ext cx="9516504" cy="544508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3200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290390"/>
            <a:ext cx="7253816" cy="29618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18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333667"/>
            <a:ext cx="4908467" cy="29618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16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1979778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115" y="6283108"/>
            <a:ext cx="1337956" cy="4145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" r="13250" b="19917"/>
          <a:stretch/>
        </p:blipFill>
        <p:spPr>
          <a:xfrm>
            <a:off x="65291" y="6634163"/>
            <a:ext cx="10576584" cy="60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08483" y="6283109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810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0"/>
            <a:ext cx="8151005" cy="6858000"/>
          </a:xfrm>
          <a:prstGeom prst="rect">
            <a:avLst/>
          </a:prstGeom>
        </p:spPr>
      </p:pic>
      <p:sp>
        <p:nvSpPr>
          <p:cNvPr id="7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862938" y="2724727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4267" b="1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00" y="463631"/>
            <a:ext cx="2284800" cy="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477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36833"/>
            <a:ext cx="12192000" cy="761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81595" y="6341990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703" y="6306142"/>
            <a:ext cx="486509" cy="43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42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" y="0"/>
            <a:ext cx="1219199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296" y="463631"/>
            <a:ext cx="2284800" cy="70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21938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-fo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1" y="463631"/>
            <a:ext cx="2284800" cy="70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3310838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1121" y="6306142"/>
            <a:ext cx="1337956" cy="4145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5325"/>
            <a:ext cx="8151005" cy="6847351"/>
          </a:xfrm>
          <a:prstGeom prst="rect">
            <a:avLst/>
          </a:prstGeom>
        </p:spPr>
      </p:pic>
      <p:sp>
        <p:nvSpPr>
          <p:cNvPr id="4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582219" y="2115128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733" b="1" baseline="0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951293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115" y="6283108"/>
            <a:ext cx="1337956" cy="4145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" r="13250" b="19917"/>
          <a:stretch/>
        </p:blipFill>
        <p:spPr>
          <a:xfrm>
            <a:off x="65291" y="6634163"/>
            <a:ext cx="10576584" cy="60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08483" y="6283109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56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0"/>
            <a:ext cx="8151005" cy="6858000"/>
          </a:xfrm>
          <a:prstGeom prst="rect">
            <a:avLst/>
          </a:prstGeom>
        </p:spPr>
      </p:pic>
      <p:sp>
        <p:nvSpPr>
          <p:cNvPr id="7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862938" y="2724727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4267" b="1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00" y="463631"/>
            <a:ext cx="2284800" cy="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62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36833"/>
            <a:ext cx="12192000" cy="761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81595" y="6341990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703" y="6306142"/>
            <a:ext cx="486509" cy="43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23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" y="0"/>
            <a:ext cx="1219199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296" y="463631"/>
            <a:ext cx="2284800" cy="70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995457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_title-for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4930" y="0"/>
            <a:ext cx="12182140" cy="2571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243"/>
          <a:stretch/>
        </p:blipFill>
        <p:spPr>
          <a:xfrm>
            <a:off x="4930" y="5584641"/>
            <a:ext cx="12182140" cy="1273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1" y="273124"/>
            <a:ext cx="2578181" cy="59918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453224"/>
            <a:ext cx="9516504" cy="544508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3200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290390"/>
            <a:ext cx="7253816" cy="29618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18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333667"/>
            <a:ext cx="4908467" cy="29618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16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3875802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-fo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1" y="463631"/>
            <a:ext cx="2284800" cy="70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98777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1121" y="6306142"/>
            <a:ext cx="1337956" cy="4145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5325"/>
            <a:ext cx="8151005" cy="6847351"/>
          </a:xfrm>
          <a:prstGeom prst="rect">
            <a:avLst/>
          </a:prstGeom>
        </p:spPr>
      </p:pic>
      <p:sp>
        <p:nvSpPr>
          <p:cNvPr id="4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582219" y="2115128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733" b="1" baseline="0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13949790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115" y="6283108"/>
            <a:ext cx="1337956" cy="4145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" r="13250" b="19917"/>
          <a:stretch/>
        </p:blipFill>
        <p:spPr>
          <a:xfrm>
            <a:off x="65291" y="6634163"/>
            <a:ext cx="10576584" cy="60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08483" y="6283109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565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0"/>
            <a:ext cx="8151005" cy="6858000"/>
          </a:xfrm>
          <a:prstGeom prst="rect">
            <a:avLst/>
          </a:prstGeom>
        </p:spPr>
      </p:pic>
      <p:sp>
        <p:nvSpPr>
          <p:cNvPr id="7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862938" y="2724727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4267" b="1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00" y="463631"/>
            <a:ext cx="2284800" cy="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9432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36833"/>
            <a:ext cx="12192000" cy="761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120001"/>
            <a:ext cx="9207500" cy="4699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81595" y="6341990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703" y="6306142"/>
            <a:ext cx="486509" cy="43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64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" y="0"/>
            <a:ext cx="12191999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Main title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First main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Second main subtitle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0259" y="354739"/>
            <a:ext cx="1035079" cy="92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48848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rdinar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" r="13250" b="19917"/>
          <a:stretch/>
        </p:blipFill>
        <p:spPr>
          <a:xfrm>
            <a:off x="65291" y="6634163"/>
            <a:ext cx="10576584" cy="60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sp>
        <p:nvSpPr>
          <p:cNvPr id="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2" y="120001"/>
            <a:ext cx="11121713" cy="4699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24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8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969983"/>
            <a:ext cx="8171348" cy="673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719283"/>
            <a:ext cx="11273367" cy="4102100"/>
          </a:xfrm>
          <a:prstGeom prst="rect">
            <a:avLst/>
          </a:prstGeom>
        </p:spPr>
        <p:txBody>
          <a:bodyPr/>
          <a:lstStyle>
            <a:lvl1pPr marL="237061" indent="-237061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1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2pPr>
            <a:lvl3pPr marL="121917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828754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2438339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ru-RU" dirty="0"/>
          </a:p>
          <a:p>
            <a:pPr lvl="0"/>
            <a:r>
              <a:rPr lang="en-US" dirty="0"/>
              <a:t>Second level</a:t>
            </a:r>
          </a:p>
        </p:txBody>
      </p:sp>
      <p:sp>
        <p:nvSpPr>
          <p:cNvPr id="7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08483" y="6283109"/>
            <a:ext cx="5245100" cy="3429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457189" indent="-457189">
              <a:buFont typeface="Arial" pitchFamily="34" charset="0"/>
              <a:buNone/>
              <a:defRPr lang="en-US" sz="1867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0017" y="6114937"/>
            <a:ext cx="648679" cy="58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21345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0"/>
            <a:ext cx="8151005" cy="6858000"/>
          </a:xfrm>
          <a:prstGeom prst="rect">
            <a:avLst/>
          </a:prstGeom>
        </p:spPr>
      </p:pic>
      <p:sp>
        <p:nvSpPr>
          <p:cNvPr id="7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862938" y="2724727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4267" b="1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01" y="350730"/>
            <a:ext cx="917815" cy="82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92456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8998D-E94B-467C-8A4F-55B06E0498F3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3534-5267-4149-A210-0535567FD7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04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 not remove" hidden="1">
            <a:extLst>
              <a:ext uri="{FF2B5EF4-FFF2-40B4-BE49-F238E27FC236}">
                <a16:creationId xmlns:a16="http://schemas.microsoft.com/office/drawing/2014/main" id="{297FA01E-24AC-49D4-8C41-C51389DC6FF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  <a:noFill/>
          <a:ln>
            <a:noFill/>
          </a:ln>
        </p:spPr>
        <p:txBody>
          <a:bodyPr>
            <a:normAutofit/>
          </a:bodyPr>
          <a:lstStyle>
            <a:lvl1pPr algn="l">
              <a:defRPr sz="3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052736"/>
            <a:ext cx="10972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946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3994"/>
            <a:ext cx="8151005" cy="68540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9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68000"/>
            <a:ext cx="1950000" cy="90000"/>
          </a:xfrm>
          <a:prstGeom prst="rect">
            <a:avLst/>
          </a:prstGeom>
        </p:spPr>
      </p:pic>
      <p:sp>
        <p:nvSpPr>
          <p:cNvPr id="14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582219" y="2349606"/>
            <a:ext cx="9918701" cy="66675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2800" b="1" baseline="0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Chapter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454" y="6446310"/>
            <a:ext cx="1337956" cy="31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14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9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454" y="6446310"/>
            <a:ext cx="1337956" cy="3109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" r="14186" b="-17875"/>
          <a:stretch/>
        </p:blipFill>
        <p:spPr>
          <a:xfrm>
            <a:off x="169334" y="6684669"/>
            <a:ext cx="10462437" cy="67295"/>
          </a:xfrm>
          <a:prstGeom prst="rect">
            <a:avLst/>
          </a:prstGeom>
        </p:spPr>
      </p:pic>
      <p:sp>
        <p:nvSpPr>
          <p:cNvPr id="11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81593" y="90001"/>
            <a:ext cx="9207500" cy="35242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2400" b="1" dirty="0" smtClean="0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181593" y="6402184"/>
            <a:ext cx="5245100" cy="257175"/>
          </a:xfrm>
          <a:prstGeom prst="rect">
            <a:avLst/>
          </a:prstGeom>
        </p:spPr>
        <p:txBody>
          <a:bodyPr lIns="0" tIns="0" rIns="0" bIns="0" anchor="t" anchorCtr="0"/>
          <a:lstStyle>
            <a:lvl1pPr marL="342900" indent="-342900">
              <a:buFont typeface="Arial" pitchFamily="34" charset="0"/>
              <a:buNone/>
              <a:defRPr lang="en-US" sz="1400" b="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08545" y="727488"/>
            <a:ext cx="7168633" cy="50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Content Placeholder 34"/>
          <p:cNvSpPr>
            <a:spLocks noGrp="1"/>
          </p:cNvSpPr>
          <p:nvPr>
            <p:ph sz="quarter" idx="14"/>
          </p:nvPr>
        </p:nvSpPr>
        <p:spPr>
          <a:xfrm>
            <a:off x="395845" y="1289462"/>
            <a:ext cx="11273367" cy="4710816"/>
          </a:xfrm>
          <a:prstGeom prst="rect">
            <a:avLst/>
          </a:prstGeom>
        </p:spPr>
        <p:txBody>
          <a:bodyPr/>
          <a:lstStyle>
            <a:lvl1pPr marL="177800" indent="-177800"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545641" y="107030"/>
            <a:ext cx="5227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8369385E-FF83-43D4-B7E4-48AB371190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57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0"/>
            <a:ext cx="8151005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68000"/>
            <a:ext cx="1950000" cy="90000"/>
          </a:xfrm>
          <a:prstGeom prst="rect">
            <a:avLst/>
          </a:prstGeom>
        </p:spPr>
      </p:pic>
      <p:sp>
        <p:nvSpPr>
          <p:cNvPr id="7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862938" y="2762250"/>
            <a:ext cx="9918701" cy="66675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200" b="1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1" y="273124"/>
            <a:ext cx="2578181" cy="59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61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" y="0"/>
            <a:ext cx="1219199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296" y="463631"/>
            <a:ext cx="2284800" cy="70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233251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" y="0"/>
            <a:ext cx="12191999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296" y="463631"/>
            <a:ext cx="2284800" cy="70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3119440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page-fo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1" y="463631"/>
            <a:ext cx="2284800" cy="70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09064" y="3626924"/>
            <a:ext cx="9516504" cy="726011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algn="l">
              <a:defRPr sz="4267" b="1" baseline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Main title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29012" y="4588468"/>
            <a:ext cx="7253816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lang="en-US" sz="2400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First main subtitle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61861" y="6268465"/>
            <a:ext cx="4908467" cy="39491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r">
              <a:buNone/>
              <a:defRPr lang="en-US" sz="2133" b="0" kern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 smtClean="0"/>
              <a:t>Second main subtitle</a:t>
            </a:r>
          </a:p>
        </p:txBody>
      </p:sp>
    </p:spTree>
    <p:extLst>
      <p:ext uri="{BB962C8B-B14F-4D97-AF65-F5344CB8AC3E}">
        <p14:creationId xmlns:p14="http://schemas.microsoft.com/office/powerpoint/2010/main" val="23310527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1121" y="6306142"/>
            <a:ext cx="1337956" cy="4145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0000" cy="1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5540"/>
            <a:ext cx="1950000" cy="1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995" y="5325"/>
            <a:ext cx="8151005" cy="6847351"/>
          </a:xfrm>
          <a:prstGeom prst="rect">
            <a:avLst/>
          </a:prstGeom>
        </p:spPr>
      </p:pic>
      <p:sp>
        <p:nvSpPr>
          <p:cNvPr id="4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582219" y="2115128"/>
            <a:ext cx="9918701" cy="889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3733" b="1" baseline="0" dirty="0" smtClean="0">
                <a:solidFill>
                  <a:srgbClr val="606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Chapter title</a:t>
            </a:r>
          </a:p>
        </p:txBody>
      </p:sp>
    </p:spTree>
    <p:extLst>
      <p:ext uri="{BB962C8B-B14F-4D97-AF65-F5344CB8AC3E}">
        <p14:creationId xmlns:p14="http://schemas.microsoft.com/office/powerpoint/2010/main" val="1288880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27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9.emf"/><Relationship Id="rId4" Type="http://schemas.openxmlformats.org/officeDocument/2006/relationships/slideLayout" Target="../slideLayouts/slideLayout28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23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766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90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72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63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70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5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73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id="{C5ED5FD6-41BA-4B6A-8EBC-E446D6E04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Слайд think-cell" r:id="rId9" imgW="395" imgH="396" progId="TCLayout.ActiveDocument.1">
                  <p:embed/>
                </p:oleObj>
              </mc:Choice>
              <mc:Fallback>
                <p:oleObj name="Слайд think-cell" r:id="rId9" imgW="395" imgH="396" progId="TCLayout.ActiveDocument.1">
                  <p:embed/>
                  <p:pic>
                    <p:nvPicPr>
                      <p:cNvPr id="2" name="Объект 1" hidden="1">
                        <a:extLst>
                          <a:ext uri="{FF2B5EF4-FFF2-40B4-BE49-F238E27FC236}">
                            <a16:creationId xmlns:a16="http://schemas.microsoft.com/office/drawing/2014/main" id="{C5ED5FD6-41BA-4B6A-8EBC-E446D6E04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866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jpeg"/><Relationship Id="rId18" Type="http://schemas.openxmlformats.org/officeDocument/2006/relationships/image" Target="../media/image77.jpeg"/><Relationship Id="rId3" Type="http://schemas.openxmlformats.org/officeDocument/2006/relationships/image" Target="../media/image62.png"/><Relationship Id="rId21" Type="http://schemas.openxmlformats.org/officeDocument/2006/relationships/image" Target="../media/image80.jpeg"/><Relationship Id="rId7" Type="http://schemas.openxmlformats.org/officeDocument/2006/relationships/image" Target="../media/image66.png"/><Relationship Id="rId12" Type="http://schemas.openxmlformats.org/officeDocument/2006/relationships/image" Target="../media/image71.jpeg"/><Relationship Id="rId17" Type="http://schemas.openxmlformats.org/officeDocument/2006/relationships/image" Target="../media/image76.png"/><Relationship Id="rId2" Type="http://schemas.openxmlformats.org/officeDocument/2006/relationships/image" Target="../media/image61.png"/><Relationship Id="rId16" Type="http://schemas.openxmlformats.org/officeDocument/2006/relationships/image" Target="../media/image75.jpe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5.jpeg"/><Relationship Id="rId11" Type="http://schemas.openxmlformats.org/officeDocument/2006/relationships/image" Target="../media/image70.png"/><Relationship Id="rId5" Type="http://schemas.openxmlformats.org/officeDocument/2006/relationships/image" Target="../media/image64.jpeg"/><Relationship Id="rId15" Type="http://schemas.openxmlformats.org/officeDocument/2006/relationships/image" Target="../media/image74.jpeg"/><Relationship Id="rId10" Type="http://schemas.openxmlformats.org/officeDocument/2006/relationships/image" Target="../media/image69.png"/><Relationship Id="rId19" Type="http://schemas.openxmlformats.org/officeDocument/2006/relationships/image" Target="../media/image78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3.png"/><Relationship Id="rId22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89.png"/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12" Type="http://schemas.openxmlformats.org/officeDocument/2006/relationships/image" Target="../media/image8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4.png"/><Relationship Id="rId11" Type="http://schemas.microsoft.com/office/2007/relationships/hdphoto" Target="../media/hdphoto11.wdp"/><Relationship Id="rId5" Type="http://schemas.microsoft.com/office/2007/relationships/hdphoto" Target="../media/hdphoto9.wdp"/><Relationship Id="rId10" Type="http://schemas.openxmlformats.org/officeDocument/2006/relationships/image" Target="../media/image87.png"/><Relationship Id="rId4" Type="http://schemas.openxmlformats.org/officeDocument/2006/relationships/image" Target="../media/image83.png"/><Relationship Id="rId9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97.png"/><Relationship Id="rId3" Type="http://schemas.openxmlformats.org/officeDocument/2006/relationships/image" Target="../media/image90.png"/><Relationship Id="rId7" Type="http://schemas.openxmlformats.org/officeDocument/2006/relationships/image" Target="../media/image93.png"/><Relationship Id="rId12" Type="http://schemas.openxmlformats.org/officeDocument/2006/relationships/image" Target="../media/image96.png"/><Relationship Id="rId2" Type="http://schemas.openxmlformats.org/officeDocument/2006/relationships/image" Target="../media/image61.png"/><Relationship Id="rId16" Type="http://schemas.microsoft.com/office/2007/relationships/hdphoto" Target="../media/hdphoto16.wdp"/><Relationship Id="rId1" Type="http://schemas.openxmlformats.org/officeDocument/2006/relationships/slideLayout" Target="../slideLayouts/slideLayout26.xml"/><Relationship Id="rId6" Type="http://schemas.microsoft.com/office/2007/relationships/hdphoto" Target="../media/hdphoto12.wdp"/><Relationship Id="rId11" Type="http://schemas.microsoft.com/office/2007/relationships/hdphoto" Target="../media/hdphoto14.wdp"/><Relationship Id="rId5" Type="http://schemas.openxmlformats.org/officeDocument/2006/relationships/image" Target="../media/image92.png"/><Relationship Id="rId15" Type="http://schemas.openxmlformats.org/officeDocument/2006/relationships/image" Target="../media/image98.png"/><Relationship Id="rId10" Type="http://schemas.openxmlformats.org/officeDocument/2006/relationships/image" Target="../media/image95.png"/><Relationship Id="rId4" Type="http://schemas.openxmlformats.org/officeDocument/2006/relationships/image" Target="../media/image91.png"/><Relationship Id="rId9" Type="http://schemas.openxmlformats.org/officeDocument/2006/relationships/image" Target="../media/image94.png"/><Relationship Id="rId14" Type="http://schemas.microsoft.com/office/2007/relationships/hdphoto" Target="../media/hdphoto1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Relationship Id="rId9" Type="http://schemas.openxmlformats.org/officeDocument/2006/relationships/image" Target="../media/image10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6.png"/><Relationship Id="rId7" Type="http://schemas.microsoft.com/office/2007/relationships/hdphoto" Target="../media/hdphoto17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9.png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4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13.png"/><Relationship Id="rId5" Type="http://schemas.microsoft.com/office/2007/relationships/hdphoto" Target="../media/hdphoto18.wdp"/><Relationship Id="rId4" Type="http://schemas.openxmlformats.org/officeDocument/2006/relationships/image" Target="../media/image1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microsoft.com/office/2007/relationships/hdphoto" Target="../media/hdphoto3.wdp"/><Relationship Id="rId3" Type="http://schemas.openxmlformats.org/officeDocument/2006/relationships/image" Target="../media/image22.png"/><Relationship Id="rId7" Type="http://schemas.openxmlformats.org/officeDocument/2006/relationships/image" Target="../media/image25.jpeg"/><Relationship Id="rId12" Type="http://schemas.openxmlformats.org/officeDocument/2006/relationships/image" Target="../media/image30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3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28.png"/><Relationship Id="rId19" Type="http://schemas.openxmlformats.org/officeDocument/2006/relationships/image" Target="../media/image35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Relationship Id="rId1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microsoft.com/office/2007/relationships/hdphoto" Target="../media/hdphoto6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1.jpe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5" Type="http://schemas.microsoft.com/office/2007/relationships/hdphoto" Target="../media/hdphoto8.wdp"/><Relationship Id="rId10" Type="http://schemas.openxmlformats.org/officeDocument/2006/relationships/image" Target="../media/image55.jpeg"/><Relationship Id="rId4" Type="http://schemas.openxmlformats.org/officeDocument/2006/relationships/image" Target="../media/image49.png"/><Relationship Id="rId9" Type="http://schemas.openxmlformats.org/officeDocument/2006/relationships/image" Target="../media/image54.jpeg"/><Relationship Id="rId1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185158" y="3636768"/>
            <a:ext cx="9113612" cy="1028027"/>
          </a:xfrm>
        </p:spPr>
        <p:txBody>
          <a:bodyPr/>
          <a:lstStyle/>
          <a:p>
            <a:r>
              <a:rPr lang="ru-RU" sz="2800" dirty="0" smtClean="0"/>
              <a:t>АО «Кронштадт» разработка и производство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беспилотных авиационных комплексов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556240" y="721360"/>
            <a:ext cx="1076960" cy="2235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</p:spTree>
    <p:extLst>
      <p:ext uri="{BB962C8B-B14F-4D97-AF65-F5344CB8AC3E}">
        <p14:creationId xmlns:p14="http://schemas.microsoft.com/office/powerpoint/2010/main" val="1139584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6137958" y="2191648"/>
            <a:ext cx="2554068" cy="7456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Рослесхоз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ФГБУ </a:t>
            </a:r>
            <a:r>
              <a:rPr kumimoji="0" lang="ru-RU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Авиалесоохрана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Противопожарное</a:t>
            </a:r>
            <a:b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патрулирование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лесов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66762" y="315497"/>
            <a:ext cx="10815637" cy="469900"/>
          </a:xfrm>
        </p:spPr>
        <p:txBody>
          <a:bodyPr/>
          <a:lstStyle/>
          <a:p>
            <a:r>
              <a:rPr lang="ru-RU" sz="2200" dirty="0"/>
              <a:t>Применение БЛА в интересах государства и в задачах </a:t>
            </a:r>
            <a:r>
              <a:rPr lang="ru-RU" sz="2200" dirty="0" smtClean="0"/>
              <a:t>развития экономики</a:t>
            </a:r>
            <a:endParaRPr lang="ru-RU" sz="2200" dirty="0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52613" y="3423531"/>
            <a:ext cx="2408041" cy="8659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МЧС России: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Воздушное </a:t>
            </a:r>
            <a:endParaRPr kumimoji="0" lang="ru-RU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патрулирование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зон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ЧС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0041" y="2191648"/>
            <a:ext cx="2036012" cy="10858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Минобороны России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1442" y="835575"/>
            <a:ext cx="4888272" cy="64633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D81E38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ГОСУДАРСТВЕННАЯ АВИАЦИЯ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D81E38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0041" y="1645535"/>
            <a:ext cx="2046759" cy="464095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Военная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56549" y="1637314"/>
            <a:ext cx="2444136" cy="464375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Специального</a:t>
            </a:r>
            <a:b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</a:b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назначения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939" y="2765345"/>
            <a:ext cx="389855" cy="292391"/>
          </a:xfrm>
          <a:prstGeom prst="rect">
            <a:avLst/>
          </a:prstGeom>
        </p:spPr>
      </p:pic>
      <p:pic>
        <p:nvPicPr>
          <p:cNvPr id="32" name="Picture 2" descr="https://vinyl-market.ru/images/shop_items/98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t="20526" r="5667" b="20535"/>
          <a:stretch/>
        </p:blipFill>
        <p:spPr bwMode="auto">
          <a:xfrm>
            <a:off x="4917858" y="3742998"/>
            <a:ext cx="461329" cy="3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148217" y="2191648"/>
            <a:ext cx="2428750" cy="10858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ФСБ России: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Патрулирование границ </a:t>
            </a:r>
            <a:endParaRPr kumimoji="0" lang="ru-RU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морской зоны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Контртеррористические </a:t>
            </a:r>
            <a:b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операции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" t="21193" r="7744" b="21468"/>
          <a:stretch/>
        </p:blipFill>
        <p:spPr>
          <a:xfrm>
            <a:off x="4893724" y="2580365"/>
            <a:ext cx="472995" cy="34622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156255" y="835575"/>
            <a:ext cx="5587202" cy="64633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D81E38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      ГРАЖДАНСКАЯ  АВИАЦИЯ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D81E38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56255" y="1637314"/>
            <a:ext cx="2554068" cy="464095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ФОИВ и госкомпании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73898" y="1628545"/>
            <a:ext cx="2712396" cy="454333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Корпоративные клиенты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9327" y="954246"/>
            <a:ext cx="577723" cy="433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TextBox 39"/>
          <p:cNvSpPr txBox="1"/>
          <p:nvPr/>
        </p:nvSpPr>
        <p:spPr>
          <a:xfrm>
            <a:off x="6156255" y="4387588"/>
            <a:ext cx="2516894" cy="933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Росавиация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Поддержка поисково-</a:t>
            </a:r>
            <a:b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спасательных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операций 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Служба ЕС 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АКПС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Летные проверки аэропортов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1694" y="2368325"/>
            <a:ext cx="336195" cy="43055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8"/>
          <a:srcRect l="35475" t="9845" r="34515" b="8161"/>
          <a:stretch/>
        </p:blipFill>
        <p:spPr>
          <a:xfrm>
            <a:off x="8107218" y="5423922"/>
            <a:ext cx="483368" cy="48336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156255" y="5391828"/>
            <a:ext cx="2516894" cy="476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Росатомфлот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Ледовая 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разведка СМП</a:t>
            </a:r>
            <a:endParaRPr kumimoji="0" lang="ru-RU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62583" y="2191648"/>
            <a:ext cx="2723711" cy="12842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65000"/>
                <a:alpha val="81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Крупные клиенты, 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владельцы и операторы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трубопроводов, ЛЭП, </a:t>
            </a:r>
            <a:endParaRPr kumimoji="0" lang="ru-RU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с/х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угодий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1442" y="3436016"/>
            <a:ext cx="2045358" cy="1146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Экспорт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При </a:t>
            </a: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посредничестве 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 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kumimoji="0" lang="ru-RU" sz="105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Рособоронэкспорт</a:t>
            </a:r>
            <a:endParaRPr kumimoji="0" lang="ru-RU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75" y="981076"/>
            <a:ext cx="616518" cy="406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7681" y="3816926"/>
            <a:ext cx="314660" cy="384318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6137958" y="5938399"/>
            <a:ext cx="2537944" cy="619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Почта России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Доставка почтовых </a:t>
            </a:r>
            <a:b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отправления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54132" y="6074250"/>
            <a:ext cx="754238" cy="358658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137958" y="3007570"/>
            <a:ext cx="2537944" cy="619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Росреестр</a:t>
            </a:r>
            <a:endParaRPr kumimoji="0" lang="ru-RU" sz="105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Сбор</a:t>
            </a:r>
            <a:r>
              <a: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kumimoji="0" lang="ru-RU" sz="105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геопространственных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данных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7" r="70984" b="18673"/>
          <a:stretch/>
        </p:blipFill>
        <p:spPr>
          <a:xfrm>
            <a:off x="8180444" y="3113287"/>
            <a:ext cx="346976" cy="488237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6156255" y="3697579"/>
            <a:ext cx="2516894" cy="619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Роскартография</a:t>
            </a:r>
            <a:endParaRPr kumimoji="0" lang="ru-RU" sz="105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Актуализация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картографическй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 информации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3" t="13697" r="15237" b="16000"/>
          <a:stretch/>
        </p:blipFill>
        <p:spPr>
          <a:xfrm>
            <a:off x="8200135" y="3850744"/>
            <a:ext cx="380140" cy="376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02483" y="2825732"/>
            <a:ext cx="298944" cy="4995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703" y="2899819"/>
            <a:ext cx="420405" cy="4204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93" y="2910310"/>
            <a:ext cx="418653" cy="4186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32302" y="2882140"/>
            <a:ext cx="476465" cy="4267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299" y="2899819"/>
            <a:ext cx="400900" cy="40090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152612" y="4435439"/>
            <a:ext cx="2408041" cy="62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МВД России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24607"/>
          <a:stretch/>
        </p:blipFill>
        <p:spPr>
          <a:xfrm>
            <a:off x="4768425" y="4536231"/>
            <a:ext cx="723592" cy="424507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3156549" y="5209398"/>
            <a:ext cx="2420418" cy="62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48000"/>
              </a:schemeClr>
            </a:outerShdw>
          </a:effectLst>
        </p:spPr>
        <p:txBody>
          <a:bodyPr wrap="square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Росгвардия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90695" y="5261865"/>
            <a:ext cx="526592" cy="4956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369" y="4597337"/>
            <a:ext cx="493048" cy="493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236" y="2311102"/>
            <a:ext cx="450042" cy="51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96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93" y="1572939"/>
            <a:ext cx="3805523" cy="2983984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7345330" y="794636"/>
            <a:ext cx="3782941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89634" y="216800"/>
            <a:ext cx="7358052" cy="469900"/>
          </a:xfrm>
        </p:spPr>
        <p:txBody>
          <a:bodyPr/>
          <a:lstStyle/>
          <a:p>
            <a:r>
              <a:rPr lang="ru-RU" dirty="0" smtClean="0"/>
              <a:t>Диверсификация крупноразмерных БЛА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3" b="100000" l="0" r="994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11185">
            <a:off x="4092410" y="3313785"/>
            <a:ext cx="884252" cy="9389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8707" y="2269813"/>
            <a:ext cx="763300" cy="648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7435414" y="856153"/>
            <a:ext cx="358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АВИАРАБОТЫ (по ФАП 494)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035022" y="2666726"/>
            <a:ext cx="1132694" cy="966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2512471" y="3090819"/>
            <a:ext cx="1716071" cy="4079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304" b="92754" l="27715" r="674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78" t="11370" r="32978" b="8097"/>
          <a:stretch/>
        </p:blipFill>
        <p:spPr>
          <a:xfrm>
            <a:off x="2042080" y="3713642"/>
            <a:ext cx="612466" cy="818377"/>
          </a:xfrm>
          <a:prstGeom prst="rect">
            <a:avLst/>
          </a:prstGeom>
        </p:spPr>
      </p:pic>
      <p:cxnSp>
        <p:nvCxnSpPr>
          <p:cNvPr id="28" name="Прямая со стрелкой 27"/>
          <p:cNvCxnSpPr>
            <a:stCxn id="27" idx="0"/>
          </p:cNvCxnSpPr>
          <p:nvPr/>
        </p:nvCxnSpPr>
        <p:spPr>
          <a:xfrm flipV="1">
            <a:off x="2348313" y="3185436"/>
            <a:ext cx="199621" cy="52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670608" y="1651447"/>
            <a:ext cx="5548824" cy="459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Воздушные съемки, в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т.ч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Аэросъемочные работы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Аэрофотосъемочные работы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Лесоавиационные работы, в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т.ч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Авиационная охрана лесов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Обследование и учет лесов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Обслуживание организаций лесоохраны и лесопользования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Летные проверки наземных средств … аэродромов гражданской авиации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Поисково-спасательные работы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Транспортно-связные работы, в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т.ч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Транспортирование грузов на внешней подвеске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Аэровизуальные полеты, в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т.ч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оздушное наблюдение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Обследование сухопутных и морских путей транспортировки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Ледовые наблюдения и контроль за ледовой обстановкой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Наблюдение и контроль в районах стихийных бедствий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Воздушное патрулирование трубопроводов, ЛЭП,  </a:t>
            </a:r>
          </a:p>
          <a:p>
            <a:pPr marL="45720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      прибрежных и пограничных районов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Проводка судов во льдах</a:t>
            </a:r>
          </a:p>
          <a:p>
            <a:pPr marL="7429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Авиационное обеспечение связи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" t="13726" r="14673" b="24273"/>
          <a:stretch/>
        </p:blipFill>
        <p:spPr>
          <a:xfrm>
            <a:off x="2743717" y="5109520"/>
            <a:ext cx="2309676" cy="138515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67" b="100000" l="0" r="962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862" y="780122"/>
            <a:ext cx="788481" cy="5913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659697" y="794636"/>
            <a:ext cx="3159033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8659" y="856153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ВОЗДУШНАЯ РАЗВЕДКА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6763" y="4743866"/>
            <a:ext cx="2590666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2814" y="4804681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УДАРНЫЕ ЗАДАЧИ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49" name="Фигура, имеющая форму буквы L 48"/>
          <p:cNvSpPr/>
          <p:nvPr/>
        </p:nvSpPr>
        <p:spPr>
          <a:xfrm rot="18876234">
            <a:off x="6382279" y="1676292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Фигура, имеющая форму буквы L 49"/>
          <p:cNvSpPr/>
          <p:nvPr/>
        </p:nvSpPr>
        <p:spPr>
          <a:xfrm rot="18876234">
            <a:off x="6382279" y="2313367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Фигура, имеющая форму буквы L 50"/>
          <p:cNvSpPr/>
          <p:nvPr/>
        </p:nvSpPr>
        <p:spPr>
          <a:xfrm rot="18876234">
            <a:off x="6382279" y="3141662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Фигура, имеющая форму буквы L 51"/>
          <p:cNvSpPr/>
          <p:nvPr/>
        </p:nvSpPr>
        <p:spPr>
          <a:xfrm rot="18876234">
            <a:off x="6382279" y="3623438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Фигура, имеющая форму буквы L 53"/>
          <p:cNvSpPr/>
          <p:nvPr/>
        </p:nvSpPr>
        <p:spPr>
          <a:xfrm rot="18876234">
            <a:off x="6382279" y="3870965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Фигура, имеющая форму буквы L 54"/>
          <p:cNvSpPr/>
          <p:nvPr/>
        </p:nvSpPr>
        <p:spPr>
          <a:xfrm rot="18876234">
            <a:off x="6382279" y="4288109"/>
            <a:ext cx="282320" cy="156067"/>
          </a:xfrm>
          <a:prstGeom prst="corner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87" y="728488"/>
            <a:ext cx="859982" cy="644987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  <a:alpha val="47000"/>
              </a:scheme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66271" y="1754325"/>
            <a:ext cx="550046" cy="269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7247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6090" r="2572"/>
          <a:stretch/>
        </p:blipFill>
        <p:spPr>
          <a:xfrm>
            <a:off x="731519" y="589901"/>
            <a:ext cx="7880465" cy="548779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9717919" y="713102"/>
            <a:ext cx="1703537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66763" y="169677"/>
            <a:ext cx="5484495" cy="469900"/>
          </a:xfrm>
        </p:spPr>
        <p:txBody>
          <a:bodyPr/>
          <a:lstStyle/>
          <a:p>
            <a:r>
              <a:rPr lang="ru-RU" dirty="0"/>
              <a:t>Применение в лесном </a:t>
            </a:r>
            <a:r>
              <a:rPr lang="ru-RU" dirty="0" smtClean="0"/>
              <a:t>хозяйстве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9893" y="5606735"/>
            <a:ext cx="26595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Аэродром базирования</a:t>
            </a:r>
          </a:p>
        </p:txBody>
      </p:sp>
      <p:sp>
        <p:nvSpPr>
          <p:cNvPr id="10" name="Параллелограмм 10"/>
          <p:cNvSpPr/>
          <p:nvPr/>
        </p:nvSpPr>
        <p:spPr>
          <a:xfrm>
            <a:off x="3615745" y="2960713"/>
            <a:ext cx="4425045" cy="762000"/>
          </a:xfrm>
          <a:custGeom>
            <a:avLst/>
            <a:gdLst>
              <a:gd name="connsiteX0" fmla="*/ 0 w 2737758"/>
              <a:gd name="connsiteY0" fmla="*/ 713015 h 713015"/>
              <a:gd name="connsiteX1" fmla="*/ 178254 w 2737758"/>
              <a:gd name="connsiteY1" fmla="*/ 0 h 713015"/>
              <a:gd name="connsiteX2" fmla="*/ 2737758 w 2737758"/>
              <a:gd name="connsiteY2" fmla="*/ 0 h 713015"/>
              <a:gd name="connsiteX3" fmla="*/ 2559504 w 2737758"/>
              <a:gd name="connsiteY3" fmla="*/ 713015 h 713015"/>
              <a:gd name="connsiteX4" fmla="*/ 0 w 2737758"/>
              <a:gd name="connsiteY4" fmla="*/ 713015 h 713015"/>
              <a:gd name="connsiteX0" fmla="*/ 0 w 3820887"/>
              <a:gd name="connsiteY0" fmla="*/ 713015 h 713015"/>
              <a:gd name="connsiteX1" fmla="*/ 178254 w 3820887"/>
              <a:gd name="connsiteY1" fmla="*/ 0 h 713015"/>
              <a:gd name="connsiteX2" fmla="*/ 3820887 w 3820887"/>
              <a:gd name="connsiteY2" fmla="*/ 0 h 713015"/>
              <a:gd name="connsiteX3" fmla="*/ 2559504 w 3820887"/>
              <a:gd name="connsiteY3" fmla="*/ 713015 h 713015"/>
              <a:gd name="connsiteX4" fmla="*/ 0 w 3820887"/>
              <a:gd name="connsiteY4" fmla="*/ 713015 h 713015"/>
              <a:gd name="connsiteX0" fmla="*/ 0 w 3820887"/>
              <a:gd name="connsiteY0" fmla="*/ 713015 h 713015"/>
              <a:gd name="connsiteX1" fmla="*/ 1114426 w 3820887"/>
              <a:gd name="connsiteY1" fmla="*/ 21772 h 713015"/>
              <a:gd name="connsiteX2" fmla="*/ 3820887 w 3820887"/>
              <a:gd name="connsiteY2" fmla="*/ 0 h 713015"/>
              <a:gd name="connsiteX3" fmla="*/ 2559504 w 3820887"/>
              <a:gd name="connsiteY3" fmla="*/ 713015 h 713015"/>
              <a:gd name="connsiteX4" fmla="*/ 0 w 3820887"/>
              <a:gd name="connsiteY4" fmla="*/ 713015 h 713015"/>
              <a:gd name="connsiteX0" fmla="*/ 0 w 3820887"/>
              <a:gd name="connsiteY0" fmla="*/ 713015 h 713015"/>
              <a:gd name="connsiteX1" fmla="*/ 1337583 w 3820887"/>
              <a:gd name="connsiteY1" fmla="*/ 27215 h 713015"/>
              <a:gd name="connsiteX2" fmla="*/ 3820887 w 3820887"/>
              <a:gd name="connsiteY2" fmla="*/ 0 h 713015"/>
              <a:gd name="connsiteX3" fmla="*/ 2559504 w 3820887"/>
              <a:gd name="connsiteY3" fmla="*/ 713015 h 713015"/>
              <a:gd name="connsiteX4" fmla="*/ 0 w 3820887"/>
              <a:gd name="connsiteY4" fmla="*/ 713015 h 713015"/>
              <a:gd name="connsiteX0" fmla="*/ 0 w 3820887"/>
              <a:gd name="connsiteY0" fmla="*/ 713015 h 713015"/>
              <a:gd name="connsiteX1" fmla="*/ 1337583 w 3820887"/>
              <a:gd name="connsiteY1" fmla="*/ 27215 h 713015"/>
              <a:gd name="connsiteX2" fmla="*/ 3820887 w 3820887"/>
              <a:gd name="connsiteY2" fmla="*/ 0 h 713015"/>
              <a:gd name="connsiteX3" fmla="*/ 3408590 w 3820887"/>
              <a:gd name="connsiteY3" fmla="*/ 707572 h 713015"/>
              <a:gd name="connsiteX4" fmla="*/ 0 w 3820887"/>
              <a:gd name="connsiteY4" fmla="*/ 713015 h 713015"/>
              <a:gd name="connsiteX0" fmla="*/ 0 w 3820887"/>
              <a:gd name="connsiteY0" fmla="*/ 713015 h 713015"/>
              <a:gd name="connsiteX1" fmla="*/ 1337583 w 3820887"/>
              <a:gd name="connsiteY1" fmla="*/ 27215 h 713015"/>
              <a:gd name="connsiteX2" fmla="*/ 3820887 w 3820887"/>
              <a:gd name="connsiteY2" fmla="*/ 0 h 713015"/>
              <a:gd name="connsiteX3" fmla="*/ 3348718 w 3820887"/>
              <a:gd name="connsiteY3" fmla="*/ 707572 h 713015"/>
              <a:gd name="connsiteX4" fmla="*/ 0 w 3820887"/>
              <a:gd name="connsiteY4" fmla="*/ 713015 h 713015"/>
              <a:gd name="connsiteX0" fmla="*/ 0 w 4005945"/>
              <a:gd name="connsiteY0" fmla="*/ 723900 h 723900"/>
              <a:gd name="connsiteX1" fmla="*/ 1337583 w 4005945"/>
              <a:gd name="connsiteY1" fmla="*/ 38100 h 723900"/>
              <a:gd name="connsiteX2" fmla="*/ 4005945 w 4005945"/>
              <a:gd name="connsiteY2" fmla="*/ 0 h 723900"/>
              <a:gd name="connsiteX3" fmla="*/ 3348718 w 4005945"/>
              <a:gd name="connsiteY3" fmla="*/ 718457 h 723900"/>
              <a:gd name="connsiteX4" fmla="*/ 0 w 4005945"/>
              <a:gd name="connsiteY4" fmla="*/ 723900 h 723900"/>
              <a:gd name="connsiteX0" fmla="*/ 0 w 4005945"/>
              <a:gd name="connsiteY0" fmla="*/ 745672 h 745672"/>
              <a:gd name="connsiteX1" fmla="*/ 1451883 w 4005945"/>
              <a:gd name="connsiteY1" fmla="*/ 0 h 745672"/>
              <a:gd name="connsiteX2" fmla="*/ 4005945 w 4005945"/>
              <a:gd name="connsiteY2" fmla="*/ 21772 h 745672"/>
              <a:gd name="connsiteX3" fmla="*/ 3348718 w 4005945"/>
              <a:gd name="connsiteY3" fmla="*/ 740229 h 745672"/>
              <a:gd name="connsiteX4" fmla="*/ 0 w 4005945"/>
              <a:gd name="connsiteY4" fmla="*/ 745672 h 745672"/>
              <a:gd name="connsiteX0" fmla="*/ 0 w 4005945"/>
              <a:gd name="connsiteY0" fmla="*/ 723900 h 723900"/>
              <a:gd name="connsiteX1" fmla="*/ 1446440 w 4005945"/>
              <a:gd name="connsiteY1" fmla="*/ 10885 h 723900"/>
              <a:gd name="connsiteX2" fmla="*/ 4005945 w 4005945"/>
              <a:gd name="connsiteY2" fmla="*/ 0 h 723900"/>
              <a:gd name="connsiteX3" fmla="*/ 3348718 w 4005945"/>
              <a:gd name="connsiteY3" fmla="*/ 718457 h 723900"/>
              <a:gd name="connsiteX4" fmla="*/ 0 w 4005945"/>
              <a:gd name="connsiteY4" fmla="*/ 723900 h 723900"/>
              <a:gd name="connsiteX0" fmla="*/ 0 w 4005945"/>
              <a:gd name="connsiteY0" fmla="*/ 723901 h 723901"/>
              <a:gd name="connsiteX1" fmla="*/ 1446440 w 4005945"/>
              <a:gd name="connsiteY1" fmla="*/ 0 h 723901"/>
              <a:gd name="connsiteX2" fmla="*/ 4005945 w 4005945"/>
              <a:gd name="connsiteY2" fmla="*/ 1 h 723901"/>
              <a:gd name="connsiteX3" fmla="*/ 3348718 w 4005945"/>
              <a:gd name="connsiteY3" fmla="*/ 718458 h 723901"/>
              <a:gd name="connsiteX4" fmla="*/ 0 w 4005945"/>
              <a:gd name="connsiteY4" fmla="*/ 723901 h 723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945" h="723901">
                <a:moveTo>
                  <a:pt x="0" y="723901"/>
                </a:moveTo>
                <a:lnTo>
                  <a:pt x="1446440" y="0"/>
                </a:lnTo>
                <a:lnTo>
                  <a:pt x="4005945" y="1"/>
                </a:lnTo>
                <a:lnTo>
                  <a:pt x="3348718" y="718458"/>
                </a:lnTo>
                <a:lnTo>
                  <a:pt x="0" y="723901"/>
                </a:lnTo>
                <a:close/>
              </a:path>
            </a:pathLst>
          </a:custGeom>
          <a:solidFill>
            <a:srgbClr val="69A020">
              <a:alpha val="27059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Зона патрулирования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до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5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тыс.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кв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 км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1839758" y="1849225"/>
            <a:ext cx="6671985" cy="3650828"/>
          </a:xfrm>
          <a:custGeom>
            <a:avLst/>
            <a:gdLst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2329543 w 6671985"/>
              <a:gd name="connsiteY5" fmla="*/ 1789371 h 3650828"/>
              <a:gd name="connsiteX6" fmla="*/ 2520043 w 6671985"/>
              <a:gd name="connsiteY6" fmla="*/ 1315842 h 3650828"/>
              <a:gd name="connsiteX7" fmla="*/ 1426029 w 6671985"/>
              <a:gd name="connsiteY7" fmla="*/ 1081800 h 3650828"/>
              <a:gd name="connsiteX8" fmla="*/ 1115786 w 6671985"/>
              <a:gd name="connsiteY8" fmla="*/ 874971 h 3650828"/>
              <a:gd name="connsiteX9" fmla="*/ 1779815 w 6671985"/>
              <a:gd name="connsiteY9" fmla="*/ 760671 h 3650828"/>
              <a:gd name="connsiteX10" fmla="*/ 2160815 w 6671985"/>
              <a:gd name="connsiteY10" fmla="*/ 755228 h 3650828"/>
              <a:gd name="connsiteX11" fmla="*/ 5421086 w 6671985"/>
              <a:gd name="connsiteY11" fmla="*/ 755228 h 3650828"/>
              <a:gd name="connsiteX12" fmla="*/ 5747658 w 6671985"/>
              <a:gd name="connsiteY12" fmla="*/ 738900 h 3650828"/>
              <a:gd name="connsiteX13" fmla="*/ 5861958 w 6671985"/>
              <a:gd name="connsiteY13" fmla="*/ 640928 h 3650828"/>
              <a:gd name="connsiteX14" fmla="*/ 2068286 w 6671985"/>
              <a:gd name="connsiteY14" fmla="*/ 608271 h 3650828"/>
              <a:gd name="connsiteX15" fmla="*/ 2079172 w 6671985"/>
              <a:gd name="connsiteY15" fmla="*/ 575614 h 3650828"/>
              <a:gd name="connsiteX16" fmla="*/ 2329543 w 6671985"/>
              <a:gd name="connsiteY16" fmla="*/ 450428 h 3650828"/>
              <a:gd name="connsiteX17" fmla="*/ 5861958 w 6671985"/>
              <a:gd name="connsiteY17" fmla="*/ 483085 h 3650828"/>
              <a:gd name="connsiteX18" fmla="*/ 6090558 w 6671985"/>
              <a:gd name="connsiteY18" fmla="*/ 434100 h 3650828"/>
              <a:gd name="connsiteX19" fmla="*/ 6008915 w 6671985"/>
              <a:gd name="connsiteY19" fmla="*/ 336128 h 3650828"/>
              <a:gd name="connsiteX20" fmla="*/ 2492829 w 6671985"/>
              <a:gd name="connsiteY20" fmla="*/ 319800 h 3650828"/>
              <a:gd name="connsiteX21" fmla="*/ 2634343 w 6671985"/>
              <a:gd name="connsiteY21" fmla="*/ 145628 h 3650828"/>
              <a:gd name="connsiteX22" fmla="*/ 6210300 w 6671985"/>
              <a:gd name="connsiteY22" fmla="*/ 200057 h 3650828"/>
              <a:gd name="connsiteX23" fmla="*/ 6302829 w 6671985"/>
              <a:gd name="connsiteY23" fmla="*/ 25885 h 3650828"/>
              <a:gd name="connsiteX24" fmla="*/ 3238500 w 6671985"/>
              <a:gd name="connsiteY24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2329543 w 6671985"/>
              <a:gd name="connsiteY5" fmla="*/ 1789371 h 3650828"/>
              <a:gd name="connsiteX6" fmla="*/ 2520043 w 6671985"/>
              <a:gd name="connsiteY6" fmla="*/ 1315842 h 3650828"/>
              <a:gd name="connsiteX7" fmla="*/ 1426029 w 6671985"/>
              <a:gd name="connsiteY7" fmla="*/ 1081800 h 3650828"/>
              <a:gd name="connsiteX8" fmla="*/ 1115786 w 6671985"/>
              <a:gd name="connsiteY8" fmla="*/ 874971 h 3650828"/>
              <a:gd name="connsiteX9" fmla="*/ 1779815 w 6671985"/>
              <a:gd name="connsiteY9" fmla="*/ 760671 h 3650828"/>
              <a:gd name="connsiteX10" fmla="*/ 2160815 w 6671985"/>
              <a:gd name="connsiteY10" fmla="*/ 755228 h 3650828"/>
              <a:gd name="connsiteX11" fmla="*/ 5421086 w 6671985"/>
              <a:gd name="connsiteY11" fmla="*/ 755228 h 3650828"/>
              <a:gd name="connsiteX12" fmla="*/ 5747658 w 6671985"/>
              <a:gd name="connsiteY12" fmla="*/ 738900 h 3650828"/>
              <a:gd name="connsiteX13" fmla="*/ 5861958 w 6671985"/>
              <a:gd name="connsiteY13" fmla="*/ 640928 h 3650828"/>
              <a:gd name="connsiteX14" fmla="*/ 2068286 w 6671985"/>
              <a:gd name="connsiteY14" fmla="*/ 608271 h 3650828"/>
              <a:gd name="connsiteX15" fmla="*/ 2079172 w 6671985"/>
              <a:gd name="connsiteY15" fmla="*/ 575614 h 3650828"/>
              <a:gd name="connsiteX16" fmla="*/ 2329543 w 6671985"/>
              <a:gd name="connsiteY16" fmla="*/ 450428 h 3650828"/>
              <a:gd name="connsiteX17" fmla="*/ 5861958 w 6671985"/>
              <a:gd name="connsiteY17" fmla="*/ 483085 h 3650828"/>
              <a:gd name="connsiteX18" fmla="*/ 6008915 w 6671985"/>
              <a:gd name="connsiteY18" fmla="*/ 336128 h 3650828"/>
              <a:gd name="connsiteX19" fmla="*/ 2492829 w 6671985"/>
              <a:gd name="connsiteY19" fmla="*/ 319800 h 3650828"/>
              <a:gd name="connsiteX20" fmla="*/ 2634343 w 6671985"/>
              <a:gd name="connsiteY20" fmla="*/ 145628 h 3650828"/>
              <a:gd name="connsiteX21" fmla="*/ 6210300 w 6671985"/>
              <a:gd name="connsiteY21" fmla="*/ 200057 h 3650828"/>
              <a:gd name="connsiteX22" fmla="*/ 6302829 w 6671985"/>
              <a:gd name="connsiteY22" fmla="*/ 25885 h 3650828"/>
              <a:gd name="connsiteX23" fmla="*/ 3238500 w 6671985"/>
              <a:gd name="connsiteY23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2329543 w 6671985"/>
              <a:gd name="connsiteY5" fmla="*/ 1789371 h 3650828"/>
              <a:gd name="connsiteX6" fmla="*/ 2520043 w 6671985"/>
              <a:gd name="connsiteY6" fmla="*/ 1315842 h 3650828"/>
              <a:gd name="connsiteX7" fmla="*/ 1426029 w 6671985"/>
              <a:gd name="connsiteY7" fmla="*/ 1081800 h 3650828"/>
              <a:gd name="connsiteX8" fmla="*/ 1115786 w 6671985"/>
              <a:gd name="connsiteY8" fmla="*/ 874971 h 3650828"/>
              <a:gd name="connsiteX9" fmla="*/ 1779815 w 6671985"/>
              <a:gd name="connsiteY9" fmla="*/ 760671 h 3650828"/>
              <a:gd name="connsiteX10" fmla="*/ 2160815 w 6671985"/>
              <a:gd name="connsiteY10" fmla="*/ 755228 h 3650828"/>
              <a:gd name="connsiteX11" fmla="*/ 5421086 w 6671985"/>
              <a:gd name="connsiteY11" fmla="*/ 755228 h 3650828"/>
              <a:gd name="connsiteX12" fmla="*/ 5861958 w 6671985"/>
              <a:gd name="connsiteY12" fmla="*/ 640928 h 3650828"/>
              <a:gd name="connsiteX13" fmla="*/ 2068286 w 6671985"/>
              <a:gd name="connsiteY13" fmla="*/ 608271 h 3650828"/>
              <a:gd name="connsiteX14" fmla="*/ 2079172 w 6671985"/>
              <a:gd name="connsiteY14" fmla="*/ 575614 h 3650828"/>
              <a:gd name="connsiteX15" fmla="*/ 2329543 w 6671985"/>
              <a:gd name="connsiteY15" fmla="*/ 450428 h 3650828"/>
              <a:gd name="connsiteX16" fmla="*/ 5861958 w 6671985"/>
              <a:gd name="connsiteY16" fmla="*/ 483085 h 3650828"/>
              <a:gd name="connsiteX17" fmla="*/ 6008915 w 6671985"/>
              <a:gd name="connsiteY17" fmla="*/ 336128 h 3650828"/>
              <a:gd name="connsiteX18" fmla="*/ 2492829 w 6671985"/>
              <a:gd name="connsiteY18" fmla="*/ 319800 h 3650828"/>
              <a:gd name="connsiteX19" fmla="*/ 2634343 w 6671985"/>
              <a:gd name="connsiteY19" fmla="*/ 145628 h 3650828"/>
              <a:gd name="connsiteX20" fmla="*/ 6210300 w 6671985"/>
              <a:gd name="connsiteY20" fmla="*/ 200057 h 3650828"/>
              <a:gd name="connsiteX21" fmla="*/ 6302829 w 6671985"/>
              <a:gd name="connsiteY21" fmla="*/ 25885 h 3650828"/>
              <a:gd name="connsiteX22" fmla="*/ 3238500 w 6671985"/>
              <a:gd name="connsiteY22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2329543 w 6671985"/>
              <a:gd name="connsiteY5" fmla="*/ 1789371 h 3650828"/>
              <a:gd name="connsiteX6" fmla="*/ 2520043 w 6671985"/>
              <a:gd name="connsiteY6" fmla="*/ 1315842 h 3650828"/>
              <a:gd name="connsiteX7" fmla="*/ 1426029 w 6671985"/>
              <a:gd name="connsiteY7" fmla="*/ 1081800 h 3650828"/>
              <a:gd name="connsiteX8" fmla="*/ 1115786 w 6671985"/>
              <a:gd name="connsiteY8" fmla="*/ 874971 h 3650828"/>
              <a:gd name="connsiteX9" fmla="*/ 1779815 w 6671985"/>
              <a:gd name="connsiteY9" fmla="*/ 760671 h 3650828"/>
              <a:gd name="connsiteX10" fmla="*/ 2160815 w 6671985"/>
              <a:gd name="connsiteY10" fmla="*/ 755228 h 3650828"/>
              <a:gd name="connsiteX11" fmla="*/ 5421086 w 6671985"/>
              <a:gd name="connsiteY11" fmla="*/ 755228 h 3650828"/>
              <a:gd name="connsiteX12" fmla="*/ 5861958 w 6671985"/>
              <a:gd name="connsiteY12" fmla="*/ 640928 h 3650828"/>
              <a:gd name="connsiteX13" fmla="*/ 2068286 w 6671985"/>
              <a:gd name="connsiteY13" fmla="*/ 608271 h 3650828"/>
              <a:gd name="connsiteX14" fmla="*/ 2329543 w 6671985"/>
              <a:gd name="connsiteY14" fmla="*/ 450428 h 3650828"/>
              <a:gd name="connsiteX15" fmla="*/ 5861958 w 6671985"/>
              <a:gd name="connsiteY15" fmla="*/ 483085 h 3650828"/>
              <a:gd name="connsiteX16" fmla="*/ 6008915 w 6671985"/>
              <a:gd name="connsiteY16" fmla="*/ 336128 h 3650828"/>
              <a:gd name="connsiteX17" fmla="*/ 2492829 w 6671985"/>
              <a:gd name="connsiteY17" fmla="*/ 319800 h 3650828"/>
              <a:gd name="connsiteX18" fmla="*/ 2634343 w 6671985"/>
              <a:gd name="connsiteY18" fmla="*/ 145628 h 3650828"/>
              <a:gd name="connsiteX19" fmla="*/ 6210300 w 6671985"/>
              <a:gd name="connsiteY19" fmla="*/ 200057 h 3650828"/>
              <a:gd name="connsiteX20" fmla="*/ 6302829 w 6671985"/>
              <a:gd name="connsiteY20" fmla="*/ 25885 h 3650828"/>
              <a:gd name="connsiteX21" fmla="*/ 3238500 w 6671985"/>
              <a:gd name="connsiteY21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2520043 w 6671985"/>
              <a:gd name="connsiteY5" fmla="*/ 1315842 h 3650828"/>
              <a:gd name="connsiteX6" fmla="*/ 1426029 w 6671985"/>
              <a:gd name="connsiteY6" fmla="*/ 1081800 h 3650828"/>
              <a:gd name="connsiteX7" fmla="*/ 1115786 w 6671985"/>
              <a:gd name="connsiteY7" fmla="*/ 874971 h 3650828"/>
              <a:gd name="connsiteX8" fmla="*/ 1779815 w 6671985"/>
              <a:gd name="connsiteY8" fmla="*/ 760671 h 3650828"/>
              <a:gd name="connsiteX9" fmla="*/ 2160815 w 6671985"/>
              <a:gd name="connsiteY9" fmla="*/ 755228 h 3650828"/>
              <a:gd name="connsiteX10" fmla="*/ 5421086 w 6671985"/>
              <a:gd name="connsiteY10" fmla="*/ 755228 h 3650828"/>
              <a:gd name="connsiteX11" fmla="*/ 5861958 w 6671985"/>
              <a:gd name="connsiteY11" fmla="*/ 640928 h 3650828"/>
              <a:gd name="connsiteX12" fmla="*/ 2068286 w 6671985"/>
              <a:gd name="connsiteY12" fmla="*/ 608271 h 3650828"/>
              <a:gd name="connsiteX13" fmla="*/ 2329543 w 6671985"/>
              <a:gd name="connsiteY13" fmla="*/ 450428 h 3650828"/>
              <a:gd name="connsiteX14" fmla="*/ 5861958 w 6671985"/>
              <a:gd name="connsiteY14" fmla="*/ 483085 h 3650828"/>
              <a:gd name="connsiteX15" fmla="*/ 6008915 w 6671985"/>
              <a:gd name="connsiteY15" fmla="*/ 336128 h 3650828"/>
              <a:gd name="connsiteX16" fmla="*/ 2492829 w 6671985"/>
              <a:gd name="connsiteY16" fmla="*/ 319800 h 3650828"/>
              <a:gd name="connsiteX17" fmla="*/ 2634343 w 6671985"/>
              <a:gd name="connsiteY17" fmla="*/ 145628 h 3650828"/>
              <a:gd name="connsiteX18" fmla="*/ 6210300 w 6671985"/>
              <a:gd name="connsiteY18" fmla="*/ 200057 h 3650828"/>
              <a:gd name="connsiteX19" fmla="*/ 6302829 w 6671985"/>
              <a:gd name="connsiteY19" fmla="*/ 25885 h 3650828"/>
              <a:gd name="connsiteX20" fmla="*/ 3238500 w 6671985"/>
              <a:gd name="connsiteY20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1426029 w 6671985"/>
              <a:gd name="connsiteY5" fmla="*/ 1081800 h 3650828"/>
              <a:gd name="connsiteX6" fmla="*/ 1115786 w 6671985"/>
              <a:gd name="connsiteY6" fmla="*/ 874971 h 3650828"/>
              <a:gd name="connsiteX7" fmla="*/ 1779815 w 6671985"/>
              <a:gd name="connsiteY7" fmla="*/ 760671 h 3650828"/>
              <a:gd name="connsiteX8" fmla="*/ 2160815 w 6671985"/>
              <a:gd name="connsiteY8" fmla="*/ 755228 h 3650828"/>
              <a:gd name="connsiteX9" fmla="*/ 5421086 w 6671985"/>
              <a:gd name="connsiteY9" fmla="*/ 755228 h 3650828"/>
              <a:gd name="connsiteX10" fmla="*/ 5861958 w 6671985"/>
              <a:gd name="connsiteY10" fmla="*/ 640928 h 3650828"/>
              <a:gd name="connsiteX11" fmla="*/ 2068286 w 6671985"/>
              <a:gd name="connsiteY11" fmla="*/ 608271 h 3650828"/>
              <a:gd name="connsiteX12" fmla="*/ 2329543 w 6671985"/>
              <a:gd name="connsiteY12" fmla="*/ 450428 h 3650828"/>
              <a:gd name="connsiteX13" fmla="*/ 5861958 w 6671985"/>
              <a:gd name="connsiteY13" fmla="*/ 483085 h 3650828"/>
              <a:gd name="connsiteX14" fmla="*/ 6008915 w 6671985"/>
              <a:gd name="connsiteY14" fmla="*/ 336128 h 3650828"/>
              <a:gd name="connsiteX15" fmla="*/ 2492829 w 6671985"/>
              <a:gd name="connsiteY15" fmla="*/ 319800 h 3650828"/>
              <a:gd name="connsiteX16" fmla="*/ 2634343 w 6671985"/>
              <a:gd name="connsiteY16" fmla="*/ 145628 h 3650828"/>
              <a:gd name="connsiteX17" fmla="*/ 6210300 w 6671985"/>
              <a:gd name="connsiteY17" fmla="*/ 200057 h 3650828"/>
              <a:gd name="connsiteX18" fmla="*/ 6302829 w 6671985"/>
              <a:gd name="connsiteY18" fmla="*/ 25885 h 3650828"/>
              <a:gd name="connsiteX19" fmla="*/ 3238500 w 6671985"/>
              <a:gd name="connsiteY19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1115786 w 6671985"/>
              <a:gd name="connsiteY6" fmla="*/ 874971 h 3650828"/>
              <a:gd name="connsiteX7" fmla="*/ 1779815 w 6671985"/>
              <a:gd name="connsiteY7" fmla="*/ 760671 h 3650828"/>
              <a:gd name="connsiteX8" fmla="*/ 2160815 w 6671985"/>
              <a:gd name="connsiteY8" fmla="*/ 755228 h 3650828"/>
              <a:gd name="connsiteX9" fmla="*/ 5421086 w 6671985"/>
              <a:gd name="connsiteY9" fmla="*/ 755228 h 3650828"/>
              <a:gd name="connsiteX10" fmla="*/ 5861958 w 6671985"/>
              <a:gd name="connsiteY10" fmla="*/ 640928 h 3650828"/>
              <a:gd name="connsiteX11" fmla="*/ 2068286 w 6671985"/>
              <a:gd name="connsiteY11" fmla="*/ 608271 h 3650828"/>
              <a:gd name="connsiteX12" fmla="*/ 2329543 w 6671985"/>
              <a:gd name="connsiteY12" fmla="*/ 450428 h 3650828"/>
              <a:gd name="connsiteX13" fmla="*/ 5861958 w 6671985"/>
              <a:gd name="connsiteY13" fmla="*/ 483085 h 3650828"/>
              <a:gd name="connsiteX14" fmla="*/ 6008915 w 6671985"/>
              <a:gd name="connsiteY14" fmla="*/ 336128 h 3650828"/>
              <a:gd name="connsiteX15" fmla="*/ 2492829 w 6671985"/>
              <a:gd name="connsiteY15" fmla="*/ 319800 h 3650828"/>
              <a:gd name="connsiteX16" fmla="*/ 2634343 w 6671985"/>
              <a:gd name="connsiteY16" fmla="*/ 145628 h 3650828"/>
              <a:gd name="connsiteX17" fmla="*/ 6210300 w 6671985"/>
              <a:gd name="connsiteY17" fmla="*/ 200057 h 3650828"/>
              <a:gd name="connsiteX18" fmla="*/ 6302829 w 6671985"/>
              <a:gd name="connsiteY18" fmla="*/ 25885 h 3650828"/>
              <a:gd name="connsiteX19" fmla="*/ 3238500 w 6671985"/>
              <a:gd name="connsiteY19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1121229 w 6671985"/>
              <a:gd name="connsiteY6" fmla="*/ 885857 h 3650828"/>
              <a:gd name="connsiteX7" fmla="*/ 1779815 w 6671985"/>
              <a:gd name="connsiteY7" fmla="*/ 760671 h 3650828"/>
              <a:gd name="connsiteX8" fmla="*/ 2160815 w 6671985"/>
              <a:gd name="connsiteY8" fmla="*/ 755228 h 3650828"/>
              <a:gd name="connsiteX9" fmla="*/ 5421086 w 6671985"/>
              <a:gd name="connsiteY9" fmla="*/ 755228 h 3650828"/>
              <a:gd name="connsiteX10" fmla="*/ 5861958 w 6671985"/>
              <a:gd name="connsiteY10" fmla="*/ 640928 h 3650828"/>
              <a:gd name="connsiteX11" fmla="*/ 2068286 w 6671985"/>
              <a:gd name="connsiteY11" fmla="*/ 608271 h 3650828"/>
              <a:gd name="connsiteX12" fmla="*/ 2329543 w 6671985"/>
              <a:gd name="connsiteY12" fmla="*/ 450428 h 3650828"/>
              <a:gd name="connsiteX13" fmla="*/ 5861958 w 6671985"/>
              <a:gd name="connsiteY13" fmla="*/ 483085 h 3650828"/>
              <a:gd name="connsiteX14" fmla="*/ 6008915 w 6671985"/>
              <a:gd name="connsiteY14" fmla="*/ 336128 h 3650828"/>
              <a:gd name="connsiteX15" fmla="*/ 2492829 w 6671985"/>
              <a:gd name="connsiteY15" fmla="*/ 319800 h 3650828"/>
              <a:gd name="connsiteX16" fmla="*/ 2634343 w 6671985"/>
              <a:gd name="connsiteY16" fmla="*/ 145628 h 3650828"/>
              <a:gd name="connsiteX17" fmla="*/ 6210300 w 6671985"/>
              <a:gd name="connsiteY17" fmla="*/ 200057 h 3650828"/>
              <a:gd name="connsiteX18" fmla="*/ 6302829 w 6671985"/>
              <a:gd name="connsiteY18" fmla="*/ 25885 h 3650828"/>
              <a:gd name="connsiteX19" fmla="*/ 3238500 w 6671985"/>
              <a:gd name="connsiteY19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1779815 w 6671985"/>
              <a:gd name="connsiteY6" fmla="*/ 760671 h 3650828"/>
              <a:gd name="connsiteX7" fmla="*/ 2160815 w 6671985"/>
              <a:gd name="connsiteY7" fmla="*/ 755228 h 3650828"/>
              <a:gd name="connsiteX8" fmla="*/ 5421086 w 6671985"/>
              <a:gd name="connsiteY8" fmla="*/ 755228 h 3650828"/>
              <a:gd name="connsiteX9" fmla="*/ 5861958 w 6671985"/>
              <a:gd name="connsiteY9" fmla="*/ 640928 h 3650828"/>
              <a:gd name="connsiteX10" fmla="*/ 2068286 w 6671985"/>
              <a:gd name="connsiteY10" fmla="*/ 608271 h 3650828"/>
              <a:gd name="connsiteX11" fmla="*/ 2329543 w 6671985"/>
              <a:gd name="connsiteY11" fmla="*/ 450428 h 3650828"/>
              <a:gd name="connsiteX12" fmla="*/ 5861958 w 6671985"/>
              <a:gd name="connsiteY12" fmla="*/ 483085 h 3650828"/>
              <a:gd name="connsiteX13" fmla="*/ 6008915 w 6671985"/>
              <a:gd name="connsiteY13" fmla="*/ 336128 h 3650828"/>
              <a:gd name="connsiteX14" fmla="*/ 2492829 w 6671985"/>
              <a:gd name="connsiteY14" fmla="*/ 319800 h 3650828"/>
              <a:gd name="connsiteX15" fmla="*/ 2634343 w 6671985"/>
              <a:gd name="connsiteY15" fmla="*/ 145628 h 3650828"/>
              <a:gd name="connsiteX16" fmla="*/ 6210300 w 6671985"/>
              <a:gd name="connsiteY16" fmla="*/ 200057 h 3650828"/>
              <a:gd name="connsiteX17" fmla="*/ 6302829 w 6671985"/>
              <a:gd name="connsiteY17" fmla="*/ 25885 h 3650828"/>
              <a:gd name="connsiteX18" fmla="*/ 3238500 w 6671985"/>
              <a:gd name="connsiteY18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1779815 w 6671985"/>
              <a:gd name="connsiteY6" fmla="*/ 760671 h 3650828"/>
              <a:gd name="connsiteX7" fmla="*/ 2160815 w 6671985"/>
              <a:gd name="connsiteY7" fmla="*/ 755228 h 3650828"/>
              <a:gd name="connsiteX8" fmla="*/ 5410200 w 6671985"/>
              <a:gd name="connsiteY8" fmla="*/ 847757 h 3650828"/>
              <a:gd name="connsiteX9" fmla="*/ 5861958 w 6671985"/>
              <a:gd name="connsiteY9" fmla="*/ 640928 h 3650828"/>
              <a:gd name="connsiteX10" fmla="*/ 2068286 w 6671985"/>
              <a:gd name="connsiteY10" fmla="*/ 608271 h 3650828"/>
              <a:gd name="connsiteX11" fmla="*/ 2329543 w 6671985"/>
              <a:gd name="connsiteY11" fmla="*/ 450428 h 3650828"/>
              <a:gd name="connsiteX12" fmla="*/ 5861958 w 6671985"/>
              <a:gd name="connsiteY12" fmla="*/ 483085 h 3650828"/>
              <a:gd name="connsiteX13" fmla="*/ 6008915 w 6671985"/>
              <a:gd name="connsiteY13" fmla="*/ 336128 h 3650828"/>
              <a:gd name="connsiteX14" fmla="*/ 2492829 w 6671985"/>
              <a:gd name="connsiteY14" fmla="*/ 319800 h 3650828"/>
              <a:gd name="connsiteX15" fmla="*/ 2634343 w 6671985"/>
              <a:gd name="connsiteY15" fmla="*/ 145628 h 3650828"/>
              <a:gd name="connsiteX16" fmla="*/ 6210300 w 6671985"/>
              <a:gd name="connsiteY16" fmla="*/ 200057 h 3650828"/>
              <a:gd name="connsiteX17" fmla="*/ 6302829 w 6671985"/>
              <a:gd name="connsiteY17" fmla="*/ 25885 h 3650828"/>
              <a:gd name="connsiteX18" fmla="*/ 3238500 w 6671985"/>
              <a:gd name="connsiteY18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2160815 w 6671985"/>
              <a:gd name="connsiteY6" fmla="*/ 755228 h 3650828"/>
              <a:gd name="connsiteX7" fmla="*/ 5410200 w 6671985"/>
              <a:gd name="connsiteY7" fmla="*/ 847757 h 3650828"/>
              <a:gd name="connsiteX8" fmla="*/ 5861958 w 6671985"/>
              <a:gd name="connsiteY8" fmla="*/ 640928 h 3650828"/>
              <a:gd name="connsiteX9" fmla="*/ 2068286 w 6671985"/>
              <a:gd name="connsiteY9" fmla="*/ 608271 h 3650828"/>
              <a:gd name="connsiteX10" fmla="*/ 2329543 w 6671985"/>
              <a:gd name="connsiteY10" fmla="*/ 450428 h 3650828"/>
              <a:gd name="connsiteX11" fmla="*/ 5861958 w 6671985"/>
              <a:gd name="connsiteY11" fmla="*/ 483085 h 3650828"/>
              <a:gd name="connsiteX12" fmla="*/ 6008915 w 6671985"/>
              <a:gd name="connsiteY12" fmla="*/ 336128 h 3650828"/>
              <a:gd name="connsiteX13" fmla="*/ 2492829 w 6671985"/>
              <a:gd name="connsiteY13" fmla="*/ 319800 h 3650828"/>
              <a:gd name="connsiteX14" fmla="*/ 2634343 w 6671985"/>
              <a:gd name="connsiteY14" fmla="*/ 145628 h 3650828"/>
              <a:gd name="connsiteX15" fmla="*/ 6210300 w 6671985"/>
              <a:gd name="connsiteY15" fmla="*/ 200057 h 3650828"/>
              <a:gd name="connsiteX16" fmla="*/ 6302829 w 6671985"/>
              <a:gd name="connsiteY16" fmla="*/ 25885 h 3650828"/>
              <a:gd name="connsiteX17" fmla="*/ 3238500 w 6671985"/>
              <a:gd name="connsiteY17" fmla="*/ 4114 h 3650828"/>
              <a:gd name="connsiteX0" fmla="*/ 0 w 6671985"/>
              <a:gd name="connsiteY0" fmla="*/ 3650828 h 3650828"/>
              <a:gd name="connsiteX1" fmla="*/ 506186 w 6671985"/>
              <a:gd name="connsiteY1" fmla="*/ 3433114 h 3650828"/>
              <a:gd name="connsiteX2" fmla="*/ 783772 w 6671985"/>
              <a:gd name="connsiteY2" fmla="*/ 2937814 h 3650828"/>
              <a:gd name="connsiteX3" fmla="*/ 985158 w 6671985"/>
              <a:gd name="connsiteY3" fmla="*/ 2393528 h 3650828"/>
              <a:gd name="connsiteX4" fmla="*/ 1736272 w 6671985"/>
              <a:gd name="connsiteY4" fmla="*/ 2110500 h 3650828"/>
              <a:gd name="connsiteX5" fmla="*/ 582387 w 6671985"/>
              <a:gd name="connsiteY5" fmla="*/ 1011042 h 3650828"/>
              <a:gd name="connsiteX6" fmla="*/ 2051958 w 6671985"/>
              <a:gd name="connsiteY6" fmla="*/ 842314 h 3650828"/>
              <a:gd name="connsiteX7" fmla="*/ 5410200 w 6671985"/>
              <a:gd name="connsiteY7" fmla="*/ 847757 h 3650828"/>
              <a:gd name="connsiteX8" fmla="*/ 5861958 w 6671985"/>
              <a:gd name="connsiteY8" fmla="*/ 640928 h 3650828"/>
              <a:gd name="connsiteX9" fmla="*/ 2068286 w 6671985"/>
              <a:gd name="connsiteY9" fmla="*/ 608271 h 3650828"/>
              <a:gd name="connsiteX10" fmla="*/ 2329543 w 6671985"/>
              <a:gd name="connsiteY10" fmla="*/ 450428 h 3650828"/>
              <a:gd name="connsiteX11" fmla="*/ 5861958 w 6671985"/>
              <a:gd name="connsiteY11" fmla="*/ 483085 h 3650828"/>
              <a:gd name="connsiteX12" fmla="*/ 6008915 w 6671985"/>
              <a:gd name="connsiteY12" fmla="*/ 336128 h 3650828"/>
              <a:gd name="connsiteX13" fmla="*/ 2492829 w 6671985"/>
              <a:gd name="connsiteY13" fmla="*/ 319800 h 3650828"/>
              <a:gd name="connsiteX14" fmla="*/ 2634343 w 6671985"/>
              <a:gd name="connsiteY14" fmla="*/ 145628 h 3650828"/>
              <a:gd name="connsiteX15" fmla="*/ 6210300 w 6671985"/>
              <a:gd name="connsiteY15" fmla="*/ 200057 h 3650828"/>
              <a:gd name="connsiteX16" fmla="*/ 6302829 w 6671985"/>
              <a:gd name="connsiteY16" fmla="*/ 25885 h 3650828"/>
              <a:gd name="connsiteX17" fmla="*/ 3238500 w 6671985"/>
              <a:gd name="connsiteY17" fmla="*/ 4114 h 36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71985" h="3650828">
                <a:moveTo>
                  <a:pt x="0" y="3650828"/>
                </a:moveTo>
                <a:cubicBezTo>
                  <a:pt x="187778" y="3601389"/>
                  <a:pt x="375557" y="3551950"/>
                  <a:pt x="506186" y="3433114"/>
                </a:cubicBezTo>
                <a:cubicBezTo>
                  <a:pt x="636815" y="3314278"/>
                  <a:pt x="703943" y="3111078"/>
                  <a:pt x="783772" y="2937814"/>
                </a:cubicBezTo>
                <a:cubicBezTo>
                  <a:pt x="863601" y="2764550"/>
                  <a:pt x="826408" y="2531414"/>
                  <a:pt x="985158" y="2393528"/>
                </a:cubicBezTo>
                <a:cubicBezTo>
                  <a:pt x="1143908" y="2255642"/>
                  <a:pt x="1803400" y="2340914"/>
                  <a:pt x="1736272" y="2110500"/>
                </a:cubicBezTo>
                <a:cubicBezTo>
                  <a:pt x="1669144" y="1880086"/>
                  <a:pt x="529773" y="1222406"/>
                  <a:pt x="582387" y="1011042"/>
                </a:cubicBezTo>
                <a:cubicBezTo>
                  <a:pt x="635001" y="799678"/>
                  <a:pt x="1247323" y="869528"/>
                  <a:pt x="2051958" y="842314"/>
                </a:cubicBezTo>
                <a:cubicBezTo>
                  <a:pt x="3171372" y="844128"/>
                  <a:pt x="4775200" y="881321"/>
                  <a:pt x="5410200" y="847757"/>
                </a:cubicBezTo>
                <a:cubicBezTo>
                  <a:pt x="6045200" y="814193"/>
                  <a:pt x="6418944" y="680842"/>
                  <a:pt x="5861958" y="640928"/>
                </a:cubicBezTo>
                <a:cubicBezTo>
                  <a:pt x="5304972" y="601014"/>
                  <a:pt x="2657022" y="640021"/>
                  <a:pt x="2068286" y="608271"/>
                </a:cubicBezTo>
                <a:cubicBezTo>
                  <a:pt x="1479550" y="576521"/>
                  <a:pt x="1697264" y="471292"/>
                  <a:pt x="2329543" y="450428"/>
                </a:cubicBezTo>
                <a:cubicBezTo>
                  <a:pt x="2961822" y="429564"/>
                  <a:pt x="5248729" y="502135"/>
                  <a:pt x="5861958" y="483085"/>
                </a:cubicBezTo>
                <a:cubicBezTo>
                  <a:pt x="6475187" y="464035"/>
                  <a:pt x="6570437" y="363342"/>
                  <a:pt x="6008915" y="336128"/>
                </a:cubicBezTo>
                <a:cubicBezTo>
                  <a:pt x="5447394" y="308914"/>
                  <a:pt x="3055258" y="351550"/>
                  <a:pt x="2492829" y="319800"/>
                </a:cubicBezTo>
                <a:cubicBezTo>
                  <a:pt x="1930400" y="288050"/>
                  <a:pt x="2014765" y="165585"/>
                  <a:pt x="2634343" y="145628"/>
                </a:cubicBezTo>
                <a:cubicBezTo>
                  <a:pt x="3253921" y="125671"/>
                  <a:pt x="5598886" y="220014"/>
                  <a:pt x="6210300" y="200057"/>
                </a:cubicBezTo>
                <a:cubicBezTo>
                  <a:pt x="6821714" y="180100"/>
                  <a:pt x="6798129" y="58542"/>
                  <a:pt x="6302829" y="25885"/>
                </a:cubicBezTo>
                <a:cubicBezTo>
                  <a:pt x="5807529" y="-6772"/>
                  <a:pt x="4523014" y="-1329"/>
                  <a:pt x="3238500" y="4114"/>
                </a:cubicBezTo>
              </a:path>
            </a:pathLst>
          </a:custGeom>
          <a:noFill/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39756" y="710597"/>
            <a:ext cx="780085" cy="56912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843" y="4927002"/>
            <a:ext cx="680357" cy="1041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58" b="97588" l="1239" r="9955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54707" flipH="1">
            <a:off x="5183421" y="2542883"/>
            <a:ext cx="957498" cy="45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>
            <a:off x="7158893" y="2733485"/>
            <a:ext cx="1464" cy="989228"/>
          </a:xfrm>
          <a:prstGeom prst="straightConnector1">
            <a:avLst/>
          </a:prstGeom>
          <a:ln w="190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81009" y="3089600"/>
            <a:ext cx="15539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H=1000…3000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м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667074" y="3722713"/>
            <a:ext cx="2999013" cy="1532412"/>
          </a:xfrm>
          <a:prstGeom prst="straightConnector1">
            <a:avLst/>
          </a:prstGeom>
          <a:ln w="190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9888218">
            <a:off x="3644248" y="4441203"/>
            <a:ext cx="1429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R=150…500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cxnSp>
        <p:nvCxnSpPr>
          <p:cNvPr id="19" name="Прямая со стрелкой 18"/>
          <p:cNvCxnSpPr>
            <a:endCxn id="12" idx="2"/>
          </p:cNvCxnSpPr>
          <p:nvPr/>
        </p:nvCxnSpPr>
        <p:spPr>
          <a:xfrm flipH="1" flipV="1">
            <a:off x="2229798" y="1279725"/>
            <a:ext cx="3439482" cy="1247344"/>
          </a:xfrm>
          <a:prstGeom prst="straightConnector1">
            <a:avLst/>
          </a:prstGeom>
          <a:ln w="19050"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3" idx="0"/>
            <a:endCxn id="12" idx="2"/>
          </p:cNvCxnSpPr>
          <p:nvPr/>
        </p:nvCxnSpPr>
        <p:spPr>
          <a:xfrm flipV="1">
            <a:off x="1090022" y="1279725"/>
            <a:ext cx="1139776" cy="3647277"/>
          </a:xfrm>
          <a:prstGeom prst="straightConnector1">
            <a:avLst/>
          </a:prstGeom>
          <a:ln w="19050"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ая прямоугольная выноска 20"/>
          <p:cNvSpPr/>
          <p:nvPr/>
        </p:nvSpPr>
        <p:spPr>
          <a:xfrm>
            <a:off x="6132513" y="1298796"/>
            <a:ext cx="1908277" cy="752782"/>
          </a:xfrm>
          <a:prstGeom prst="wedgeRoundRectCallout">
            <a:avLst>
              <a:gd name="adj1" fmla="val -80812"/>
              <a:gd name="adj2" fmla="val 124100"/>
              <a:gd name="adj3" fmla="val 16667"/>
            </a:avLst>
          </a:prstGeom>
          <a:solidFill>
            <a:srgbClr val="D81E38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Круглосуточное наблюдение в видимом и тепловом диапазонах</a:t>
            </a: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8168301">
            <a:off x="6402793" y="2302826"/>
            <a:ext cx="467890" cy="1573546"/>
          </a:xfrm>
          <a:prstGeom prst="triangle">
            <a:avLst>
              <a:gd name="adj" fmla="val 20615"/>
            </a:avLst>
          </a:prstGeom>
          <a:solidFill>
            <a:srgbClr val="FFFF00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09825" y="1368607"/>
            <a:ext cx="1760392" cy="682971"/>
          </a:xfrm>
          <a:prstGeom prst="wedgeRoundRectCallout">
            <a:avLst>
              <a:gd name="adj1" fmla="val 38336"/>
              <a:gd name="adj2" fmla="val 132422"/>
              <a:gd name="adj3" fmla="val 16667"/>
            </a:avLst>
          </a:prstGeom>
          <a:solidFill>
            <a:srgbClr val="D81E38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Телеметрия, команды управления, данные съемки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4697" y="4491835"/>
            <a:ext cx="434456" cy="710156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58" b="97588" l="1239" r="9955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04395" flipH="1">
            <a:off x="1285139" y="5057921"/>
            <a:ext cx="1543005" cy="72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287" y="3364925"/>
            <a:ext cx="228457" cy="256495"/>
          </a:xfrm>
          <a:prstGeom prst="rect">
            <a:avLst/>
          </a:prstGeom>
        </p:spPr>
      </p:pic>
      <p:sp>
        <p:nvSpPr>
          <p:cNvPr id="27" name="Полилиния 26"/>
          <p:cNvSpPr/>
          <p:nvPr/>
        </p:nvSpPr>
        <p:spPr>
          <a:xfrm>
            <a:off x="2158702" y="1845219"/>
            <a:ext cx="3007247" cy="1067468"/>
          </a:xfrm>
          <a:custGeom>
            <a:avLst/>
            <a:gdLst>
              <a:gd name="connsiteX0" fmla="*/ 2944698 w 2944698"/>
              <a:gd name="connsiteY0" fmla="*/ 38802 h 1095928"/>
              <a:gd name="connsiteX1" fmla="*/ 925398 w 2944698"/>
              <a:gd name="connsiteY1" fmla="*/ 33359 h 1095928"/>
              <a:gd name="connsiteX2" fmla="*/ 125298 w 2944698"/>
              <a:gd name="connsiteY2" fmla="*/ 398030 h 1095928"/>
              <a:gd name="connsiteX3" fmla="*/ 10998 w 2944698"/>
              <a:gd name="connsiteY3" fmla="*/ 1023959 h 1095928"/>
              <a:gd name="connsiteX4" fmla="*/ 10998 w 2944698"/>
              <a:gd name="connsiteY4" fmla="*/ 1056616 h 1095928"/>
              <a:gd name="connsiteX0" fmla="*/ 2944698 w 2944698"/>
              <a:gd name="connsiteY0" fmla="*/ 8360 h 1065486"/>
              <a:gd name="connsiteX1" fmla="*/ 836498 w 2944698"/>
              <a:gd name="connsiteY1" fmla="*/ 105069 h 1065486"/>
              <a:gd name="connsiteX2" fmla="*/ 125298 w 2944698"/>
              <a:gd name="connsiteY2" fmla="*/ 367588 h 1065486"/>
              <a:gd name="connsiteX3" fmla="*/ 10998 w 2944698"/>
              <a:gd name="connsiteY3" fmla="*/ 993517 h 1065486"/>
              <a:gd name="connsiteX4" fmla="*/ 10998 w 2944698"/>
              <a:gd name="connsiteY4" fmla="*/ 1026174 h 1065486"/>
              <a:gd name="connsiteX0" fmla="*/ 2771132 w 2771132"/>
              <a:gd name="connsiteY0" fmla="*/ 9332 h 1053950"/>
              <a:gd name="connsiteX1" fmla="*/ 836498 w 2771132"/>
              <a:gd name="connsiteY1" fmla="*/ 93533 h 1053950"/>
              <a:gd name="connsiteX2" fmla="*/ 125298 w 2771132"/>
              <a:gd name="connsiteY2" fmla="*/ 356052 h 1053950"/>
              <a:gd name="connsiteX3" fmla="*/ 10998 w 2771132"/>
              <a:gd name="connsiteY3" fmla="*/ 981981 h 1053950"/>
              <a:gd name="connsiteX4" fmla="*/ 10998 w 2771132"/>
              <a:gd name="connsiteY4" fmla="*/ 1014638 h 1053950"/>
              <a:gd name="connsiteX0" fmla="*/ 3010403 w 3010403"/>
              <a:gd name="connsiteY0" fmla="*/ 9917 h 1052298"/>
              <a:gd name="connsiteX1" fmla="*/ 1075769 w 3010403"/>
              <a:gd name="connsiteY1" fmla="*/ 94118 h 1052298"/>
              <a:gd name="connsiteX2" fmla="*/ 34369 w 3010403"/>
              <a:gd name="connsiteY2" fmla="*/ 392077 h 1052298"/>
              <a:gd name="connsiteX3" fmla="*/ 250269 w 3010403"/>
              <a:gd name="connsiteY3" fmla="*/ 982566 h 1052298"/>
              <a:gd name="connsiteX4" fmla="*/ 250269 w 3010403"/>
              <a:gd name="connsiteY4" fmla="*/ 1015223 h 1052298"/>
              <a:gd name="connsiteX0" fmla="*/ 3010403 w 3010403"/>
              <a:gd name="connsiteY0" fmla="*/ 9917 h 982566"/>
              <a:gd name="connsiteX1" fmla="*/ 1075769 w 3010403"/>
              <a:gd name="connsiteY1" fmla="*/ 94118 h 982566"/>
              <a:gd name="connsiteX2" fmla="*/ 34369 w 3010403"/>
              <a:gd name="connsiteY2" fmla="*/ 392077 h 982566"/>
              <a:gd name="connsiteX3" fmla="*/ 250269 w 3010403"/>
              <a:gd name="connsiteY3" fmla="*/ 982566 h 982566"/>
              <a:gd name="connsiteX0" fmla="*/ 3007247 w 3007247"/>
              <a:gd name="connsiteY0" fmla="*/ 9917 h 1051362"/>
              <a:gd name="connsiteX1" fmla="*/ 1072613 w 3007247"/>
              <a:gd name="connsiteY1" fmla="*/ 94118 h 1051362"/>
              <a:gd name="connsiteX2" fmla="*/ 31213 w 3007247"/>
              <a:gd name="connsiteY2" fmla="*/ 392077 h 1051362"/>
              <a:gd name="connsiteX3" fmla="*/ 270396 w 3007247"/>
              <a:gd name="connsiteY3" fmla="*/ 1051362 h 10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7247" h="1051362">
                <a:moveTo>
                  <a:pt x="3007247" y="9917"/>
                </a:moveTo>
                <a:cubicBezTo>
                  <a:pt x="2232547" y="-22740"/>
                  <a:pt x="1568619" y="30425"/>
                  <a:pt x="1072613" y="94118"/>
                </a:cubicBezTo>
                <a:cubicBezTo>
                  <a:pt x="576607" y="157811"/>
                  <a:pt x="164916" y="232536"/>
                  <a:pt x="31213" y="392077"/>
                </a:cubicBezTo>
                <a:cubicBezTo>
                  <a:pt x="-102490" y="551618"/>
                  <a:pt x="234413" y="947504"/>
                  <a:pt x="270396" y="1051362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58" b="97588" l="1239" r="9955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045293">
            <a:off x="4838143" y="1743816"/>
            <a:ext cx="474022" cy="222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8750744" y="1554765"/>
            <a:ext cx="33927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1E3B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Требуются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D61E3B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беспилотные самолеты с радиусами действий  более 500 км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D61E3B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для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решения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задач: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обнаружения пожаров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«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раннего» пожаротушения, оперативной оценки состояния лесов и экологической ситуации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логистической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и коммуникационной  («тактический интернет, цифровая радиосвязь)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поддержки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лесопожарных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команд, труднодоступных лесничеств, муниципальных образований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294E8A"/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373" y="589901"/>
            <a:ext cx="816375" cy="8035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88838" y="803605"/>
            <a:ext cx="1447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ВНИИЛМ: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19" y="5917171"/>
            <a:ext cx="7878799" cy="642414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8365" y="5930024"/>
            <a:ext cx="7883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Только крупноразмерные БЛА способны обеспечить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лесопожарное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патрулирование обширных лесных территорий Российской Федерации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00135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64470" y="4055446"/>
            <a:ext cx="3299767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92581" y="4055446"/>
            <a:ext cx="2145152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803" y="1099360"/>
            <a:ext cx="2896477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9000" y="1100873"/>
            <a:ext cx="2883422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81348" y="1088281"/>
            <a:ext cx="3077068" cy="53344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17580" y="220689"/>
            <a:ext cx="6510534" cy="469900"/>
          </a:xfrm>
        </p:spPr>
        <p:txBody>
          <a:bodyPr/>
          <a:lstStyle/>
          <a:p>
            <a:r>
              <a:rPr lang="ru-RU" dirty="0"/>
              <a:t>Цифровые технологии обработки </a:t>
            </a:r>
            <a:r>
              <a:rPr lang="ru-RU" dirty="0" smtClean="0"/>
              <a:t>данных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2"/>
          <a:stretch/>
        </p:blipFill>
        <p:spPr>
          <a:xfrm>
            <a:off x="185227" y="1748921"/>
            <a:ext cx="2864053" cy="1987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9515" y="1055701"/>
            <a:ext cx="2796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Прогнозирование распространения пожара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986" y="4005978"/>
            <a:ext cx="31996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Автоматическое определение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таксационных показателей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86" y="4746043"/>
            <a:ext cx="1112836" cy="1668783"/>
          </a:xfrm>
          <a:prstGeom prst="rect">
            <a:avLst/>
          </a:prstGeom>
        </p:spPr>
      </p:pic>
      <p:pic>
        <p:nvPicPr>
          <p:cNvPr id="11" name="Picture 2" descr="C:\Users\Work user\Desktop\op_timiryazev\slides\конференция лесников\картинки\сомкнутост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295" y="4746043"/>
            <a:ext cx="3460438" cy="166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37721" y="4005961"/>
            <a:ext cx="1841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Классификация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пород деревьев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8112" y="1088281"/>
            <a:ext cx="1827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Геопривязка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очагов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пожаров</a:t>
            </a:r>
          </a:p>
        </p:txBody>
      </p:sp>
      <p:pic>
        <p:nvPicPr>
          <p:cNvPr id="15" name="Рисунок 14" descr="nir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0" r="11912"/>
          <a:stretch/>
        </p:blipFill>
        <p:spPr bwMode="auto">
          <a:xfrm>
            <a:off x="6894301" y="4746043"/>
            <a:ext cx="3164114" cy="1668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2924" y="1762050"/>
            <a:ext cx="2884779" cy="1987352"/>
          </a:xfrm>
          <a:prstGeom prst="rect">
            <a:avLst/>
          </a:prstGeom>
        </p:spPr>
      </p:pic>
      <p:pic>
        <p:nvPicPr>
          <p:cNvPr id="20" name="E216B566-3A98-4E3F-ACDA-0623D400E613" descr="E216B566-3A98-4E3F-ACDA-0623D400E6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472" y="1806676"/>
            <a:ext cx="3055943" cy="192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7058879" y="1063001"/>
            <a:ext cx="30412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Планирование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применения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сил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средств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16441" y="4055446"/>
            <a:ext cx="2741974" cy="5264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52563" y="4011752"/>
            <a:ext cx="2576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Мониторинг состояния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растительности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99607" y="172162"/>
            <a:ext cx="2082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ПОТРЕБИТЕЛЬ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294E8A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43492" y="150796"/>
            <a:ext cx="1774299" cy="8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3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210" y="3708016"/>
            <a:ext cx="3589913" cy="202789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6228701" y="3005862"/>
            <a:ext cx="2407509" cy="6843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462" y="2213820"/>
            <a:ext cx="5196188" cy="3066244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42664" y="329878"/>
            <a:ext cx="2952613" cy="469900"/>
          </a:xfrm>
        </p:spPr>
        <p:txBody>
          <a:bodyPr/>
          <a:lstStyle/>
          <a:p>
            <a:r>
              <a:rPr lang="ru-RU" dirty="0" smtClean="0"/>
              <a:t>Аэрокартография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" r="7782"/>
          <a:stretch/>
        </p:blipFill>
        <p:spPr>
          <a:xfrm>
            <a:off x="9300027" y="991036"/>
            <a:ext cx="2174329" cy="229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2226" y="1059099"/>
            <a:ext cx="2683509" cy="2028304"/>
          </a:xfrm>
          <a:prstGeom prst="rect">
            <a:avLst/>
          </a:prstGeom>
          <a:ln w="60325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105987" y="4142791"/>
            <a:ext cx="476250" cy="42386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187" y="5842575"/>
            <a:ext cx="10157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81E38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Крупноразмерные БЛА обеспечивают высокую производительность и детальность аэросъемки позволяют одновременно применять разнородные целевые нагрузки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D81E38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1" name="Прямая соединительная линия 20"/>
          <p:cNvCxnSpPr>
            <a:stCxn id="16" idx="2"/>
            <a:endCxn id="18" idx="0"/>
          </p:cNvCxnSpPr>
          <p:nvPr/>
        </p:nvCxnSpPr>
        <p:spPr>
          <a:xfrm flipH="1">
            <a:off x="2344112" y="2951018"/>
            <a:ext cx="1341755" cy="119177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90247" y="3014082"/>
            <a:ext cx="2345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Выполнение 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ЛИДАРной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съемки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2664" y="1010860"/>
            <a:ext cx="2336596" cy="6843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3550" y="1012211"/>
            <a:ext cx="226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Высокодетальная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съемка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21555" y="1004185"/>
            <a:ext cx="2936684" cy="684317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81322" y="991036"/>
            <a:ext cx="2820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Производство карт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различных масштабов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55598" y="5168228"/>
            <a:ext cx="4310005" cy="436633"/>
          </a:xfrm>
          <a:prstGeom prst="rect">
            <a:avLst/>
          </a:prstGeom>
          <a:solidFill>
            <a:srgbClr val="D61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99140" y="5168228"/>
            <a:ext cx="422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Автоматическая сшивка фотоплана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5901" y="272434"/>
            <a:ext cx="2082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E8A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ПОТРЕБИТЕЛЬ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294E8A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291" y="199185"/>
            <a:ext cx="3493976" cy="60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57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721667" y="5907944"/>
            <a:ext cx="9822318" cy="642414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39"/>
          <a:stretch/>
        </p:blipFill>
        <p:spPr>
          <a:xfrm>
            <a:off x="284021" y="685687"/>
            <a:ext cx="10605565" cy="5135557"/>
          </a:xfrm>
          <a:prstGeom prst="rect">
            <a:avLst/>
          </a:prstGeom>
        </p:spPr>
      </p:pic>
      <p:sp>
        <p:nvSpPr>
          <p:cNvPr id="55" name="Пирог 54"/>
          <p:cNvSpPr/>
          <p:nvPr/>
        </p:nvSpPr>
        <p:spPr>
          <a:xfrm>
            <a:off x="821717" y="3801881"/>
            <a:ext cx="3507737" cy="3046912"/>
          </a:xfrm>
          <a:prstGeom prst="pie">
            <a:avLst>
              <a:gd name="adj1" fmla="val 12347834"/>
              <a:gd name="adj2" fmla="val 1003854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Пирог 55"/>
          <p:cNvSpPr/>
          <p:nvPr/>
        </p:nvSpPr>
        <p:spPr>
          <a:xfrm>
            <a:off x="-369632" y="1869597"/>
            <a:ext cx="3901656" cy="2701793"/>
          </a:xfrm>
          <a:prstGeom prst="pie">
            <a:avLst>
              <a:gd name="adj1" fmla="val 17542447"/>
              <a:gd name="adj2" fmla="val 6969672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Пирог 56"/>
          <p:cNvSpPr/>
          <p:nvPr/>
        </p:nvSpPr>
        <p:spPr>
          <a:xfrm>
            <a:off x="7231512" y="2007597"/>
            <a:ext cx="2406409" cy="2367495"/>
          </a:xfrm>
          <a:prstGeom prst="pie">
            <a:avLst>
              <a:gd name="adj1" fmla="val 7659487"/>
              <a:gd name="adj2" fmla="val 244244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Пирог 57"/>
          <p:cNvSpPr/>
          <p:nvPr/>
        </p:nvSpPr>
        <p:spPr>
          <a:xfrm>
            <a:off x="7001217" y="2754999"/>
            <a:ext cx="3100517" cy="2774216"/>
          </a:xfrm>
          <a:prstGeom prst="pie">
            <a:avLst>
              <a:gd name="adj1" fmla="val 11038626"/>
              <a:gd name="adj2" fmla="val 19851776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Пирог 58"/>
          <p:cNvSpPr/>
          <p:nvPr/>
        </p:nvSpPr>
        <p:spPr>
          <a:xfrm>
            <a:off x="1772890" y="2929647"/>
            <a:ext cx="4023045" cy="3039717"/>
          </a:xfrm>
          <a:prstGeom prst="pie">
            <a:avLst>
              <a:gd name="adj1" fmla="val 13801781"/>
              <a:gd name="adj2" fmla="val 3012909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Пирог 59"/>
          <p:cNvSpPr/>
          <p:nvPr/>
        </p:nvSpPr>
        <p:spPr>
          <a:xfrm>
            <a:off x="4011570" y="3040656"/>
            <a:ext cx="4824871" cy="4123968"/>
          </a:xfrm>
          <a:prstGeom prst="pie">
            <a:avLst>
              <a:gd name="adj1" fmla="val 12711214"/>
              <a:gd name="adj2" fmla="val 20400467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Пирог 60"/>
          <p:cNvSpPr/>
          <p:nvPr/>
        </p:nvSpPr>
        <p:spPr>
          <a:xfrm>
            <a:off x="9471437" y="1948388"/>
            <a:ext cx="1889953" cy="1951032"/>
          </a:xfrm>
          <a:prstGeom prst="pie">
            <a:avLst>
              <a:gd name="adj1" fmla="val 7211913"/>
              <a:gd name="adj2" fmla="val 17278242"/>
            </a:avLst>
          </a:prstGeom>
          <a:solidFill>
            <a:srgbClr val="92D050">
              <a:alpha val="50196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294E8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Равнобедренный треугольник 15"/>
          <p:cNvSpPr/>
          <p:nvPr/>
        </p:nvSpPr>
        <p:spPr>
          <a:xfrm>
            <a:off x="1714599" y="2653147"/>
            <a:ext cx="972595" cy="2039220"/>
          </a:xfrm>
          <a:custGeom>
            <a:avLst/>
            <a:gdLst>
              <a:gd name="connsiteX0" fmla="*/ 0 w 1854679"/>
              <a:gd name="connsiteY0" fmla="*/ 2424023 h 2424023"/>
              <a:gd name="connsiteX1" fmla="*/ 927340 w 1854679"/>
              <a:gd name="connsiteY1" fmla="*/ 0 h 2424023"/>
              <a:gd name="connsiteX2" fmla="*/ 1854679 w 1854679"/>
              <a:gd name="connsiteY2" fmla="*/ 2424023 h 2424023"/>
              <a:gd name="connsiteX3" fmla="*/ 0 w 1854679"/>
              <a:gd name="connsiteY3" fmla="*/ 2424023 h 2424023"/>
              <a:gd name="connsiteX0" fmla="*/ 0 w 1854679"/>
              <a:gd name="connsiteY0" fmla="*/ 2424023 h 2515463"/>
              <a:gd name="connsiteX1" fmla="*/ 927340 w 1854679"/>
              <a:gd name="connsiteY1" fmla="*/ 0 h 2515463"/>
              <a:gd name="connsiteX2" fmla="*/ 1854679 w 1854679"/>
              <a:gd name="connsiteY2" fmla="*/ 2424023 h 2515463"/>
              <a:gd name="connsiteX3" fmla="*/ 91440 w 1854679"/>
              <a:gd name="connsiteY3" fmla="*/ 2515463 h 2515463"/>
              <a:gd name="connsiteX0" fmla="*/ 0 w 6461185"/>
              <a:gd name="connsiteY0" fmla="*/ 1854680 h 2515463"/>
              <a:gd name="connsiteX1" fmla="*/ 5533846 w 6461185"/>
              <a:gd name="connsiteY1" fmla="*/ 0 h 2515463"/>
              <a:gd name="connsiteX2" fmla="*/ 6461185 w 6461185"/>
              <a:gd name="connsiteY2" fmla="*/ 2424023 h 2515463"/>
              <a:gd name="connsiteX3" fmla="*/ 4697946 w 6461185"/>
              <a:gd name="connsiteY3" fmla="*/ 2515463 h 2515463"/>
              <a:gd name="connsiteX0" fmla="*/ 0 w 6461185"/>
              <a:gd name="connsiteY0" fmla="*/ 1017917 h 1678700"/>
              <a:gd name="connsiteX1" fmla="*/ 892835 w 6461185"/>
              <a:gd name="connsiteY1" fmla="*/ 0 h 1678700"/>
              <a:gd name="connsiteX2" fmla="*/ 6461185 w 6461185"/>
              <a:gd name="connsiteY2" fmla="*/ 1587260 h 1678700"/>
              <a:gd name="connsiteX3" fmla="*/ 4697946 w 6461185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3493698 w 3493698"/>
              <a:gd name="connsiteY2" fmla="*/ 1190445 h 3222828"/>
              <a:gd name="connsiteX3" fmla="*/ 3334973 w 3493698"/>
              <a:gd name="connsiteY3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277374 w 3493698"/>
              <a:gd name="connsiteY2" fmla="*/ 621100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846718 w 3493698"/>
              <a:gd name="connsiteY2" fmla="*/ 224285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2846718 w 4072239"/>
              <a:gd name="connsiteY2" fmla="*/ 224285 h 3222828"/>
              <a:gd name="connsiteX3" fmla="*/ 4072239 w 4072239"/>
              <a:gd name="connsiteY3" fmla="*/ 2400702 h 3222828"/>
              <a:gd name="connsiteX4" fmla="*/ 3334973 w 4072239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4072239 w 4072239"/>
              <a:gd name="connsiteY2" fmla="*/ 2400702 h 3222828"/>
              <a:gd name="connsiteX3" fmla="*/ 3334973 w 4072239"/>
              <a:gd name="connsiteY3" fmla="*/ 3222828 h 3222828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2239" h="2551593">
                <a:moveTo>
                  <a:pt x="0" y="346682"/>
                </a:moveTo>
                <a:lnTo>
                  <a:pt x="1369278" y="0"/>
                </a:lnTo>
                <a:lnTo>
                  <a:pt x="4072239" y="1729467"/>
                </a:lnTo>
                <a:lnTo>
                  <a:pt x="3334973" y="2551593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1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Равнобедренный треугольник 15"/>
          <p:cNvSpPr/>
          <p:nvPr/>
        </p:nvSpPr>
        <p:spPr>
          <a:xfrm rot="18144018">
            <a:off x="2881110" y="3471710"/>
            <a:ext cx="1690139" cy="1933249"/>
          </a:xfrm>
          <a:custGeom>
            <a:avLst/>
            <a:gdLst>
              <a:gd name="connsiteX0" fmla="*/ 0 w 1854679"/>
              <a:gd name="connsiteY0" fmla="*/ 2424023 h 2424023"/>
              <a:gd name="connsiteX1" fmla="*/ 927340 w 1854679"/>
              <a:gd name="connsiteY1" fmla="*/ 0 h 2424023"/>
              <a:gd name="connsiteX2" fmla="*/ 1854679 w 1854679"/>
              <a:gd name="connsiteY2" fmla="*/ 2424023 h 2424023"/>
              <a:gd name="connsiteX3" fmla="*/ 0 w 1854679"/>
              <a:gd name="connsiteY3" fmla="*/ 2424023 h 2424023"/>
              <a:gd name="connsiteX0" fmla="*/ 0 w 1854679"/>
              <a:gd name="connsiteY0" fmla="*/ 2424023 h 2515463"/>
              <a:gd name="connsiteX1" fmla="*/ 927340 w 1854679"/>
              <a:gd name="connsiteY1" fmla="*/ 0 h 2515463"/>
              <a:gd name="connsiteX2" fmla="*/ 1854679 w 1854679"/>
              <a:gd name="connsiteY2" fmla="*/ 2424023 h 2515463"/>
              <a:gd name="connsiteX3" fmla="*/ 91440 w 1854679"/>
              <a:gd name="connsiteY3" fmla="*/ 2515463 h 2515463"/>
              <a:gd name="connsiteX0" fmla="*/ 0 w 6461185"/>
              <a:gd name="connsiteY0" fmla="*/ 1854680 h 2515463"/>
              <a:gd name="connsiteX1" fmla="*/ 5533846 w 6461185"/>
              <a:gd name="connsiteY1" fmla="*/ 0 h 2515463"/>
              <a:gd name="connsiteX2" fmla="*/ 6461185 w 6461185"/>
              <a:gd name="connsiteY2" fmla="*/ 2424023 h 2515463"/>
              <a:gd name="connsiteX3" fmla="*/ 4697946 w 6461185"/>
              <a:gd name="connsiteY3" fmla="*/ 2515463 h 2515463"/>
              <a:gd name="connsiteX0" fmla="*/ 0 w 6461185"/>
              <a:gd name="connsiteY0" fmla="*/ 1017917 h 1678700"/>
              <a:gd name="connsiteX1" fmla="*/ 892835 w 6461185"/>
              <a:gd name="connsiteY1" fmla="*/ 0 h 1678700"/>
              <a:gd name="connsiteX2" fmla="*/ 6461185 w 6461185"/>
              <a:gd name="connsiteY2" fmla="*/ 1587260 h 1678700"/>
              <a:gd name="connsiteX3" fmla="*/ 4697946 w 6461185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3493698 w 3493698"/>
              <a:gd name="connsiteY2" fmla="*/ 1190445 h 3222828"/>
              <a:gd name="connsiteX3" fmla="*/ 3334973 w 3493698"/>
              <a:gd name="connsiteY3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277374 w 3493698"/>
              <a:gd name="connsiteY2" fmla="*/ 621100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846718 w 3493698"/>
              <a:gd name="connsiteY2" fmla="*/ 224285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2846718 w 4072239"/>
              <a:gd name="connsiteY2" fmla="*/ 224285 h 3222828"/>
              <a:gd name="connsiteX3" fmla="*/ 4072239 w 4072239"/>
              <a:gd name="connsiteY3" fmla="*/ 2400702 h 3222828"/>
              <a:gd name="connsiteX4" fmla="*/ 3334973 w 4072239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4072239 w 4072239"/>
              <a:gd name="connsiteY2" fmla="*/ 2400702 h 3222828"/>
              <a:gd name="connsiteX3" fmla="*/ 3334973 w 4072239"/>
              <a:gd name="connsiteY3" fmla="*/ 3222828 h 3222828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-1 w 6681518"/>
              <a:gd name="connsiteY0" fmla="*/ 142912 h 2551593"/>
              <a:gd name="connsiteX1" fmla="*/ 3978557 w 6681518"/>
              <a:gd name="connsiteY1" fmla="*/ 0 h 2551593"/>
              <a:gd name="connsiteX2" fmla="*/ 6681518 w 6681518"/>
              <a:gd name="connsiteY2" fmla="*/ 1729467 h 2551593"/>
              <a:gd name="connsiteX3" fmla="*/ 5944252 w 6681518"/>
              <a:gd name="connsiteY3" fmla="*/ 2551593 h 2551593"/>
              <a:gd name="connsiteX0" fmla="*/ -1 w 6681518"/>
              <a:gd name="connsiteY0" fmla="*/ 87920 h 2496601"/>
              <a:gd name="connsiteX1" fmla="*/ 2926444 w 6681518"/>
              <a:gd name="connsiteY1" fmla="*/ 0 h 2496601"/>
              <a:gd name="connsiteX2" fmla="*/ 6681518 w 6681518"/>
              <a:gd name="connsiteY2" fmla="*/ 1674475 h 2496601"/>
              <a:gd name="connsiteX3" fmla="*/ 5944252 w 6681518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5944252 w 7076585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6441475 w 7076585"/>
              <a:gd name="connsiteY3" fmla="*/ 1766406 h 2496601"/>
              <a:gd name="connsiteX4" fmla="*/ 5944252 w 7076585"/>
              <a:gd name="connsiteY4" fmla="*/ 2496601 h 2496601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41475 w 7076585"/>
              <a:gd name="connsiteY3" fmla="*/ 1766406 h 2418996"/>
              <a:gd name="connsiteX4" fmla="*/ 2796767 w 7076585"/>
              <a:gd name="connsiteY4" fmla="*/ 2418996 h 2418996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05006 w 7076585"/>
              <a:gd name="connsiteY3" fmla="*/ 1749232 h 2418996"/>
              <a:gd name="connsiteX4" fmla="*/ 2796767 w 7076585"/>
              <a:gd name="connsiteY4" fmla="*/ 2418996 h 241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6585" h="2418996">
                <a:moveTo>
                  <a:pt x="-1" y="87920"/>
                </a:moveTo>
                <a:lnTo>
                  <a:pt x="2926444" y="0"/>
                </a:lnTo>
                <a:lnTo>
                  <a:pt x="7076584" y="816597"/>
                </a:lnTo>
                <a:lnTo>
                  <a:pt x="6405006" y="1749232"/>
                </a:lnTo>
                <a:lnTo>
                  <a:pt x="2796767" y="2418996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1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Равнобедренный треугольник 15"/>
          <p:cNvSpPr/>
          <p:nvPr/>
        </p:nvSpPr>
        <p:spPr>
          <a:xfrm rot="18144018">
            <a:off x="4223749" y="3225438"/>
            <a:ext cx="2736384" cy="1950532"/>
          </a:xfrm>
          <a:custGeom>
            <a:avLst/>
            <a:gdLst>
              <a:gd name="connsiteX0" fmla="*/ 0 w 1854679"/>
              <a:gd name="connsiteY0" fmla="*/ 2424023 h 2424023"/>
              <a:gd name="connsiteX1" fmla="*/ 927340 w 1854679"/>
              <a:gd name="connsiteY1" fmla="*/ 0 h 2424023"/>
              <a:gd name="connsiteX2" fmla="*/ 1854679 w 1854679"/>
              <a:gd name="connsiteY2" fmla="*/ 2424023 h 2424023"/>
              <a:gd name="connsiteX3" fmla="*/ 0 w 1854679"/>
              <a:gd name="connsiteY3" fmla="*/ 2424023 h 2424023"/>
              <a:gd name="connsiteX0" fmla="*/ 0 w 1854679"/>
              <a:gd name="connsiteY0" fmla="*/ 2424023 h 2515463"/>
              <a:gd name="connsiteX1" fmla="*/ 927340 w 1854679"/>
              <a:gd name="connsiteY1" fmla="*/ 0 h 2515463"/>
              <a:gd name="connsiteX2" fmla="*/ 1854679 w 1854679"/>
              <a:gd name="connsiteY2" fmla="*/ 2424023 h 2515463"/>
              <a:gd name="connsiteX3" fmla="*/ 91440 w 1854679"/>
              <a:gd name="connsiteY3" fmla="*/ 2515463 h 2515463"/>
              <a:gd name="connsiteX0" fmla="*/ 0 w 6461185"/>
              <a:gd name="connsiteY0" fmla="*/ 1854680 h 2515463"/>
              <a:gd name="connsiteX1" fmla="*/ 5533846 w 6461185"/>
              <a:gd name="connsiteY1" fmla="*/ 0 h 2515463"/>
              <a:gd name="connsiteX2" fmla="*/ 6461185 w 6461185"/>
              <a:gd name="connsiteY2" fmla="*/ 2424023 h 2515463"/>
              <a:gd name="connsiteX3" fmla="*/ 4697946 w 6461185"/>
              <a:gd name="connsiteY3" fmla="*/ 2515463 h 2515463"/>
              <a:gd name="connsiteX0" fmla="*/ 0 w 6461185"/>
              <a:gd name="connsiteY0" fmla="*/ 1017917 h 1678700"/>
              <a:gd name="connsiteX1" fmla="*/ 892835 w 6461185"/>
              <a:gd name="connsiteY1" fmla="*/ 0 h 1678700"/>
              <a:gd name="connsiteX2" fmla="*/ 6461185 w 6461185"/>
              <a:gd name="connsiteY2" fmla="*/ 1587260 h 1678700"/>
              <a:gd name="connsiteX3" fmla="*/ 4697946 w 6461185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3493698 w 3493698"/>
              <a:gd name="connsiteY2" fmla="*/ 1190445 h 3222828"/>
              <a:gd name="connsiteX3" fmla="*/ 3334973 w 3493698"/>
              <a:gd name="connsiteY3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277374 w 3493698"/>
              <a:gd name="connsiteY2" fmla="*/ 621100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846718 w 3493698"/>
              <a:gd name="connsiteY2" fmla="*/ 224285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2846718 w 4072239"/>
              <a:gd name="connsiteY2" fmla="*/ 224285 h 3222828"/>
              <a:gd name="connsiteX3" fmla="*/ 4072239 w 4072239"/>
              <a:gd name="connsiteY3" fmla="*/ 2400702 h 3222828"/>
              <a:gd name="connsiteX4" fmla="*/ 3334973 w 4072239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4072239 w 4072239"/>
              <a:gd name="connsiteY2" fmla="*/ 2400702 h 3222828"/>
              <a:gd name="connsiteX3" fmla="*/ 3334973 w 4072239"/>
              <a:gd name="connsiteY3" fmla="*/ 3222828 h 3222828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-1 w 6681518"/>
              <a:gd name="connsiteY0" fmla="*/ 142912 h 2551593"/>
              <a:gd name="connsiteX1" fmla="*/ 3978557 w 6681518"/>
              <a:gd name="connsiteY1" fmla="*/ 0 h 2551593"/>
              <a:gd name="connsiteX2" fmla="*/ 6681518 w 6681518"/>
              <a:gd name="connsiteY2" fmla="*/ 1729467 h 2551593"/>
              <a:gd name="connsiteX3" fmla="*/ 5944252 w 6681518"/>
              <a:gd name="connsiteY3" fmla="*/ 2551593 h 2551593"/>
              <a:gd name="connsiteX0" fmla="*/ -1 w 6681518"/>
              <a:gd name="connsiteY0" fmla="*/ 87920 h 2496601"/>
              <a:gd name="connsiteX1" fmla="*/ 2926444 w 6681518"/>
              <a:gd name="connsiteY1" fmla="*/ 0 h 2496601"/>
              <a:gd name="connsiteX2" fmla="*/ 6681518 w 6681518"/>
              <a:gd name="connsiteY2" fmla="*/ 1674475 h 2496601"/>
              <a:gd name="connsiteX3" fmla="*/ 5944252 w 6681518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5944252 w 7076585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6441475 w 7076585"/>
              <a:gd name="connsiteY3" fmla="*/ 1766406 h 2496601"/>
              <a:gd name="connsiteX4" fmla="*/ 5944252 w 7076585"/>
              <a:gd name="connsiteY4" fmla="*/ 2496601 h 2496601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41475 w 7076585"/>
              <a:gd name="connsiteY3" fmla="*/ 1766406 h 2418996"/>
              <a:gd name="connsiteX4" fmla="*/ 2796767 w 7076585"/>
              <a:gd name="connsiteY4" fmla="*/ 2418996 h 2418996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05006 w 7076585"/>
              <a:gd name="connsiteY3" fmla="*/ 1749232 h 2418996"/>
              <a:gd name="connsiteX4" fmla="*/ 2796767 w 7076585"/>
              <a:gd name="connsiteY4" fmla="*/ 2418996 h 2418996"/>
              <a:gd name="connsiteX0" fmla="*/ -1 w 7076585"/>
              <a:gd name="connsiteY0" fmla="*/ 634518 h 2965594"/>
              <a:gd name="connsiteX1" fmla="*/ 3458560 w 7076585"/>
              <a:gd name="connsiteY1" fmla="*/ 0 h 2965594"/>
              <a:gd name="connsiteX2" fmla="*/ 7076584 w 7076585"/>
              <a:gd name="connsiteY2" fmla="*/ 1363195 h 2965594"/>
              <a:gd name="connsiteX3" fmla="*/ 6405006 w 7076585"/>
              <a:gd name="connsiteY3" fmla="*/ 2295830 h 2965594"/>
              <a:gd name="connsiteX4" fmla="*/ 2796767 w 7076585"/>
              <a:gd name="connsiteY4" fmla="*/ 2965594 h 2965594"/>
              <a:gd name="connsiteX0" fmla="*/ -1 w 10927495"/>
              <a:gd name="connsiteY0" fmla="*/ 634518 h 2965594"/>
              <a:gd name="connsiteX1" fmla="*/ 3458560 w 10927495"/>
              <a:gd name="connsiteY1" fmla="*/ 0 h 2965594"/>
              <a:gd name="connsiteX2" fmla="*/ 10927494 w 10927495"/>
              <a:gd name="connsiteY2" fmla="*/ 1126712 h 2965594"/>
              <a:gd name="connsiteX3" fmla="*/ 6405006 w 10927495"/>
              <a:gd name="connsiteY3" fmla="*/ 2295830 h 2965594"/>
              <a:gd name="connsiteX4" fmla="*/ 2796767 w 10927495"/>
              <a:gd name="connsiteY4" fmla="*/ 2965594 h 2965594"/>
              <a:gd name="connsiteX0" fmla="*/ -1 w 8465196"/>
              <a:gd name="connsiteY0" fmla="*/ 634518 h 2965594"/>
              <a:gd name="connsiteX1" fmla="*/ 3458560 w 8465196"/>
              <a:gd name="connsiteY1" fmla="*/ 0 h 2965594"/>
              <a:gd name="connsiteX2" fmla="*/ 8465197 w 8465196"/>
              <a:gd name="connsiteY2" fmla="*/ 726429 h 2965594"/>
              <a:gd name="connsiteX3" fmla="*/ 6405006 w 8465196"/>
              <a:gd name="connsiteY3" fmla="*/ 2295830 h 2965594"/>
              <a:gd name="connsiteX4" fmla="*/ 2796767 w 8465196"/>
              <a:gd name="connsiteY4" fmla="*/ 2965594 h 2965594"/>
              <a:gd name="connsiteX0" fmla="*/ -1 w 11457199"/>
              <a:gd name="connsiteY0" fmla="*/ 634518 h 2965594"/>
              <a:gd name="connsiteX1" fmla="*/ 3458560 w 11457199"/>
              <a:gd name="connsiteY1" fmla="*/ 0 h 2965594"/>
              <a:gd name="connsiteX2" fmla="*/ 8465197 w 11457199"/>
              <a:gd name="connsiteY2" fmla="*/ 726429 h 2965594"/>
              <a:gd name="connsiteX3" fmla="*/ 11457201 w 11457199"/>
              <a:gd name="connsiteY3" fmla="*/ 1277430 h 2965594"/>
              <a:gd name="connsiteX4" fmla="*/ 2796767 w 11457199"/>
              <a:gd name="connsiteY4" fmla="*/ 2965594 h 2965594"/>
              <a:gd name="connsiteX0" fmla="*/ -1 w 11457199"/>
              <a:gd name="connsiteY0" fmla="*/ 634518 h 2440621"/>
              <a:gd name="connsiteX1" fmla="*/ 3458560 w 11457199"/>
              <a:gd name="connsiteY1" fmla="*/ 0 h 2440621"/>
              <a:gd name="connsiteX2" fmla="*/ 8465197 w 11457199"/>
              <a:gd name="connsiteY2" fmla="*/ 726429 h 2440621"/>
              <a:gd name="connsiteX3" fmla="*/ 11457201 w 11457199"/>
              <a:gd name="connsiteY3" fmla="*/ 1277430 h 2440621"/>
              <a:gd name="connsiteX4" fmla="*/ 6962082 w 11457199"/>
              <a:gd name="connsiteY4" fmla="*/ 2440620 h 244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7199" h="2440621">
                <a:moveTo>
                  <a:pt x="-1" y="634518"/>
                </a:moveTo>
                <a:lnTo>
                  <a:pt x="3458560" y="0"/>
                </a:lnTo>
                <a:lnTo>
                  <a:pt x="8465197" y="726429"/>
                </a:lnTo>
                <a:lnTo>
                  <a:pt x="11457201" y="1277430"/>
                </a:lnTo>
                <a:lnTo>
                  <a:pt x="6962082" y="244062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1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Равнобедренный треугольник 15"/>
          <p:cNvSpPr/>
          <p:nvPr/>
        </p:nvSpPr>
        <p:spPr>
          <a:xfrm rot="18144018">
            <a:off x="6350940" y="2761981"/>
            <a:ext cx="2094873" cy="1953067"/>
          </a:xfrm>
          <a:custGeom>
            <a:avLst/>
            <a:gdLst>
              <a:gd name="connsiteX0" fmla="*/ 0 w 1854679"/>
              <a:gd name="connsiteY0" fmla="*/ 2424023 h 2424023"/>
              <a:gd name="connsiteX1" fmla="*/ 927340 w 1854679"/>
              <a:gd name="connsiteY1" fmla="*/ 0 h 2424023"/>
              <a:gd name="connsiteX2" fmla="*/ 1854679 w 1854679"/>
              <a:gd name="connsiteY2" fmla="*/ 2424023 h 2424023"/>
              <a:gd name="connsiteX3" fmla="*/ 0 w 1854679"/>
              <a:gd name="connsiteY3" fmla="*/ 2424023 h 2424023"/>
              <a:gd name="connsiteX0" fmla="*/ 0 w 1854679"/>
              <a:gd name="connsiteY0" fmla="*/ 2424023 h 2515463"/>
              <a:gd name="connsiteX1" fmla="*/ 927340 w 1854679"/>
              <a:gd name="connsiteY1" fmla="*/ 0 h 2515463"/>
              <a:gd name="connsiteX2" fmla="*/ 1854679 w 1854679"/>
              <a:gd name="connsiteY2" fmla="*/ 2424023 h 2515463"/>
              <a:gd name="connsiteX3" fmla="*/ 91440 w 1854679"/>
              <a:gd name="connsiteY3" fmla="*/ 2515463 h 2515463"/>
              <a:gd name="connsiteX0" fmla="*/ 0 w 6461185"/>
              <a:gd name="connsiteY0" fmla="*/ 1854680 h 2515463"/>
              <a:gd name="connsiteX1" fmla="*/ 5533846 w 6461185"/>
              <a:gd name="connsiteY1" fmla="*/ 0 h 2515463"/>
              <a:gd name="connsiteX2" fmla="*/ 6461185 w 6461185"/>
              <a:gd name="connsiteY2" fmla="*/ 2424023 h 2515463"/>
              <a:gd name="connsiteX3" fmla="*/ 4697946 w 6461185"/>
              <a:gd name="connsiteY3" fmla="*/ 2515463 h 2515463"/>
              <a:gd name="connsiteX0" fmla="*/ 0 w 6461185"/>
              <a:gd name="connsiteY0" fmla="*/ 1017917 h 1678700"/>
              <a:gd name="connsiteX1" fmla="*/ 892835 w 6461185"/>
              <a:gd name="connsiteY1" fmla="*/ 0 h 1678700"/>
              <a:gd name="connsiteX2" fmla="*/ 6461185 w 6461185"/>
              <a:gd name="connsiteY2" fmla="*/ 1587260 h 1678700"/>
              <a:gd name="connsiteX3" fmla="*/ 4697946 w 6461185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3493698 w 3493698"/>
              <a:gd name="connsiteY2" fmla="*/ 1190445 h 3222828"/>
              <a:gd name="connsiteX3" fmla="*/ 3334973 w 3493698"/>
              <a:gd name="connsiteY3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277374 w 3493698"/>
              <a:gd name="connsiteY2" fmla="*/ 621100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846718 w 3493698"/>
              <a:gd name="connsiteY2" fmla="*/ 224285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2846718 w 4072239"/>
              <a:gd name="connsiteY2" fmla="*/ 224285 h 3222828"/>
              <a:gd name="connsiteX3" fmla="*/ 4072239 w 4072239"/>
              <a:gd name="connsiteY3" fmla="*/ 2400702 h 3222828"/>
              <a:gd name="connsiteX4" fmla="*/ 3334973 w 4072239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4072239 w 4072239"/>
              <a:gd name="connsiteY2" fmla="*/ 2400702 h 3222828"/>
              <a:gd name="connsiteX3" fmla="*/ 3334973 w 4072239"/>
              <a:gd name="connsiteY3" fmla="*/ 3222828 h 3222828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-1 w 6681518"/>
              <a:gd name="connsiteY0" fmla="*/ 142912 h 2551593"/>
              <a:gd name="connsiteX1" fmla="*/ 3978557 w 6681518"/>
              <a:gd name="connsiteY1" fmla="*/ 0 h 2551593"/>
              <a:gd name="connsiteX2" fmla="*/ 6681518 w 6681518"/>
              <a:gd name="connsiteY2" fmla="*/ 1729467 h 2551593"/>
              <a:gd name="connsiteX3" fmla="*/ 5944252 w 6681518"/>
              <a:gd name="connsiteY3" fmla="*/ 2551593 h 2551593"/>
              <a:gd name="connsiteX0" fmla="*/ -1 w 6681518"/>
              <a:gd name="connsiteY0" fmla="*/ 87920 h 2496601"/>
              <a:gd name="connsiteX1" fmla="*/ 2926444 w 6681518"/>
              <a:gd name="connsiteY1" fmla="*/ 0 h 2496601"/>
              <a:gd name="connsiteX2" fmla="*/ 6681518 w 6681518"/>
              <a:gd name="connsiteY2" fmla="*/ 1674475 h 2496601"/>
              <a:gd name="connsiteX3" fmla="*/ 5944252 w 6681518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5944252 w 7076585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6441475 w 7076585"/>
              <a:gd name="connsiteY3" fmla="*/ 1766406 h 2496601"/>
              <a:gd name="connsiteX4" fmla="*/ 5944252 w 7076585"/>
              <a:gd name="connsiteY4" fmla="*/ 2496601 h 2496601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41475 w 7076585"/>
              <a:gd name="connsiteY3" fmla="*/ 1766406 h 2418996"/>
              <a:gd name="connsiteX4" fmla="*/ 2796767 w 7076585"/>
              <a:gd name="connsiteY4" fmla="*/ 2418996 h 2418996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05006 w 7076585"/>
              <a:gd name="connsiteY3" fmla="*/ 1749232 h 2418996"/>
              <a:gd name="connsiteX4" fmla="*/ 2796767 w 7076585"/>
              <a:gd name="connsiteY4" fmla="*/ 2418996 h 2418996"/>
              <a:gd name="connsiteX0" fmla="*/ -1 w 7076585"/>
              <a:gd name="connsiteY0" fmla="*/ 634518 h 2965594"/>
              <a:gd name="connsiteX1" fmla="*/ 3458560 w 7076585"/>
              <a:gd name="connsiteY1" fmla="*/ 0 h 2965594"/>
              <a:gd name="connsiteX2" fmla="*/ 7076584 w 7076585"/>
              <a:gd name="connsiteY2" fmla="*/ 1363195 h 2965594"/>
              <a:gd name="connsiteX3" fmla="*/ 6405006 w 7076585"/>
              <a:gd name="connsiteY3" fmla="*/ 2295830 h 2965594"/>
              <a:gd name="connsiteX4" fmla="*/ 2796767 w 7076585"/>
              <a:gd name="connsiteY4" fmla="*/ 2965594 h 2965594"/>
              <a:gd name="connsiteX0" fmla="*/ -1 w 10927495"/>
              <a:gd name="connsiteY0" fmla="*/ 634518 h 2965594"/>
              <a:gd name="connsiteX1" fmla="*/ 3458560 w 10927495"/>
              <a:gd name="connsiteY1" fmla="*/ 0 h 2965594"/>
              <a:gd name="connsiteX2" fmla="*/ 10927494 w 10927495"/>
              <a:gd name="connsiteY2" fmla="*/ 1126712 h 2965594"/>
              <a:gd name="connsiteX3" fmla="*/ 6405006 w 10927495"/>
              <a:gd name="connsiteY3" fmla="*/ 2295830 h 2965594"/>
              <a:gd name="connsiteX4" fmla="*/ 2796767 w 10927495"/>
              <a:gd name="connsiteY4" fmla="*/ 2965594 h 2965594"/>
              <a:gd name="connsiteX0" fmla="*/ -1 w 8465196"/>
              <a:gd name="connsiteY0" fmla="*/ 634518 h 2965594"/>
              <a:gd name="connsiteX1" fmla="*/ 3458560 w 8465196"/>
              <a:gd name="connsiteY1" fmla="*/ 0 h 2965594"/>
              <a:gd name="connsiteX2" fmla="*/ 8465197 w 8465196"/>
              <a:gd name="connsiteY2" fmla="*/ 726429 h 2965594"/>
              <a:gd name="connsiteX3" fmla="*/ 6405006 w 8465196"/>
              <a:gd name="connsiteY3" fmla="*/ 2295830 h 2965594"/>
              <a:gd name="connsiteX4" fmla="*/ 2796767 w 8465196"/>
              <a:gd name="connsiteY4" fmla="*/ 2965594 h 2965594"/>
              <a:gd name="connsiteX0" fmla="*/ -1 w 11457199"/>
              <a:gd name="connsiteY0" fmla="*/ 634518 h 2965594"/>
              <a:gd name="connsiteX1" fmla="*/ 3458560 w 11457199"/>
              <a:gd name="connsiteY1" fmla="*/ 0 h 2965594"/>
              <a:gd name="connsiteX2" fmla="*/ 8465197 w 11457199"/>
              <a:gd name="connsiteY2" fmla="*/ 726429 h 2965594"/>
              <a:gd name="connsiteX3" fmla="*/ 11457201 w 11457199"/>
              <a:gd name="connsiteY3" fmla="*/ 1277430 h 2965594"/>
              <a:gd name="connsiteX4" fmla="*/ 2796767 w 11457199"/>
              <a:gd name="connsiteY4" fmla="*/ 2965594 h 2965594"/>
              <a:gd name="connsiteX0" fmla="*/ -1 w 11457199"/>
              <a:gd name="connsiteY0" fmla="*/ 634518 h 2440621"/>
              <a:gd name="connsiteX1" fmla="*/ 3458560 w 11457199"/>
              <a:gd name="connsiteY1" fmla="*/ 0 h 2440621"/>
              <a:gd name="connsiteX2" fmla="*/ 8465197 w 11457199"/>
              <a:gd name="connsiteY2" fmla="*/ 726429 h 2440621"/>
              <a:gd name="connsiteX3" fmla="*/ 11457201 w 11457199"/>
              <a:gd name="connsiteY3" fmla="*/ 1277430 h 2440621"/>
              <a:gd name="connsiteX4" fmla="*/ 6962082 w 11457199"/>
              <a:gd name="connsiteY4" fmla="*/ 2440620 h 2440621"/>
              <a:gd name="connsiteX0" fmla="*/ -1 w 11457199"/>
              <a:gd name="connsiteY0" fmla="*/ 851838 h 2657940"/>
              <a:gd name="connsiteX1" fmla="*/ 4286870 w 11457199"/>
              <a:gd name="connsiteY1" fmla="*/ 0 h 2657940"/>
              <a:gd name="connsiteX2" fmla="*/ 8465197 w 11457199"/>
              <a:gd name="connsiteY2" fmla="*/ 943749 h 2657940"/>
              <a:gd name="connsiteX3" fmla="*/ 11457201 w 11457199"/>
              <a:gd name="connsiteY3" fmla="*/ 1494750 h 2657940"/>
              <a:gd name="connsiteX4" fmla="*/ 6962082 w 11457199"/>
              <a:gd name="connsiteY4" fmla="*/ 2657940 h 2657940"/>
              <a:gd name="connsiteX0" fmla="*/ -1 w 11457199"/>
              <a:gd name="connsiteY0" fmla="*/ 851838 h 2657940"/>
              <a:gd name="connsiteX1" fmla="*/ 4286870 w 11457199"/>
              <a:gd name="connsiteY1" fmla="*/ 0 h 2657940"/>
              <a:gd name="connsiteX2" fmla="*/ 5823327 w 11457199"/>
              <a:gd name="connsiteY2" fmla="*/ 1047296 h 2657940"/>
              <a:gd name="connsiteX3" fmla="*/ 11457201 w 11457199"/>
              <a:gd name="connsiteY3" fmla="*/ 1494750 h 2657940"/>
              <a:gd name="connsiteX4" fmla="*/ 6962082 w 11457199"/>
              <a:gd name="connsiteY4" fmla="*/ 2657940 h 2657940"/>
              <a:gd name="connsiteX0" fmla="*/ -1 w 6962080"/>
              <a:gd name="connsiteY0" fmla="*/ 851838 h 2657940"/>
              <a:gd name="connsiteX1" fmla="*/ 4286870 w 6962080"/>
              <a:gd name="connsiteY1" fmla="*/ 0 h 2657940"/>
              <a:gd name="connsiteX2" fmla="*/ 5823327 w 6962080"/>
              <a:gd name="connsiteY2" fmla="*/ 1047296 h 2657940"/>
              <a:gd name="connsiteX3" fmla="*/ 6668020 w 6962080"/>
              <a:gd name="connsiteY3" fmla="*/ 2029633 h 2657940"/>
              <a:gd name="connsiteX4" fmla="*/ 6962082 w 6962080"/>
              <a:gd name="connsiteY4" fmla="*/ 2657940 h 2657940"/>
              <a:gd name="connsiteX0" fmla="*/ -1 w 8771204"/>
              <a:gd name="connsiteY0" fmla="*/ 851838 h 2029633"/>
              <a:gd name="connsiteX1" fmla="*/ 4286870 w 8771204"/>
              <a:gd name="connsiteY1" fmla="*/ 0 h 2029633"/>
              <a:gd name="connsiteX2" fmla="*/ 5823327 w 8771204"/>
              <a:gd name="connsiteY2" fmla="*/ 1047296 h 2029633"/>
              <a:gd name="connsiteX3" fmla="*/ 6668020 w 8771204"/>
              <a:gd name="connsiteY3" fmla="*/ 2029633 h 2029633"/>
              <a:gd name="connsiteX4" fmla="*/ 8771203 w 8771204"/>
              <a:gd name="connsiteY4" fmla="*/ 1953470 h 2029633"/>
              <a:gd name="connsiteX0" fmla="*/ -1 w 8771204"/>
              <a:gd name="connsiteY0" fmla="*/ 851838 h 2443793"/>
              <a:gd name="connsiteX1" fmla="*/ 4286870 w 8771204"/>
              <a:gd name="connsiteY1" fmla="*/ 0 h 2443793"/>
              <a:gd name="connsiteX2" fmla="*/ 5823327 w 8771204"/>
              <a:gd name="connsiteY2" fmla="*/ 1047296 h 2443793"/>
              <a:gd name="connsiteX3" fmla="*/ 6580172 w 8771204"/>
              <a:gd name="connsiteY3" fmla="*/ 2443794 h 2443793"/>
              <a:gd name="connsiteX4" fmla="*/ 8771203 w 8771204"/>
              <a:gd name="connsiteY4" fmla="*/ 1953470 h 244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1204" h="2443793">
                <a:moveTo>
                  <a:pt x="-1" y="851838"/>
                </a:moveTo>
                <a:lnTo>
                  <a:pt x="4286870" y="0"/>
                </a:lnTo>
                <a:lnTo>
                  <a:pt x="5823327" y="1047296"/>
                </a:lnTo>
                <a:lnTo>
                  <a:pt x="6580172" y="2443794"/>
                </a:lnTo>
                <a:lnTo>
                  <a:pt x="8771203" y="195347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1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Равнобедренный треугольник 15"/>
          <p:cNvSpPr/>
          <p:nvPr/>
        </p:nvSpPr>
        <p:spPr>
          <a:xfrm rot="18144018">
            <a:off x="8343649" y="2445488"/>
            <a:ext cx="1895988" cy="1368337"/>
          </a:xfrm>
          <a:custGeom>
            <a:avLst/>
            <a:gdLst>
              <a:gd name="connsiteX0" fmla="*/ 0 w 1854679"/>
              <a:gd name="connsiteY0" fmla="*/ 2424023 h 2424023"/>
              <a:gd name="connsiteX1" fmla="*/ 927340 w 1854679"/>
              <a:gd name="connsiteY1" fmla="*/ 0 h 2424023"/>
              <a:gd name="connsiteX2" fmla="*/ 1854679 w 1854679"/>
              <a:gd name="connsiteY2" fmla="*/ 2424023 h 2424023"/>
              <a:gd name="connsiteX3" fmla="*/ 0 w 1854679"/>
              <a:gd name="connsiteY3" fmla="*/ 2424023 h 2424023"/>
              <a:gd name="connsiteX0" fmla="*/ 0 w 1854679"/>
              <a:gd name="connsiteY0" fmla="*/ 2424023 h 2515463"/>
              <a:gd name="connsiteX1" fmla="*/ 927340 w 1854679"/>
              <a:gd name="connsiteY1" fmla="*/ 0 h 2515463"/>
              <a:gd name="connsiteX2" fmla="*/ 1854679 w 1854679"/>
              <a:gd name="connsiteY2" fmla="*/ 2424023 h 2515463"/>
              <a:gd name="connsiteX3" fmla="*/ 91440 w 1854679"/>
              <a:gd name="connsiteY3" fmla="*/ 2515463 h 2515463"/>
              <a:gd name="connsiteX0" fmla="*/ 0 w 6461185"/>
              <a:gd name="connsiteY0" fmla="*/ 1854680 h 2515463"/>
              <a:gd name="connsiteX1" fmla="*/ 5533846 w 6461185"/>
              <a:gd name="connsiteY1" fmla="*/ 0 h 2515463"/>
              <a:gd name="connsiteX2" fmla="*/ 6461185 w 6461185"/>
              <a:gd name="connsiteY2" fmla="*/ 2424023 h 2515463"/>
              <a:gd name="connsiteX3" fmla="*/ 4697946 w 6461185"/>
              <a:gd name="connsiteY3" fmla="*/ 2515463 h 2515463"/>
              <a:gd name="connsiteX0" fmla="*/ 0 w 6461185"/>
              <a:gd name="connsiteY0" fmla="*/ 1017917 h 1678700"/>
              <a:gd name="connsiteX1" fmla="*/ 892835 w 6461185"/>
              <a:gd name="connsiteY1" fmla="*/ 0 h 1678700"/>
              <a:gd name="connsiteX2" fmla="*/ 6461185 w 6461185"/>
              <a:gd name="connsiteY2" fmla="*/ 1587260 h 1678700"/>
              <a:gd name="connsiteX3" fmla="*/ 4697946 w 6461185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4697946"/>
              <a:gd name="connsiteY0" fmla="*/ 1017917 h 1678700"/>
              <a:gd name="connsiteX1" fmla="*/ 892835 w 4697946"/>
              <a:gd name="connsiteY1" fmla="*/ 0 h 1678700"/>
              <a:gd name="connsiteX2" fmla="*/ 3493698 w 4697946"/>
              <a:gd name="connsiteY2" fmla="*/ 1190445 h 1678700"/>
              <a:gd name="connsiteX3" fmla="*/ 4697946 w 4697946"/>
              <a:gd name="connsiteY3" fmla="*/ 1678700 h 1678700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3493698 w 3493698"/>
              <a:gd name="connsiteY2" fmla="*/ 1190445 h 3222828"/>
              <a:gd name="connsiteX3" fmla="*/ 3334973 w 3493698"/>
              <a:gd name="connsiteY3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277374 w 3493698"/>
              <a:gd name="connsiteY2" fmla="*/ 621100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3493698"/>
              <a:gd name="connsiteY0" fmla="*/ 1017917 h 3222828"/>
              <a:gd name="connsiteX1" fmla="*/ 892835 w 3493698"/>
              <a:gd name="connsiteY1" fmla="*/ 0 h 3222828"/>
              <a:gd name="connsiteX2" fmla="*/ 2846718 w 3493698"/>
              <a:gd name="connsiteY2" fmla="*/ 224285 h 3222828"/>
              <a:gd name="connsiteX3" fmla="*/ 3493698 w 3493698"/>
              <a:gd name="connsiteY3" fmla="*/ 1190445 h 3222828"/>
              <a:gd name="connsiteX4" fmla="*/ 3334973 w 3493698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2846718 w 4072239"/>
              <a:gd name="connsiteY2" fmla="*/ 224285 h 3222828"/>
              <a:gd name="connsiteX3" fmla="*/ 4072239 w 4072239"/>
              <a:gd name="connsiteY3" fmla="*/ 2400702 h 3222828"/>
              <a:gd name="connsiteX4" fmla="*/ 3334973 w 4072239"/>
              <a:gd name="connsiteY4" fmla="*/ 3222828 h 3222828"/>
              <a:gd name="connsiteX0" fmla="*/ 0 w 4072239"/>
              <a:gd name="connsiteY0" fmla="*/ 1017917 h 3222828"/>
              <a:gd name="connsiteX1" fmla="*/ 892835 w 4072239"/>
              <a:gd name="connsiteY1" fmla="*/ 0 h 3222828"/>
              <a:gd name="connsiteX2" fmla="*/ 4072239 w 4072239"/>
              <a:gd name="connsiteY2" fmla="*/ 2400702 h 3222828"/>
              <a:gd name="connsiteX3" fmla="*/ 3334973 w 4072239"/>
              <a:gd name="connsiteY3" fmla="*/ 3222828 h 3222828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0 w 4072239"/>
              <a:gd name="connsiteY0" fmla="*/ 346682 h 2551593"/>
              <a:gd name="connsiteX1" fmla="*/ 1369278 w 4072239"/>
              <a:gd name="connsiteY1" fmla="*/ 0 h 2551593"/>
              <a:gd name="connsiteX2" fmla="*/ 4072239 w 4072239"/>
              <a:gd name="connsiteY2" fmla="*/ 1729467 h 2551593"/>
              <a:gd name="connsiteX3" fmla="*/ 3334973 w 4072239"/>
              <a:gd name="connsiteY3" fmla="*/ 2551593 h 2551593"/>
              <a:gd name="connsiteX0" fmla="*/ -1 w 6681518"/>
              <a:gd name="connsiteY0" fmla="*/ 142912 h 2551593"/>
              <a:gd name="connsiteX1" fmla="*/ 3978557 w 6681518"/>
              <a:gd name="connsiteY1" fmla="*/ 0 h 2551593"/>
              <a:gd name="connsiteX2" fmla="*/ 6681518 w 6681518"/>
              <a:gd name="connsiteY2" fmla="*/ 1729467 h 2551593"/>
              <a:gd name="connsiteX3" fmla="*/ 5944252 w 6681518"/>
              <a:gd name="connsiteY3" fmla="*/ 2551593 h 2551593"/>
              <a:gd name="connsiteX0" fmla="*/ -1 w 6681518"/>
              <a:gd name="connsiteY0" fmla="*/ 87920 h 2496601"/>
              <a:gd name="connsiteX1" fmla="*/ 2926444 w 6681518"/>
              <a:gd name="connsiteY1" fmla="*/ 0 h 2496601"/>
              <a:gd name="connsiteX2" fmla="*/ 6681518 w 6681518"/>
              <a:gd name="connsiteY2" fmla="*/ 1674475 h 2496601"/>
              <a:gd name="connsiteX3" fmla="*/ 5944252 w 6681518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5944252 w 7076585"/>
              <a:gd name="connsiteY3" fmla="*/ 2496601 h 2496601"/>
              <a:gd name="connsiteX0" fmla="*/ -1 w 7076585"/>
              <a:gd name="connsiteY0" fmla="*/ 87920 h 2496601"/>
              <a:gd name="connsiteX1" fmla="*/ 2926444 w 7076585"/>
              <a:gd name="connsiteY1" fmla="*/ 0 h 2496601"/>
              <a:gd name="connsiteX2" fmla="*/ 7076584 w 7076585"/>
              <a:gd name="connsiteY2" fmla="*/ 816597 h 2496601"/>
              <a:gd name="connsiteX3" fmla="*/ 6441475 w 7076585"/>
              <a:gd name="connsiteY3" fmla="*/ 1766406 h 2496601"/>
              <a:gd name="connsiteX4" fmla="*/ 5944252 w 7076585"/>
              <a:gd name="connsiteY4" fmla="*/ 2496601 h 2496601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41475 w 7076585"/>
              <a:gd name="connsiteY3" fmla="*/ 1766406 h 2418996"/>
              <a:gd name="connsiteX4" fmla="*/ 2796767 w 7076585"/>
              <a:gd name="connsiteY4" fmla="*/ 2418996 h 2418996"/>
              <a:gd name="connsiteX0" fmla="*/ -1 w 7076585"/>
              <a:gd name="connsiteY0" fmla="*/ 87920 h 2418996"/>
              <a:gd name="connsiteX1" fmla="*/ 2926444 w 7076585"/>
              <a:gd name="connsiteY1" fmla="*/ 0 h 2418996"/>
              <a:gd name="connsiteX2" fmla="*/ 7076584 w 7076585"/>
              <a:gd name="connsiteY2" fmla="*/ 816597 h 2418996"/>
              <a:gd name="connsiteX3" fmla="*/ 6405006 w 7076585"/>
              <a:gd name="connsiteY3" fmla="*/ 1749232 h 2418996"/>
              <a:gd name="connsiteX4" fmla="*/ 2796767 w 7076585"/>
              <a:gd name="connsiteY4" fmla="*/ 2418996 h 2418996"/>
              <a:gd name="connsiteX0" fmla="*/ -1 w 7076585"/>
              <a:gd name="connsiteY0" fmla="*/ 634518 h 2965594"/>
              <a:gd name="connsiteX1" fmla="*/ 3458560 w 7076585"/>
              <a:gd name="connsiteY1" fmla="*/ 0 h 2965594"/>
              <a:gd name="connsiteX2" fmla="*/ 7076584 w 7076585"/>
              <a:gd name="connsiteY2" fmla="*/ 1363195 h 2965594"/>
              <a:gd name="connsiteX3" fmla="*/ 6405006 w 7076585"/>
              <a:gd name="connsiteY3" fmla="*/ 2295830 h 2965594"/>
              <a:gd name="connsiteX4" fmla="*/ 2796767 w 7076585"/>
              <a:gd name="connsiteY4" fmla="*/ 2965594 h 2965594"/>
              <a:gd name="connsiteX0" fmla="*/ -1 w 10927495"/>
              <a:gd name="connsiteY0" fmla="*/ 634518 h 2965594"/>
              <a:gd name="connsiteX1" fmla="*/ 3458560 w 10927495"/>
              <a:gd name="connsiteY1" fmla="*/ 0 h 2965594"/>
              <a:gd name="connsiteX2" fmla="*/ 10927494 w 10927495"/>
              <a:gd name="connsiteY2" fmla="*/ 1126712 h 2965594"/>
              <a:gd name="connsiteX3" fmla="*/ 6405006 w 10927495"/>
              <a:gd name="connsiteY3" fmla="*/ 2295830 h 2965594"/>
              <a:gd name="connsiteX4" fmla="*/ 2796767 w 10927495"/>
              <a:gd name="connsiteY4" fmla="*/ 2965594 h 2965594"/>
              <a:gd name="connsiteX0" fmla="*/ -1 w 8465196"/>
              <a:gd name="connsiteY0" fmla="*/ 634518 h 2965594"/>
              <a:gd name="connsiteX1" fmla="*/ 3458560 w 8465196"/>
              <a:gd name="connsiteY1" fmla="*/ 0 h 2965594"/>
              <a:gd name="connsiteX2" fmla="*/ 8465197 w 8465196"/>
              <a:gd name="connsiteY2" fmla="*/ 726429 h 2965594"/>
              <a:gd name="connsiteX3" fmla="*/ 6405006 w 8465196"/>
              <a:gd name="connsiteY3" fmla="*/ 2295830 h 2965594"/>
              <a:gd name="connsiteX4" fmla="*/ 2796767 w 8465196"/>
              <a:gd name="connsiteY4" fmla="*/ 2965594 h 2965594"/>
              <a:gd name="connsiteX0" fmla="*/ -1 w 11457199"/>
              <a:gd name="connsiteY0" fmla="*/ 634518 h 2965594"/>
              <a:gd name="connsiteX1" fmla="*/ 3458560 w 11457199"/>
              <a:gd name="connsiteY1" fmla="*/ 0 h 2965594"/>
              <a:gd name="connsiteX2" fmla="*/ 8465197 w 11457199"/>
              <a:gd name="connsiteY2" fmla="*/ 726429 h 2965594"/>
              <a:gd name="connsiteX3" fmla="*/ 11457201 w 11457199"/>
              <a:gd name="connsiteY3" fmla="*/ 1277430 h 2965594"/>
              <a:gd name="connsiteX4" fmla="*/ 2796767 w 11457199"/>
              <a:gd name="connsiteY4" fmla="*/ 2965594 h 2965594"/>
              <a:gd name="connsiteX0" fmla="*/ -1 w 11457199"/>
              <a:gd name="connsiteY0" fmla="*/ 634518 h 2440621"/>
              <a:gd name="connsiteX1" fmla="*/ 3458560 w 11457199"/>
              <a:gd name="connsiteY1" fmla="*/ 0 h 2440621"/>
              <a:gd name="connsiteX2" fmla="*/ 8465197 w 11457199"/>
              <a:gd name="connsiteY2" fmla="*/ 726429 h 2440621"/>
              <a:gd name="connsiteX3" fmla="*/ 11457201 w 11457199"/>
              <a:gd name="connsiteY3" fmla="*/ 1277430 h 2440621"/>
              <a:gd name="connsiteX4" fmla="*/ 6962082 w 11457199"/>
              <a:gd name="connsiteY4" fmla="*/ 2440620 h 2440621"/>
              <a:gd name="connsiteX0" fmla="*/ -1 w 11457199"/>
              <a:gd name="connsiteY0" fmla="*/ 851838 h 2657940"/>
              <a:gd name="connsiteX1" fmla="*/ 4286870 w 11457199"/>
              <a:gd name="connsiteY1" fmla="*/ 0 h 2657940"/>
              <a:gd name="connsiteX2" fmla="*/ 8465197 w 11457199"/>
              <a:gd name="connsiteY2" fmla="*/ 943749 h 2657940"/>
              <a:gd name="connsiteX3" fmla="*/ 11457201 w 11457199"/>
              <a:gd name="connsiteY3" fmla="*/ 1494750 h 2657940"/>
              <a:gd name="connsiteX4" fmla="*/ 6962082 w 11457199"/>
              <a:gd name="connsiteY4" fmla="*/ 2657940 h 2657940"/>
              <a:gd name="connsiteX0" fmla="*/ -1 w 11457199"/>
              <a:gd name="connsiteY0" fmla="*/ 851838 h 2657940"/>
              <a:gd name="connsiteX1" fmla="*/ 4286870 w 11457199"/>
              <a:gd name="connsiteY1" fmla="*/ 0 h 2657940"/>
              <a:gd name="connsiteX2" fmla="*/ 5823327 w 11457199"/>
              <a:gd name="connsiteY2" fmla="*/ 1047296 h 2657940"/>
              <a:gd name="connsiteX3" fmla="*/ 11457201 w 11457199"/>
              <a:gd name="connsiteY3" fmla="*/ 1494750 h 2657940"/>
              <a:gd name="connsiteX4" fmla="*/ 6962082 w 11457199"/>
              <a:gd name="connsiteY4" fmla="*/ 2657940 h 2657940"/>
              <a:gd name="connsiteX0" fmla="*/ -1 w 6962080"/>
              <a:gd name="connsiteY0" fmla="*/ 851838 h 2657940"/>
              <a:gd name="connsiteX1" fmla="*/ 4286870 w 6962080"/>
              <a:gd name="connsiteY1" fmla="*/ 0 h 2657940"/>
              <a:gd name="connsiteX2" fmla="*/ 5823327 w 6962080"/>
              <a:gd name="connsiteY2" fmla="*/ 1047296 h 2657940"/>
              <a:gd name="connsiteX3" fmla="*/ 6668020 w 6962080"/>
              <a:gd name="connsiteY3" fmla="*/ 2029633 h 2657940"/>
              <a:gd name="connsiteX4" fmla="*/ 6962082 w 6962080"/>
              <a:gd name="connsiteY4" fmla="*/ 2657940 h 2657940"/>
              <a:gd name="connsiteX0" fmla="*/ -1 w 8771204"/>
              <a:gd name="connsiteY0" fmla="*/ 851838 h 2029633"/>
              <a:gd name="connsiteX1" fmla="*/ 4286870 w 8771204"/>
              <a:gd name="connsiteY1" fmla="*/ 0 h 2029633"/>
              <a:gd name="connsiteX2" fmla="*/ 5823327 w 8771204"/>
              <a:gd name="connsiteY2" fmla="*/ 1047296 h 2029633"/>
              <a:gd name="connsiteX3" fmla="*/ 6668020 w 8771204"/>
              <a:gd name="connsiteY3" fmla="*/ 2029633 h 2029633"/>
              <a:gd name="connsiteX4" fmla="*/ 8771203 w 8771204"/>
              <a:gd name="connsiteY4" fmla="*/ 1953470 h 2029633"/>
              <a:gd name="connsiteX0" fmla="*/ -1 w 8771204"/>
              <a:gd name="connsiteY0" fmla="*/ 851838 h 2443793"/>
              <a:gd name="connsiteX1" fmla="*/ 4286870 w 8771204"/>
              <a:gd name="connsiteY1" fmla="*/ 0 h 2443793"/>
              <a:gd name="connsiteX2" fmla="*/ 5823327 w 8771204"/>
              <a:gd name="connsiteY2" fmla="*/ 1047296 h 2443793"/>
              <a:gd name="connsiteX3" fmla="*/ 6580172 w 8771204"/>
              <a:gd name="connsiteY3" fmla="*/ 2443794 h 2443793"/>
              <a:gd name="connsiteX4" fmla="*/ 8771203 w 8771204"/>
              <a:gd name="connsiteY4" fmla="*/ 1953470 h 2443793"/>
              <a:gd name="connsiteX0" fmla="*/ 0 w 6423874"/>
              <a:gd name="connsiteY0" fmla="*/ 21202 h 2443795"/>
              <a:gd name="connsiteX1" fmla="*/ 1939540 w 6423874"/>
              <a:gd name="connsiteY1" fmla="*/ 0 h 2443795"/>
              <a:gd name="connsiteX2" fmla="*/ 3475997 w 6423874"/>
              <a:gd name="connsiteY2" fmla="*/ 1047296 h 2443795"/>
              <a:gd name="connsiteX3" fmla="*/ 4232842 w 6423874"/>
              <a:gd name="connsiteY3" fmla="*/ 2443794 h 2443795"/>
              <a:gd name="connsiteX4" fmla="*/ 6423873 w 6423874"/>
              <a:gd name="connsiteY4" fmla="*/ 1953470 h 2443795"/>
              <a:gd name="connsiteX0" fmla="*/ 1941751 w 8365625"/>
              <a:gd name="connsiteY0" fmla="*/ 1 h 2422592"/>
              <a:gd name="connsiteX1" fmla="*/ -1 w 8365625"/>
              <a:gd name="connsiteY1" fmla="*/ 618542 h 2422592"/>
              <a:gd name="connsiteX2" fmla="*/ 5417748 w 8365625"/>
              <a:gd name="connsiteY2" fmla="*/ 1026095 h 2422592"/>
              <a:gd name="connsiteX3" fmla="*/ 6174593 w 8365625"/>
              <a:gd name="connsiteY3" fmla="*/ 2422593 h 2422592"/>
              <a:gd name="connsiteX4" fmla="*/ 8365624 w 8365625"/>
              <a:gd name="connsiteY4" fmla="*/ 1932269 h 2422592"/>
              <a:gd name="connsiteX0" fmla="*/ 1941751 w 8365625"/>
              <a:gd name="connsiteY0" fmla="*/ -1 h 2422592"/>
              <a:gd name="connsiteX1" fmla="*/ -1 w 8365625"/>
              <a:gd name="connsiteY1" fmla="*/ 618540 h 2422592"/>
              <a:gd name="connsiteX2" fmla="*/ 4308173 w 8365625"/>
              <a:gd name="connsiteY2" fmla="*/ 1091984 h 2422592"/>
              <a:gd name="connsiteX3" fmla="*/ 6174593 w 8365625"/>
              <a:gd name="connsiteY3" fmla="*/ 2422591 h 2422592"/>
              <a:gd name="connsiteX4" fmla="*/ 8365624 w 8365625"/>
              <a:gd name="connsiteY4" fmla="*/ 1932267 h 2422592"/>
              <a:gd name="connsiteX0" fmla="*/ 1941751 w 8365625"/>
              <a:gd name="connsiteY0" fmla="*/ 1 h 1932268"/>
              <a:gd name="connsiteX1" fmla="*/ -1 w 8365625"/>
              <a:gd name="connsiteY1" fmla="*/ 618542 h 1932268"/>
              <a:gd name="connsiteX2" fmla="*/ 4308173 w 8365625"/>
              <a:gd name="connsiteY2" fmla="*/ 1091986 h 1932268"/>
              <a:gd name="connsiteX3" fmla="*/ 7845552 w 8365625"/>
              <a:gd name="connsiteY3" fmla="*/ 1045692 h 1932268"/>
              <a:gd name="connsiteX4" fmla="*/ 8365624 w 8365625"/>
              <a:gd name="connsiteY4" fmla="*/ 1932269 h 1932268"/>
              <a:gd name="connsiteX0" fmla="*/ 1941751 w 7938474"/>
              <a:gd name="connsiteY0" fmla="*/ -1 h 1712145"/>
              <a:gd name="connsiteX1" fmla="*/ -1 w 7938474"/>
              <a:gd name="connsiteY1" fmla="*/ 618540 h 1712145"/>
              <a:gd name="connsiteX2" fmla="*/ 4308173 w 7938474"/>
              <a:gd name="connsiteY2" fmla="*/ 1091984 h 1712145"/>
              <a:gd name="connsiteX3" fmla="*/ 7845552 w 7938474"/>
              <a:gd name="connsiteY3" fmla="*/ 1045690 h 1712145"/>
              <a:gd name="connsiteX4" fmla="*/ 7938474 w 7938474"/>
              <a:gd name="connsiteY4" fmla="*/ 1712145 h 171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8474" h="1712145">
                <a:moveTo>
                  <a:pt x="1941751" y="-1"/>
                </a:moveTo>
                <a:lnTo>
                  <a:pt x="-1" y="618540"/>
                </a:lnTo>
                <a:lnTo>
                  <a:pt x="4308173" y="1091984"/>
                </a:lnTo>
                <a:lnTo>
                  <a:pt x="7845552" y="1045690"/>
                </a:lnTo>
                <a:lnTo>
                  <a:pt x="7938474" y="1712145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1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 rot="3784743">
            <a:off x="2130744" y="3115480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000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sp>
        <p:nvSpPr>
          <p:cNvPr id="74" name="TextBox 73"/>
          <p:cNvSpPr txBox="1"/>
          <p:nvPr/>
        </p:nvSpPr>
        <p:spPr>
          <a:xfrm rot="19975881">
            <a:off x="2946024" y="3508184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16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00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sp>
        <p:nvSpPr>
          <p:cNvPr id="75" name="TextBox 74"/>
          <p:cNvSpPr txBox="1"/>
          <p:nvPr/>
        </p:nvSpPr>
        <p:spPr>
          <a:xfrm rot="19975881">
            <a:off x="4947468" y="3276583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21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00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sp>
        <p:nvSpPr>
          <p:cNvPr id="76" name="TextBox 75"/>
          <p:cNvSpPr txBox="1"/>
          <p:nvPr/>
        </p:nvSpPr>
        <p:spPr>
          <a:xfrm rot="694152">
            <a:off x="7152398" y="3124491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19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00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sp>
        <p:nvSpPr>
          <p:cNvPr id="77" name="TextBox 76"/>
          <p:cNvSpPr txBox="1"/>
          <p:nvPr/>
        </p:nvSpPr>
        <p:spPr>
          <a:xfrm rot="18895442">
            <a:off x="8933041" y="2925257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13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00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км</a:t>
            </a:r>
          </a:p>
        </p:txBody>
      </p:sp>
      <p:sp>
        <p:nvSpPr>
          <p:cNvPr id="28" name="Текст 1"/>
          <p:cNvSpPr>
            <a:spLocks noGrp="1"/>
          </p:cNvSpPr>
          <p:nvPr>
            <p:ph type="body" sz="quarter" idx="10"/>
          </p:nvPr>
        </p:nvSpPr>
        <p:spPr>
          <a:xfrm>
            <a:off x="226918" y="169349"/>
            <a:ext cx="9370271" cy="469900"/>
          </a:xfrm>
        </p:spPr>
        <p:txBody>
          <a:bodyPr/>
          <a:lstStyle/>
          <a:p>
            <a:r>
              <a:rPr lang="ru-RU" sz="2000" dirty="0" smtClean="0"/>
              <a:t>Мониторинг Арктики и патрулирование морской экономической зоны</a:t>
            </a:r>
            <a:endParaRPr lang="ru-RU" sz="2000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153" l="0" r="98863">
                        <a14:backgroundMark x1="57780" y1="52381" x2="57780" y2="52381"/>
                        <a14:backgroundMark x1="56278" y1="53333" x2="56278" y2="53333"/>
                        <a14:backgroundMark x1="59691" y1="51323" x2="59691" y2="51323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341" y="1528505"/>
            <a:ext cx="2933224" cy="126085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93943" y="4328059"/>
            <a:ext cx="279795" cy="27979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600436" y="4323626"/>
            <a:ext cx="279795" cy="27979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331120" y="5006251"/>
            <a:ext cx="279795" cy="27979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426348" y="4280726"/>
            <a:ext cx="279795" cy="27979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14529" y="2988894"/>
            <a:ext cx="279795" cy="27979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56790" y="4066816"/>
            <a:ext cx="279795" cy="27979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264190" y="2390314"/>
            <a:ext cx="279795" cy="27979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250220" y="5875637"/>
            <a:ext cx="9393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Только крупноразмерные БЛА способны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обеспечить непрерывность мониторинга всей Арктической зоны Российской Федерации</a:t>
            </a: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153" l="0" r="98863">
                        <a14:backgroundMark x1="57780" y1="52381" x2="57780" y2="52381"/>
                        <a14:backgroundMark x1="56278" y1="53333" x2="56278" y2="53333"/>
                        <a14:backgroundMark x1="59691" y1="51323" x2="59691" y2="51323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021" y="1832331"/>
            <a:ext cx="2017355" cy="867164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153" l="0" r="98863">
                        <a14:backgroundMark x1="57780" y1="52381" x2="57780" y2="52381"/>
                        <a14:backgroundMark x1="56278" y1="53333" x2="56278" y2="53333"/>
                        <a14:backgroundMark x1="59691" y1="51323" x2="59691" y2="51323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9990" y="1356130"/>
            <a:ext cx="1394399" cy="59938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20433" y="2598366"/>
            <a:ext cx="1282261" cy="246983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531022" y="4609791"/>
            <a:ext cx="982761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1330" y="2582539"/>
            <a:ext cx="1234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Североморск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551610" y="4574186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Варандей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84595" y="2819227"/>
            <a:ext cx="279795" cy="27979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3188181" y="4101275"/>
            <a:ext cx="982761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101734" y="2677236"/>
            <a:ext cx="747539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93538" y="4554900"/>
            <a:ext cx="982761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29970" y="2641155"/>
            <a:ext cx="674300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15019" y="5171946"/>
            <a:ext cx="982761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738169" y="4325311"/>
            <a:ext cx="667667" cy="238929"/>
          </a:xfrm>
          <a:prstGeom prst="rect">
            <a:avLst/>
          </a:prstGeom>
          <a:solidFill>
            <a:srgbClr val="D81E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286665" y="4069384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Сабетта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04532" y="4537187"/>
            <a:ext cx="787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Хатанга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063409" y="2612015"/>
            <a:ext cx="591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Темп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753093" y="4306277"/>
            <a:ext cx="652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Тикси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0137034" y="2669292"/>
            <a:ext cx="665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Певек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639477" y="5147546"/>
            <a:ext cx="9669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Норильск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7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474356" y="62342"/>
            <a:ext cx="598715" cy="366183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405B8-4521-4768-926D-5AD4EBF8795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294E8A">
                    <a:tint val="7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294E8A">
                  <a:tint val="75000"/>
                </a:srgb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" t="9648" r="33665" b="8722"/>
          <a:stretch/>
        </p:blipFill>
        <p:spPr>
          <a:xfrm>
            <a:off x="10388213" y="512170"/>
            <a:ext cx="1604517" cy="77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778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250658" y="6562725"/>
            <a:ext cx="747211" cy="6150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ru-RU" dirty="0" smtClean="0"/>
              <a:t>АО «КРОНШТАДТ»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7"/>
          <p:cNvSpPr txBox="1">
            <a:spLocks/>
          </p:cNvSpPr>
          <p:nvPr/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/>
              <a:t>2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  <p:sp>
        <p:nvSpPr>
          <p:cNvPr id="4" name="Slide Number Placeholder 7"/>
          <p:cNvSpPr txBox="1">
            <a:spLocks/>
          </p:cNvSpPr>
          <p:nvPr/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/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40"/>
              <a:t>2</a:t>
            </a:fld>
            <a:endParaRPr lang="en-US" dirty="0">
              <a:solidFill>
                <a:srgbClr val="294E8A">
                  <a:tint val="75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016405"/>
              </p:ext>
            </p:extLst>
          </p:nvPr>
        </p:nvGraphicFramePr>
        <p:xfrm>
          <a:off x="9473" y="530872"/>
          <a:ext cx="11998751" cy="5261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13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83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998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261187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i="1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121920" marR="121920" marT="60960" marB="60960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Равнобедренный треугольник 50"/>
          <p:cNvSpPr/>
          <p:nvPr/>
        </p:nvSpPr>
        <p:spPr>
          <a:xfrm>
            <a:off x="60139" y="366023"/>
            <a:ext cx="11975283" cy="5408412"/>
          </a:xfrm>
          <a:custGeom>
            <a:avLst/>
            <a:gdLst>
              <a:gd name="connsiteX0" fmla="*/ 0 w 2389442"/>
              <a:gd name="connsiteY0" fmla="*/ 3204473 h 3204473"/>
              <a:gd name="connsiteX1" fmla="*/ 1194721 w 2389442"/>
              <a:gd name="connsiteY1" fmla="*/ 0 h 3204473"/>
              <a:gd name="connsiteX2" fmla="*/ 2389442 w 2389442"/>
              <a:gd name="connsiteY2" fmla="*/ 3204473 h 3204473"/>
              <a:gd name="connsiteX3" fmla="*/ 0 w 2389442"/>
              <a:gd name="connsiteY3" fmla="*/ 3204473 h 3204473"/>
              <a:gd name="connsiteX0" fmla="*/ 0 w 3312720"/>
              <a:gd name="connsiteY0" fmla="*/ 3466364 h 3466364"/>
              <a:gd name="connsiteX1" fmla="*/ 2117999 w 3312720"/>
              <a:gd name="connsiteY1" fmla="*/ 0 h 3466364"/>
              <a:gd name="connsiteX2" fmla="*/ 3312720 w 3312720"/>
              <a:gd name="connsiteY2" fmla="*/ 3204473 h 3466364"/>
              <a:gd name="connsiteX3" fmla="*/ 0 w 3312720"/>
              <a:gd name="connsiteY3" fmla="*/ 3466364 h 3466364"/>
              <a:gd name="connsiteX0" fmla="*/ 0 w 2117999"/>
              <a:gd name="connsiteY0" fmla="*/ 3466364 h 3466364"/>
              <a:gd name="connsiteX1" fmla="*/ 2117999 w 2117999"/>
              <a:gd name="connsiteY1" fmla="*/ 0 h 3466364"/>
              <a:gd name="connsiteX2" fmla="*/ 1954437 w 2117999"/>
              <a:gd name="connsiteY2" fmla="*/ 3466364 h 3466364"/>
              <a:gd name="connsiteX3" fmla="*/ 0 w 2117999"/>
              <a:gd name="connsiteY3" fmla="*/ 3466364 h 3466364"/>
              <a:gd name="connsiteX0" fmla="*/ 0 w 8105987"/>
              <a:gd name="connsiteY0" fmla="*/ 3945758 h 3945758"/>
              <a:gd name="connsiteX1" fmla="*/ 8105987 w 8105987"/>
              <a:gd name="connsiteY1" fmla="*/ 0 h 3945758"/>
              <a:gd name="connsiteX2" fmla="*/ 1954437 w 8105987"/>
              <a:gd name="connsiteY2" fmla="*/ 3945758 h 3945758"/>
              <a:gd name="connsiteX3" fmla="*/ 0 w 8105987"/>
              <a:gd name="connsiteY3" fmla="*/ 3945758 h 3945758"/>
              <a:gd name="connsiteX0" fmla="*/ 0 w 8628502"/>
              <a:gd name="connsiteY0" fmla="*/ 3945758 h 3945758"/>
              <a:gd name="connsiteX1" fmla="*/ 8628502 w 8628502"/>
              <a:gd name="connsiteY1" fmla="*/ 0 h 3945758"/>
              <a:gd name="connsiteX2" fmla="*/ 2476952 w 8628502"/>
              <a:gd name="connsiteY2" fmla="*/ 3945758 h 3945758"/>
              <a:gd name="connsiteX3" fmla="*/ 0 w 8628502"/>
              <a:gd name="connsiteY3" fmla="*/ 3945758 h 3945758"/>
              <a:gd name="connsiteX0" fmla="*/ 0 w 8669042"/>
              <a:gd name="connsiteY0" fmla="*/ 4022334 h 4022334"/>
              <a:gd name="connsiteX1" fmla="*/ 8669042 w 8669042"/>
              <a:gd name="connsiteY1" fmla="*/ 0 h 4022334"/>
              <a:gd name="connsiteX2" fmla="*/ 2476952 w 8669042"/>
              <a:gd name="connsiteY2" fmla="*/ 4022334 h 4022334"/>
              <a:gd name="connsiteX3" fmla="*/ 0 w 8669042"/>
              <a:gd name="connsiteY3" fmla="*/ 4022334 h 4022334"/>
              <a:gd name="connsiteX0" fmla="*/ 0 w 8981462"/>
              <a:gd name="connsiteY0" fmla="*/ 4037574 h 4037574"/>
              <a:gd name="connsiteX1" fmla="*/ 8981462 w 8981462"/>
              <a:gd name="connsiteY1" fmla="*/ 0 h 4037574"/>
              <a:gd name="connsiteX2" fmla="*/ 2476952 w 8981462"/>
              <a:gd name="connsiteY2" fmla="*/ 4037574 h 4037574"/>
              <a:gd name="connsiteX3" fmla="*/ 0 w 8981462"/>
              <a:gd name="connsiteY3" fmla="*/ 4037574 h 403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1462" h="4037574">
                <a:moveTo>
                  <a:pt x="0" y="4037574"/>
                </a:moveTo>
                <a:lnTo>
                  <a:pt x="8981462" y="0"/>
                </a:lnTo>
                <a:lnTo>
                  <a:pt x="2476952" y="4037574"/>
                </a:lnTo>
                <a:lnTo>
                  <a:pt x="0" y="403757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294E8A"/>
              </a:solidFill>
              <a:latin typeface="Calibri"/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885" y="178513"/>
            <a:ext cx="10051887" cy="469900"/>
          </a:xfrm>
        </p:spPr>
        <p:txBody>
          <a:bodyPr wrap="none" lIns="0" tIns="0" rIns="0" bIns="0" anchor="t" anchorCtr="0">
            <a:noAutofit/>
          </a:bodyPr>
          <a:lstStyle/>
          <a:p>
            <a:r>
              <a:rPr lang="ru-RU" sz="2000" dirty="0"/>
              <a:t>Создание комплексов с </a:t>
            </a:r>
            <a:r>
              <a:rPr lang="ru-RU" sz="2000" dirty="0" smtClean="0"/>
              <a:t>БпЛА</a:t>
            </a:r>
            <a:r>
              <a:rPr lang="en-US" sz="2000" dirty="0" smtClean="0"/>
              <a:t>: </a:t>
            </a:r>
            <a:r>
              <a:rPr lang="ru-RU" sz="2000" dirty="0" smtClean="0"/>
              <a:t>более </a:t>
            </a:r>
            <a:r>
              <a:rPr lang="ru-RU" sz="2000" dirty="0"/>
              <a:t>10 лет планомерной </a:t>
            </a:r>
            <a:r>
              <a:rPr lang="ru-RU" sz="2000" dirty="0" smtClean="0"/>
              <a:t>работы </a:t>
            </a:r>
            <a:endParaRPr lang="en-US" sz="20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11831" y="5533313"/>
            <a:ext cx="11411296" cy="24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45626" y="5703534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08681" y="5658415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2016</a:t>
            </a:r>
          </a:p>
        </p:txBody>
      </p:sp>
      <p:sp>
        <p:nvSpPr>
          <p:cNvPr id="13" name="Ромб 12"/>
          <p:cNvSpPr/>
          <p:nvPr/>
        </p:nvSpPr>
        <p:spPr>
          <a:xfrm>
            <a:off x="1774467" y="5413465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79349" y="5674558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2019</a:t>
            </a:r>
          </a:p>
        </p:txBody>
      </p:sp>
      <p:sp>
        <p:nvSpPr>
          <p:cNvPr id="15" name="Ромб 14"/>
          <p:cNvSpPr/>
          <p:nvPr/>
        </p:nvSpPr>
        <p:spPr>
          <a:xfrm>
            <a:off x="3244889" y="5414944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Ромб 15"/>
          <p:cNvSpPr/>
          <p:nvPr/>
        </p:nvSpPr>
        <p:spPr>
          <a:xfrm>
            <a:off x="6323343" y="5413465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Ромб 16"/>
          <p:cNvSpPr/>
          <p:nvPr/>
        </p:nvSpPr>
        <p:spPr>
          <a:xfrm>
            <a:off x="8080606" y="5402365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Ромб 17"/>
          <p:cNvSpPr/>
          <p:nvPr/>
        </p:nvSpPr>
        <p:spPr>
          <a:xfrm>
            <a:off x="9216949" y="5407336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9" name="Рисунок 18" descr="БЛА 001 первый полет"/>
          <p:cNvPicPr>
            <a:picLocks noGrp="1" noChangeAspect="1"/>
          </p:cNvPicPr>
          <p:nvPr isPhoto="1"/>
        </p:nvPicPr>
        <p:blipFill rotWithShape="1">
          <a:blip r:embed="rId2" cstate="screen">
            <a:clrChange>
              <a:clrFrom>
                <a:srgbClr val="F9F8FD"/>
              </a:clrFrom>
              <a:clrTo>
                <a:srgbClr val="F9F8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4937" y="2773917"/>
            <a:ext cx="1706020" cy="963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3400" y="1108065"/>
            <a:ext cx="1663749" cy="891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3973004" y="807233"/>
            <a:ext cx="1653493" cy="2769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Первый полет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1985" y="4436546"/>
            <a:ext cx="2069791" cy="99602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019578" y="4022878"/>
            <a:ext cx="1174343" cy="2769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Цифровое КБ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951984" y="2191071"/>
            <a:ext cx="1892872" cy="2769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Проектная кооперация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858" y="2856596"/>
            <a:ext cx="2361848" cy="1242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905" y="2688210"/>
            <a:ext cx="1880524" cy="141039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Прямоугольник 28"/>
          <p:cNvSpPr/>
          <p:nvPr/>
        </p:nvSpPr>
        <p:spPr>
          <a:xfrm>
            <a:off x="6088858" y="2201823"/>
            <a:ext cx="2291747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Летно-испытательный</a:t>
            </a:r>
            <a:r>
              <a:rPr lang="en-US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комплекс</a:t>
            </a:r>
          </a:p>
        </p:txBody>
      </p:sp>
      <p:pic>
        <p:nvPicPr>
          <p:cNvPr id="30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496" y="4372252"/>
            <a:ext cx="1176011" cy="844153"/>
          </a:xfrm>
        </p:spPr>
      </p:pic>
      <p:pic>
        <p:nvPicPr>
          <p:cNvPr id="31" name="Рисунок 1"/>
          <p:cNvPicPr>
            <a:picLocks noChangeAspect="1"/>
          </p:cNvPicPr>
          <p:nvPr/>
        </p:nvPicPr>
        <p:blipFill rotWithShape="1">
          <a:blip r:embed="rId8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51" t="17045" r="8502" b="5786"/>
          <a:stretch/>
        </p:blipFill>
        <p:spPr>
          <a:xfrm flipH="1">
            <a:off x="9751328" y="4535622"/>
            <a:ext cx="1142824" cy="680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512" y="2856594"/>
            <a:ext cx="1908344" cy="113902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7499" y="5729311"/>
            <a:ext cx="123303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</a:t>
            </a:r>
            <a:r>
              <a:rPr lang="en-US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07</a:t>
            </a: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-2010</a:t>
            </a:r>
          </a:p>
        </p:txBody>
      </p:sp>
      <p:sp>
        <p:nvSpPr>
          <p:cNvPr id="34" name="Ромб 33"/>
          <p:cNvSpPr/>
          <p:nvPr/>
        </p:nvSpPr>
        <p:spPr>
          <a:xfrm>
            <a:off x="114543" y="5402365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23799" y="2199067"/>
            <a:ext cx="1872629" cy="2769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r"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Опытное производство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89" y="4436546"/>
            <a:ext cx="1607911" cy="1002392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211585" y="3940923"/>
            <a:ext cx="1610517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Инициативные разработки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49011" y="5692708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75072" y="5684501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2014</a:t>
            </a:r>
          </a:p>
        </p:txBody>
      </p:sp>
      <p:sp>
        <p:nvSpPr>
          <p:cNvPr id="41" name="Ромб 40"/>
          <p:cNvSpPr/>
          <p:nvPr/>
        </p:nvSpPr>
        <p:spPr>
          <a:xfrm>
            <a:off x="4610265" y="5413465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1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463775" y="4353573"/>
            <a:ext cx="1364069" cy="87559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7865944" y="5681161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2018</a:t>
            </a:r>
          </a:p>
        </p:txBody>
      </p:sp>
      <p:sp>
        <p:nvSpPr>
          <p:cNvPr id="44" name="Пятиугольник 43"/>
          <p:cNvSpPr/>
          <p:nvPr/>
        </p:nvSpPr>
        <p:spPr>
          <a:xfrm>
            <a:off x="8466851" y="4052796"/>
            <a:ext cx="2547657" cy="285628"/>
          </a:xfrm>
          <a:prstGeom prst="homePlat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>
                <a:solidFill>
                  <a:srgbClr val="294E8A"/>
                </a:solidFill>
                <a:latin typeface="Calibri"/>
              </a:rPr>
              <a:t>Развитие новых компетенций</a:t>
            </a:r>
            <a:endParaRPr lang="ru-RU" sz="1200" b="1" dirty="0">
              <a:solidFill>
                <a:srgbClr val="294E8A"/>
              </a:solidFill>
              <a:latin typeface="Calibri"/>
            </a:endParaRPr>
          </a:p>
        </p:txBody>
      </p:sp>
      <p:sp>
        <p:nvSpPr>
          <p:cNvPr id="45" name="Пятиугольник 44"/>
          <p:cNvSpPr/>
          <p:nvPr/>
        </p:nvSpPr>
        <p:spPr>
          <a:xfrm>
            <a:off x="10820400" y="2203836"/>
            <a:ext cx="1277980" cy="479677"/>
          </a:xfrm>
          <a:prstGeom prst="homePlate">
            <a:avLst>
              <a:gd name="adj" fmla="val 29770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294E8A"/>
                </a:solidFill>
                <a:latin typeface="Calibri"/>
              </a:rPr>
              <a:t>Серийное </a:t>
            </a:r>
            <a:r>
              <a:rPr lang="ru-RU" sz="1200" dirty="0" err="1" smtClean="0">
                <a:solidFill>
                  <a:srgbClr val="294E8A"/>
                </a:solidFill>
                <a:latin typeface="Calibri"/>
              </a:rPr>
              <a:t>производствр</a:t>
            </a:r>
            <a:endParaRPr lang="ru-RU" sz="1200" dirty="0">
              <a:solidFill>
                <a:srgbClr val="294E8A"/>
              </a:solidFill>
              <a:latin typeface="Calibri"/>
            </a:endParaRPr>
          </a:p>
        </p:txBody>
      </p:sp>
      <p:sp>
        <p:nvSpPr>
          <p:cNvPr id="46" name="Ромб 45"/>
          <p:cNvSpPr/>
          <p:nvPr/>
        </p:nvSpPr>
        <p:spPr>
          <a:xfrm>
            <a:off x="10282253" y="5420449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11341" y="5697609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 smtClean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2020</a:t>
            </a:r>
            <a:endParaRPr lang="ru-RU" sz="1867" b="1" dirty="0">
              <a:solidFill>
                <a:srgbClr val="294E8A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00504" y="638087"/>
            <a:ext cx="1214003" cy="809335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8580590" y="2359862"/>
            <a:ext cx="1741182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Государственные</a:t>
            </a:r>
            <a:b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</a:br>
            <a:r>
              <a:rPr lang="ru-RU" sz="1200" b="1" dirty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совместные испытания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090957" y="1461866"/>
            <a:ext cx="1184726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Апробация на полигонах МО</a:t>
            </a:r>
            <a:endParaRPr lang="ru-RU" sz="1200" b="1" dirty="0">
              <a:solidFill>
                <a:srgbClr val="294E8A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9" name="Ромб 48"/>
          <p:cNvSpPr/>
          <p:nvPr/>
        </p:nvSpPr>
        <p:spPr>
          <a:xfrm>
            <a:off x="11132366" y="5439016"/>
            <a:ext cx="242656" cy="236737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939693" y="5697532"/>
            <a:ext cx="6719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 smtClean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202</a:t>
            </a:r>
            <a:r>
              <a:rPr lang="en-US" sz="1867" b="1" dirty="0" smtClean="0">
                <a:solidFill>
                  <a:srgbClr val="294E8A"/>
                </a:solidFill>
                <a:latin typeface="Calibri" pitchFamily="34" charset="0"/>
                <a:cs typeface="Arial" charset="0"/>
              </a:rPr>
              <a:t>2</a:t>
            </a:r>
            <a:endParaRPr lang="ru-RU" sz="1867" b="1" dirty="0">
              <a:solidFill>
                <a:srgbClr val="294E8A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892" y="2748337"/>
            <a:ext cx="1725579" cy="97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06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669" y="133760"/>
            <a:ext cx="1157161" cy="1055770"/>
          </a:xfrm>
          <a:prstGeom prst="rect">
            <a:avLst/>
          </a:prstGeom>
        </p:spPr>
      </p:pic>
      <p:sp>
        <p:nvSpPr>
          <p:cNvPr id="7" name="Круг: прозрачная заливка 3"/>
          <p:cNvSpPr/>
          <p:nvPr/>
        </p:nvSpPr>
        <p:spPr>
          <a:xfrm>
            <a:off x="711101" y="1430881"/>
            <a:ext cx="10676467" cy="5060715"/>
          </a:xfrm>
          <a:prstGeom prst="donut">
            <a:avLst>
              <a:gd name="adj" fmla="val 19673"/>
            </a:avLst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1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67">
              <a:solidFill>
                <a:srgbClr val="294E8A"/>
              </a:solidFill>
              <a:latin typeface="Calibri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10374" y="4796567"/>
            <a:ext cx="2042151" cy="812476"/>
          </a:xfrm>
          <a:prstGeom prst="ellipse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121911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67" b="1" dirty="0">
              <a:solidFill>
                <a:srgbClr val="4D4D4D"/>
              </a:solidFill>
              <a:latin typeface="Calibri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46608" y="397108"/>
            <a:ext cx="2336637" cy="650725"/>
          </a:xfrm>
          <a:prstGeom prst="ellipse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defTabSz="121911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67" b="1" dirty="0">
              <a:solidFill>
                <a:srgbClr val="4D4D4D"/>
              </a:solidFill>
              <a:latin typeface="Calibri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096777" y="654742"/>
            <a:ext cx="2407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D4D4D"/>
                </a:solidFill>
                <a:latin typeface="Calibri"/>
                <a:cs typeface="Arial" charset="0"/>
              </a:rPr>
              <a:t>Цифровое проектирование и конструирование БЛА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22558" y="4752461"/>
            <a:ext cx="2137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D4D4D"/>
                </a:solidFill>
                <a:latin typeface="Calibri"/>
                <a:cs typeface="Arial" charset="0"/>
              </a:rPr>
              <a:t>Опытное производство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70" y="5049421"/>
            <a:ext cx="2199972" cy="1307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7972531" y="5079252"/>
            <a:ext cx="2308405" cy="1561241"/>
            <a:chOff x="392584" y="3148523"/>
            <a:chExt cx="1971274" cy="1429978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392584" y="3148523"/>
              <a:ext cx="1971274" cy="479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dirty="0">
                  <a:solidFill>
                    <a:srgbClr val="4D4D4D"/>
                  </a:solidFill>
                  <a:latin typeface="Calibri"/>
                  <a:cs typeface="Arial" charset="0"/>
                </a:rPr>
                <a:t>Комплексирование БРЭО</a:t>
              </a:r>
            </a:p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dirty="0">
                  <a:solidFill>
                    <a:srgbClr val="4D4D4D"/>
                  </a:solidFill>
                  <a:latin typeface="Calibri"/>
                  <a:cs typeface="Arial" charset="0"/>
                </a:rPr>
                <a:t>Разработка ПО</a:t>
              </a:r>
            </a:p>
          </p:txBody>
        </p:sp>
        <p:pic>
          <p:nvPicPr>
            <p:cNvPr id="61" name="Рисунок 60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194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832" y="3607571"/>
              <a:ext cx="1874987" cy="97093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1107463" y="1012397"/>
            <a:ext cx="2817797" cy="1772651"/>
            <a:chOff x="4035894" y="3473600"/>
            <a:chExt cx="2113348" cy="1329488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4035894" y="3473600"/>
              <a:ext cx="2113348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dirty="0">
                  <a:solidFill>
                    <a:srgbClr val="4D4D4D"/>
                  </a:solidFill>
                  <a:latin typeface="Calibri"/>
                  <a:cs typeface="Arial" charset="0"/>
                </a:rPr>
                <a:t>Летно-испытательный комплекс</a:t>
              </a: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8250" y="3716282"/>
              <a:ext cx="2044803" cy="10868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9668769" y="3457851"/>
            <a:ext cx="2525039" cy="1828524"/>
            <a:chOff x="6011323" y="1075736"/>
            <a:chExt cx="1893780" cy="137139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011323" y="1075736"/>
              <a:ext cx="1893780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dirty="0">
                  <a:solidFill>
                    <a:srgbClr val="4D4D4D"/>
                  </a:solidFill>
                  <a:latin typeface="Calibri"/>
                  <a:cs typeface="Arial" charset="0"/>
                </a:rPr>
                <a:t>Разработка и производство наземных компонентов</a:t>
              </a: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3597" y="1248478"/>
              <a:ext cx="1277765" cy="851844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69826" y="1413730"/>
              <a:ext cx="1083179" cy="1033400"/>
            </a:xfrm>
            <a:prstGeom prst="rect">
              <a:avLst/>
            </a:prstGeom>
          </p:spPr>
        </p:pic>
      </p:grpSp>
      <p:sp>
        <p:nvSpPr>
          <p:cNvPr id="74" name="Прямоугольник 73"/>
          <p:cNvSpPr/>
          <p:nvPr/>
        </p:nvSpPr>
        <p:spPr>
          <a:xfrm>
            <a:off x="3920805" y="4842108"/>
            <a:ext cx="3889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D4D4D"/>
                </a:solidFill>
                <a:latin typeface="Calibri"/>
                <a:cs typeface="Arial" charset="0"/>
              </a:rPr>
              <a:t>Интегрированная логистическая поддержка и технические средства обучения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9558697" y="1679493"/>
            <a:ext cx="2274219" cy="1284019"/>
            <a:chOff x="6910649" y="1977623"/>
            <a:chExt cx="1705663" cy="963013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6910649" y="1977623"/>
              <a:ext cx="1705663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dirty="0">
                  <a:solidFill>
                    <a:srgbClr val="4D4D4D"/>
                  </a:solidFill>
                  <a:latin typeface="Calibri"/>
                  <a:cs typeface="Arial" charset="0"/>
                </a:rPr>
                <a:t>Целевые нагрузки и связь</a:t>
              </a:r>
            </a:p>
          </p:txBody>
        </p:sp>
        <p:pic>
          <p:nvPicPr>
            <p:cNvPr id="70" name="Рисунок 69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29268" y="2251041"/>
              <a:ext cx="587250" cy="4985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00557" y="2533112"/>
              <a:ext cx="575118" cy="407524"/>
            </a:xfrm>
            <a:prstGeom prst="rect">
              <a:avLst/>
            </a:prstGeom>
          </p:spPr>
        </p:pic>
        <p:pic>
          <p:nvPicPr>
            <p:cNvPr id="72" name="Рисунок 71"/>
            <p:cNvPicPr>
              <a:picLocks noChangeAspect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548698" y="2208719"/>
              <a:ext cx="359404" cy="361502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791536" y="89948"/>
            <a:ext cx="1074448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867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Более 10 лет разработки, производства и эксплуатации беспилотных комплексов</a:t>
            </a:r>
          </a:p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en-US" sz="1867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85</a:t>
            </a:r>
            <a:r>
              <a:rPr lang="ru-RU" sz="1867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0 квалифицированных специалистов – проектировщиков, инженеров, рабочих, испытателей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7355" y="2995945"/>
            <a:ext cx="2137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D4D4D"/>
                </a:solidFill>
                <a:latin typeface="Calibri"/>
                <a:cs typeface="Arial" charset="0"/>
              </a:rPr>
              <a:t>Серийное производство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7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627" y="3393811"/>
            <a:ext cx="2825012" cy="12573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7859" y="1134596"/>
            <a:ext cx="2796735" cy="1441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0526" y="5374482"/>
            <a:ext cx="2451999" cy="137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Овал 17"/>
          <p:cNvSpPr/>
          <p:nvPr/>
        </p:nvSpPr>
        <p:spPr>
          <a:xfrm>
            <a:off x="6147949" y="3672681"/>
            <a:ext cx="331915" cy="329763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Овал 31"/>
          <p:cNvSpPr/>
          <p:nvPr/>
        </p:nvSpPr>
        <p:spPr>
          <a:xfrm rot="20489425">
            <a:off x="3607620" y="2702560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Овал 34"/>
          <p:cNvSpPr/>
          <p:nvPr/>
        </p:nvSpPr>
        <p:spPr>
          <a:xfrm rot="20833345">
            <a:off x="5983307" y="2451276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Овал 38"/>
          <p:cNvSpPr/>
          <p:nvPr/>
        </p:nvSpPr>
        <p:spPr>
          <a:xfrm rot="20522799">
            <a:off x="8666276" y="4903407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Овал 39"/>
          <p:cNvSpPr/>
          <p:nvPr/>
        </p:nvSpPr>
        <p:spPr>
          <a:xfrm rot="20957363">
            <a:off x="2987155" y="4863947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9875679" y="4110856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505851" y="3824458"/>
            <a:ext cx="1476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Санкт-Петербург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835184" y="4795553"/>
            <a:ext cx="1476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Санкт-Петербург</a:t>
            </a:r>
          </a:p>
        </p:txBody>
      </p:sp>
      <p:sp>
        <p:nvSpPr>
          <p:cNvPr id="45" name="Овал 44"/>
          <p:cNvSpPr/>
          <p:nvPr/>
        </p:nvSpPr>
        <p:spPr>
          <a:xfrm rot="693242">
            <a:off x="6049708" y="4668724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1" name="Прямая соединительная линия 20"/>
          <p:cNvCxnSpPr>
            <a:stCxn id="18" idx="0"/>
            <a:endCxn id="35" idx="4"/>
          </p:cNvCxnSpPr>
          <p:nvPr/>
        </p:nvCxnSpPr>
        <p:spPr>
          <a:xfrm flipH="1" flipV="1">
            <a:off x="6128573" y="2695041"/>
            <a:ext cx="185335" cy="97764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38" idx="3"/>
            <a:endCxn id="18" idx="7"/>
          </p:cNvCxnSpPr>
          <p:nvPr/>
        </p:nvCxnSpPr>
        <p:spPr>
          <a:xfrm flipH="1">
            <a:off x="6431255" y="2636157"/>
            <a:ext cx="1785676" cy="10848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42" idx="2"/>
            <a:endCxn id="18" idx="6"/>
          </p:cNvCxnSpPr>
          <p:nvPr/>
        </p:nvCxnSpPr>
        <p:spPr>
          <a:xfrm flipH="1" flipV="1">
            <a:off x="6479865" y="3837563"/>
            <a:ext cx="3395815" cy="3967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39" idx="1"/>
            <a:endCxn id="18" idx="5"/>
          </p:cNvCxnSpPr>
          <p:nvPr/>
        </p:nvCxnSpPr>
        <p:spPr>
          <a:xfrm flipH="1" flipV="1">
            <a:off x="6431257" y="3954154"/>
            <a:ext cx="2246737" cy="101536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406147" y="2563094"/>
            <a:ext cx="865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Рыбинск</a:t>
            </a:r>
          </a:p>
        </p:txBody>
      </p:sp>
      <p:cxnSp>
        <p:nvCxnSpPr>
          <p:cNvPr id="67" name="Прямая соединительная линия 66"/>
          <p:cNvCxnSpPr>
            <a:stCxn id="45" idx="0"/>
            <a:endCxn id="18" idx="4"/>
          </p:cNvCxnSpPr>
          <p:nvPr/>
        </p:nvCxnSpPr>
        <p:spPr>
          <a:xfrm flipV="1">
            <a:off x="6192396" y="4002444"/>
            <a:ext cx="121509" cy="6687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40" idx="6"/>
            <a:endCxn id="18" idx="3"/>
          </p:cNvCxnSpPr>
          <p:nvPr/>
        </p:nvCxnSpPr>
        <p:spPr>
          <a:xfrm flipV="1">
            <a:off x="3221042" y="3954154"/>
            <a:ext cx="2975516" cy="101127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32" idx="5"/>
            <a:endCxn id="18" idx="1"/>
          </p:cNvCxnSpPr>
          <p:nvPr/>
        </p:nvCxnSpPr>
        <p:spPr>
          <a:xfrm>
            <a:off x="3832397" y="2882237"/>
            <a:ext cx="2364161" cy="83873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9" name="Овал 78"/>
          <p:cNvSpPr/>
          <p:nvPr/>
        </p:nvSpPr>
        <p:spPr>
          <a:xfrm>
            <a:off x="2994707" y="3837564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81" name="Прямая соединительная линия 80"/>
          <p:cNvCxnSpPr>
            <a:stCxn id="79" idx="6"/>
            <a:endCxn id="18" idx="2"/>
          </p:cNvCxnSpPr>
          <p:nvPr/>
        </p:nvCxnSpPr>
        <p:spPr>
          <a:xfrm flipV="1">
            <a:off x="3230648" y="3837564"/>
            <a:ext cx="2917301" cy="12341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>
            <a:off x="7873119" y="1113590"/>
            <a:ext cx="2407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4D4D4D"/>
                </a:solidFill>
                <a:latin typeface="Calibri"/>
                <a:cs typeface="Arial" charset="0"/>
              </a:rPr>
              <a:t>Проектирование силовых установок</a:t>
            </a:r>
          </a:p>
        </p:txBody>
      </p:sp>
      <p:sp>
        <p:nvSpPr>
          <p:cNvPr id="91" name="Солнце 90"/>
          <p:cNvSpPr/>
          <p:nvPr/>
        </p:nvSpPr>
        <p:spPr>
          <a:xfrm>
            <a:off x="5951556" y="3492879"/>
            <a:ext cx="728147" cy="661959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008255" y="4558555"/>
            <a:ext cx="19160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Москва, ул. Вишневая</a:t>
            </a:r>
          </a:p>
        </p:txBody>
      </p:sp>
      <p:sp>
        <p:nvSpPr>
          <p:cNvPr id="95" name="Овал 94"/>
          <p:cNvSpPr/>
          <p:nvPr/>
        </p:nvSpPr>
        <p:spPr>
          <a:xfrm rot="1324343">
            <a:off x="9534708" y="2802556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96" name="Прямая соединительная линия 95"/>
          <p:cNvCxnSpPr>
            <a:stCxn id="95" idx="3"/>
            <a:endCxn id="18" idx="6"/>
          </p:cNvCxnSpPr>
          <p:nvPr/>
        </p:nvCxnSpPr>
        <p:spPr>
          <a:xfrm flipH="1">
            <a:off x="6479863" y="2975492"/>
            <a:ext cx="3062720" cy="86207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824207" y="3220307"/>
            <a:ext cx="966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МОСКВА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09985" y="2777666"/>
            <a:ext cx="720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Рязань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311265" y="3032174"/>
            <a:ext cx="6255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Курск</a:t>
            </a: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7045" l="0" r="987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5471" y="1644659"/>
            <a:ext cx="1334064" cy="868221"/>
          </a:xfrm>
          <a:prstGeom prst="rect">
            <a:avLst/>
          </a:prstGeom>
        </p:spPr>
      </p:pic>
      <p:sp>
        <p:nvSpPr>
          <p:cNvPr id="38" name="Овал 37"/>
          <p:cNvSpPr/>
          <p:nvPr/>
        </p:nvSpPr>
        <p:spPr>
          <a:xfrm>
            <a:off x="8182379" y="2425484"/>
            <a:ext cx="235941" cy="24682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0" name="Рисунок 99"/>
          <p:cNvPicPr/>
          <p:nvPr/>
        </p:nvPicPr>
        <p:blipFill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77" b="9845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9889838" y="2926351"/>
            <a:ext cx="803183" cy="24245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3683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72892" y="193574"/>
            <a:ext cx="9867088" cy="469900"/>
          </a:xfrm>
        </p:spPr>
        <p:txBody>
          <a:bodyPr/>
          <a:lstStyle/>
          <a:p>
            <a:r>
              <a:rPr lang="ru-RU" sz="2400" spc="133" dirty="0" smtClean="0"/>
              <a:t>Беспилотное воздушное судно «ОРИОН»</a:t>
            </a:r>
            <a:endParaRPr lang="ru-RU" sz="2400" spc="133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/>
              <a:t>4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8" y="449712"/>
            <a:ext cx="9720937" cy="6121692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2692867" y="4557497"/>
          <a:ext cx="4452597" cy="192774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139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3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pc="300" dirty="0" smtClean="0">
                          <a:ln>
                            <a:noFill/>
                          </a:ln>
                        </a:rPr>
                        <a:t>Характеристика</a:t>
                      </a:r>
                      <a:endParaRPr lang="ru-RU" sz="1200" b="1" spc="3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pc="300" dirty="0" smtClean="0">
                          <a:ln>
                            <a:noFill/>
                          </a:ln>
                        </a:rPr>
                        <a:t>Значение</a:t>
                      </a:r>
                      <a:endParaRPr lang="ru-RU" sz="1200" b="1" spc="3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Максимальная приборная скорость полета, км/ч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250</a:t>
                      </a:r>
                      <a:endParaRPr lang="ru-RU" sz="1200" dirty="0"/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Максимальная высота полета,</a:t>
                      </a:r>
                      <a:r>
                        <a:rPr lang="ru-RU" sz="1200" kern="1200" baseline="0" dirty="0" smtClean="0"/>
                        <a:t> м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7000</a:t>
                      </a:r>
                      <a:endParaRPr lang="ru-RU" sz="1200" dirty="0"/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Максимальная масса полезной нагрузки, кг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1200" kern="1200" dirty="0" smtClean="0"/>
                        <a:t>200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Максимальная нормальная перегрузка, </a:t>
                      </a:r>
                      <a:r>
                        <a:rPr lang="en-US" sz="1200" kern="1200" dirty="0" smtClean="0"/>
                        <a:t>g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2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Максимальная практическая дальность полета, м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/>
                        <a:t>3000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Максимальный угол крена, град</a:t>
                      </a:r>
                      <a:endParaRPr lang="ru-RU" sz="12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260" marR="40260" marT="20130" marB="2013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60</a:t>
                      </a:r>
                      <a:endParaRPr lang="ru-RU" sz="1200" dirty="0"/>
                    </a:p>
                  </a:txBody>
                  <a:tcPr marL="40260" marR="40260" marT="20130" marB="2013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7321116" y="4557497"/>
          <a:ext cx="4452597" cy="130572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159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5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pc="300" dirty="0" smtClean="0">
                          <a:ln>
                            <a:noFill/>
                          </a:ln>
                        </a:rPr>
                        <a:t>Характеристика</a:t>
                      </a:r>
                      <a:endParaRPr lang="ru-RU" sz="1200" b="1" spc="3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2492" marR="42492" marT="21246" marB="212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pc="300" dirty="0" smtClean="0">
                          <a:ln>
                            <a:noFill/>
                          </a:ln>
                        </a:rPr>
                        <a:t>Значение</a:t>
                      </a:r>
                      <a:endParaRPr lang="ru-RU" sz="1200" b="1" spc="3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2492" marR="42492" marT="21246" marB="2124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Максимальная взлетная масса, кг</a:t>
                      </a:r>
                      <a:endParaRPr lang="ru-RU" sz="12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2492" marR="42492" marT="21246" marB="212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1200</a:t>
                      </a:r>
                      <a:endParaRPr lang="ru-RU" sz="1200" dirty="0"/>
                    </a:p>
                  </a:txBody>
                  <a:tcPr marL="42492" marR="42492" marT="21246" marB="2124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28511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Максимальная посадочная масса, кг</a:t>
                      </a:r>
                      <a:endParaRPr lang="ru-RU" sz="12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2492" marR="42492" marT="21246" marB="212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1100</a:t>
                      </a:r>
                      <a:endParaRPr lang="ru-RU" sz="1200" dirty="0"/>
                    </a:p>
                  </a:txBody>
                  <a:tcPr marL="42492" marR="42492" marT="21246" marB="2124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Максимальные скорости ветра, м/с 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- боковой ветер  на взлёте/на посадке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- встречный ветер на взлёте/на посадке</a:t>
                      </a:r>
                      <a:endParaRPr lang="ru-RU" sz="12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2492" marR="42492" marT="21246" marB="212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8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20/15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2492" marR="42492" marT="21246" marB="2124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4858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7"/>
          <p:cNvSpPr txBox="1">
            <a:spLocks/>
          </p:cNvSpPr>
          <p:nvPr/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/>
              <a:t>5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  <p:sp>
        <p:nvSpPr>
          <p:cNvPr id="4" name="Slide Number Placeholder 7"/>
          <p:cNvSpPr txBox="1">
            <a:spLocks/>
          </p:cNvSpPr>
          <p:nvPr/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/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40"/>
              <a:t>5</a:t>
            </a:fld>
            <a:endParaRPr lang="en-US" dirty="0">
              <a:solidFill>
                <a:srgbClr val="294E8A">
                  <a:tint val="75000"/>
                </a:srgb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1595" y="180081"/>
            <a:ext cx="6107844" cy="496888"/>
          </a:xfrm>
        </p:spPr>
        <p:txBody>
          <a:bodyPr wrap="none" lIns="0" tIns="0" rIns="0" bIns="0" anchor="t" anchorCtr="0">
            <a:noAutofit/>
          </a:bodyPr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Font typeface="Arial" pitchFamily="34" charset="0"/>
              <a:buNone/>
              <a:defRPr sz="1400" b="1">
                <a:solidFill>
                  <a:srgbClr val="4D4D4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 defTabSz="1219170" fontAlgn="base">
              <a:spcAft>
                <a:spcPct val="0"/>
              </a:spcAft>
            </a:pPr>
            <a:r>
              <a:rPr lang="ru-RU" sz="2400" dirty="0">
                <a:solidFill>
                  <a:srgbClr val="434343"/>
                </a:solidFill>
              </a:rPr>
              <a:t>Проектная и производственная кооперация (более 100 предприятий</a:t>
            </a:r>
            <a:r>
              <a:rPr lang="ru-RU" sz="2400" dirty="0" smtClean="0">
                <a:solidFill>
                  <a:srgbClr val="434343"/>
                </a:solidFill>
              </a:rPr>
              <a:t>)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082" y="676969"/>
            <a:ext cx="9218598" cy="550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29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fld id="{CE9405B8-4521-4768-926D-5AD4EBF8795D}" type="slidenum">
              <a:rPr lang="en-US" smtClean="0">
                <a:solidFill>
                  <a:srgbClr val="294E8A">
                    <a:tint val="75000"/>
                  </a:srgb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solidFill>
                <a:srgbClr val="294E8A">
                  <a:tint val="75000"/>
                </a:srgbClr>
              </a:solidFill>
            </a:endParaRP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35068" y="589901"/>
            <a:ext cx="5883036" cy="2448421"/>
          </a:xfrm>
          <a:prstGeom prst="rect">
            <a:avLst/>
          </a:prstGeom>
        </p:spPr>
        <p:txBody>
          <a:bodyPr/>
          <a:lstStyle>
            <a:lvl1pPr marL="237061" indent="-237061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09585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667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667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667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Созданы:</a:t>
            </a:r>
          </a:p>
          <a:p>
            <a:r>
              <a:rPr lang="ru-RU" sz="1600" dirty="0" smtClean="0"/>
              <a:t>Сквозные технологии проектирования и конструирования крупноразмерных комплексов с БЛА</a:t>
            </a:r>
          </a:p>
          <a:p>
            <a:r>
              <a:rPr lang="ru-RU" sz="1600" dirty="0" smtClean="0"/>
              <a:t>Технология изготовления крупногабаритных авиационных конструкций из ПКМ</a:t>
            </a:r>
          </a:p>
          <a:p>
            <a:r>
              <a:rPr lang="ru-RU" sz="1600" dirty="0" smtClean="0"/>
              <a:t>Технология комплексирования бортового и наземного оборудования</a:t>
            </a:r>
          </a:p>
          <a:p>
            <a:r>
              <a:rPr lang="ru-RU" sz="1600" dirty="0" smtClean="0"/>
              <a:t>Собственное опытное производство</a:t>
            </a:r>
          </a:p>
          <a:p>
            <a:r>
              <a:rPr lang="ru-RU" sz="1600" dirty="0" smtClean="0"/>
              <a:t>Летно-испытательный </a:t>
            </a:r>
            <a:r>
              <a:rPr lang="ru-RU" sz="1600" dirty="0" smtClean="0"/>
              <a:t>комплекс</a:t>
            </a:r>
          </a:p>
          <a:p>
            <a:r>
              <a:rPr lang="ru-RU" sz="1600" dirty="0" smtClean="0"/>
              <a:t>В 2022 году запуск </a:t>
            </a:r>
            <a:r>
              <a:rPr lang="ru-RU" sz="1600" dirty="0"/>
              <a:t>с</a:t>
            </a:r>
            <a:r>
              <a:rPr lang="ru-RU" sz="1600" dirty="0" smtClean="0"/>
              <a:t>ерийного производства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2720" y="873635"/>
            <a:ext cx="4016454" cy="5350361"/>
          </a:xfrm>
          <a:prstGeom prst="rect">
            <a:avLst/>
          </a:prstGeom>
        </p:spPr>
      </p:pic>
      <p:sp>
        <p:nvSpPr>
          <p:cNvPr id="10" name="Текст 1"/>
          <p:cNvSpPr>
            <a:spLocks noGrp="1"/>
          </p:cNvSpPr>
          <p:nvPr>
            <p:ph type="body" sz="quarter" idx="10"/>
          </p:nvPr>
        </p:nvSpPr>
        <p:spPr>
          <a:xfrm>
            <a:off x="181593" y="120001"/>
            <a:ext cx="9207500" cy="469900"/>
          </a:xfrm>
        </p:spPr>
        <p:txBody>
          <a:bodyPr/>
          <a:lstStyle/>
          <a:p>
            <a:r>
              <a:rPr lang="ru-RU" sz="2667" dirty="0" smtClean="0"/>
              <a:t>Испытания и производство</a:t>
            </a:r>
            <a:endParaRPr lang="ru-RU" sz="2667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" y="3386176"/>
            <a:ext cx="5495925" cy="309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648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c06.deviantart.net/fs45/i/2009/122/8/b/blue_sky_by_Myrzik137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33" y="-26480"/>
            <a:ext cx="12205033" cy="597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Движение к рынку коммерческих </a:t>
            </a:r>
            <a:r>
              <a:rPr lang="ru-RU" dirty="0" smtClean="0"/>
              <a:t>БАС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2" y="3254195"/>
            <a:ext cx="2472169" cy="131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7" r="6269" b="22858"/>
          <a:stretch/>
        </p:blipFill>
        <p:spPr>
          <a:xfrm>
            <a:off x="385033" y="4768749"/>
            <a:ext cx="1428463" cy="636627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7288696" y="5950423"/>
            <a:ext cx="3811483" cy="478700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1600" b="1" dirty="0">
                <a:solidFill>
                  <a:srgbClr val="C00000"/>
                </a:solidFill>
              </a:rPr>
              <a:t>Применения в сфере </a:t>
            </a:r>
            <a:r>
              <a:rPr lang="ru-RU" sz="1600" b="1" dirty="0" smtClean="0">
                <a:solidFill>
                  <a:srgbClr val="C00000"/>
                </a:solidFill>
              </a:rPr>
              <a:t>гражданской авиации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3260297" y="5955443"/>
            <a:ext cx="4523147" cy="478700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1600" b="1" dirty="0">
                <a:solidFill>
                  <a:srgbClr val="C00000"/>
                </a:solidFill>
              </a:rPr>
              <a:t>Отработка технологий</a:t>
            </a:r>
          </a:p>
          <a:p>
            <a:pPr lvl="1"/>
            <a:r>
              <a:rPr lang="ru-RU" sz="1600" b="1" dirty="0">
                <a:solidFill>
                  <a:srgbClr val="C00000"/>
                </a:solidFill>
              </a:rPr>
              <a:t>Развитие рынка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634" y="5967515"/>
            <a:ext cx="3778100" cy="478700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C00000"/>
                </a:solidFill>
              </a:rPr>
              <a:t>Экспериментальные 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проекты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07059" y="2448595"/>
            <a:ext cx="3025576" cy="325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/>
              <a:t>Снятие технологических барьеров: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АЗН-В, </a:t>
            </a:r>
            <a:r>
              <a:rPr lang="en-US" sz="1867" dirty="0"/>
              <a:t>TCAS, C2, UTM</a:t>
            </a:r>
            <a:endParaRPr lang="ru-RU" sz="1867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Апробация технологий интеграции в ОВП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Сертификация</a:t>
            </a:r>
            <a:endParaRPr lang="en-US" sz="1867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Пилотные зоны применения</a:t>
            </a:r>
          </a:p>
          <a:p>
            <a:r>
              <a:rPr lang="ru-RU" sz="1867" b="1" dirty="0"/>
              <a:t>Образование коммерческих операторов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Опытная эксплуатация</a:t>
            </a:r>
            <a:endParaRPr lang="ru-RU" sz="1867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937" b="91216" l="11831" r="949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644" t="17521" r="10185" b="17486"/>
          <a:stretch/>
        </p:blipFill>
        <p:spPr>
          <a:xfrm flipH="1">
            <a:off x="7919561" y="1134198"/>
            <a:ext cx="1905275" cy="1016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6344" y="2327407"/>
            <a:ext cx="1863835" cy="1043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1593" y="1083860"/>
            <a:ext cx="3538540" cy="181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/>
              <a:t>Полеты в сегрегированном ВП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Аэросъемка в интересах ТЭК, </a:t>
            </a:r>
            <a:br>
              <a:rPr lang="ru-RU" sz="1867" dirty="0"/>
            </a:br>
            <a:r>
              <a:rPr lang="ru-RU" sz="1867" dirty="0"/>
              <a:t>с/х предприятий, строительства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Доставка экстренных грузов и мед. препаратов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1668" y="3527662"/>
            <a:ext cx="3209949" cy="152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b="1" dirty="0"/>
              <a:t>Коммерческие применения БАС в ОВП: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Воздушные перевозки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Авиахимические работы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ru-RU" sz="1867" dirty="0"/>
              <a:t>ДЗЗ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07059" y="1433250"/>
            <a:ext cx="3202709" cy="89415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 flipH="1">
            <a:off x="9824836" y="1149533"/>
            <a:ext cx="1701259" cy="66854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4482113" y="869212"/>
            <a:ext cx="2675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Беспилотная авиационная система гражданской авиации</a:t>
            </a:r>
          </a:p>
        </p:txBody>
      </p:sp>
    </p:spTree>
    <p:extLst>
      <p:ext uri="{BB962C8B-B14F-4D97-AF65-F5344CB8AC3E}">
        <p14:creationId xmlns:p14="http://schemas.microsoft.com/office/powerpoint/2010/main" val="84196408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6" y="898424"/>
            <a:ext cx="7275234" cy="43441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086" y="450955"/>
            <a:ext cx="10494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ru-RU" dirty="0" smtClean="0"/>
              <a:t> использованием аппаратуры АЗН-В 1090 и перспективной Многопозиционной системы наблюдения </a:t>
            </a:r>
            <a:endParaRPr lang="ru-RU" dirty="0"/>
          </a:p>
        </p:txBody>
      </p:sp>
      <p:sp>
        <p:nvSpPr>
          <p:cNvPr id="7" name="Текст 1"/>
          <p:cNvSpPr>
            <a:spLocks noGrp="1"/>
          </p:cNvSpPr>
          <p:nvPr>
            <p:ph type="body" sz="quarter" idx="10"/>
          </p:nvPr>
        </p:nvSpPr>
        <p:spPr>
          <a:xfrm>
            <a:off x="189538" y="120001"/>
            <a:ext cx="7396391" cy="469900"/>
          </a:xfrm>
        </p:spPr>
        <p:txBody>
          <a:bodyPr wrap="none" lIns="0" tIns="0" rIns="0" bIns="0" anchor="t" anchorCtr="0">
            <a:noAutofit/>
          </a:bodyPr>
          <a:lstStyle/>
          <a:p>
            <a:r>
              <a:rPr lang="ru-RU" sz="2000" dirty="0"/>
              <a:t>Интеграция БАС в единое воздушное пространство </a:t>
            </a:r>
          </a:p>
        </p:txBody>
      </p:sp>
      <p:sp>
        <p:nvSpPr>
          <p:cNvPr id="8" name="Slide Number Placeholder 7"/>
          <p:cNvSpPr txBox="1">
            <a:spLocks/>
          </p:cNvSpPr>
          <p:nvPr/>
        </p:nvSpPr>
        <p:spPr>
          <a:xfrm>
            <a:off x="11474356" y="62342"/>
            <a:ext cx="598715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294E8A">
                    <a:tint val="75000"/>
                  </a:srgbClr>
                </a:solidFill>
              </a:rPr>
              <a:t>51</a:t>
            </a:r>
            <a:endParaRPr lang="en-US" dirty="0">
              <a:solidFill>
                <a:srgbClr val="294E8A">
                  <a:tint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5929" y="1288042"/>
            <a:ext cx="44612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АЗН-В</a:t>
            </a:r>
            <a:r>
              <a:rPr lang="ru-RU" sz="1400" dirty="0" smtClean="0"/>
              <a:t> </a:t>
            </a:r>
            <a:r>
              <a:rPr lang="en-US" sz="1400" dirty="0" smtClean="0"/>
              <a:t>	</a:t>
            </a:r>
            <a:r>
              <a:rPr lang="ru-RU" sz="1400" dirty="0" smtClean="0"/>
              <a:t>Автоматическое зависимое наблюдение</a:t>
            </a:r>
          </a:p>
          <a:p>
            <a:r>
              <a:rPr lang="en-US" sz="1400" b="1" dirty="0" smtClean="0">
                <a:solidFill>
                  <a:srgbClr val="C00000"/>
                </a:solidFill>
              </a:rPr>
              <a:t>TCAS</a:t>
            </a:r>
            <a:r>
              <a:rPr lang="ru-RU" sz="1400" b="1" dirty="0" smtClean="0">
                <a:solidFill>
                  <a:srgbClr val="C00000"/>
                </a:solidFill>
              </a:rPr>
              <a:t>, </a:t>
            </a:r>
            <a:r>
              <a:rPr lang="en-US" sz="1400" b="1" dirty="0" smtClean="0">
                <a:solidFill>
                  <a:srgbClr val="C00000"/>
                </a:solidFill>
              </a:rPr>
              <a:t>DAA</a:t>
            </a:r>
            <a:r>
              <a:rPr lang="en-US" sz="1400" dirty="0" smtClean="0"/>
              <a:t>	</a:t>
            </a:r>
            <a:r>
              <a:rPr lang="ru-RU" sz="1400" dirty="0" smtClean="0"/>
              <a:t>Предупреждение столкновения в воздухе</a:t>
            </a:r>
          </a:p>
          <a:p>
            <a:r>
              <a:rPr lang="en-US" sz="1400" b="1" dirty="0" smtClean="0">
                <a:solidFill>
                  <a:srgbClr val="C00000"/>
                </a:solidFill>
              </a:rPr>
              <a:t>C2</a:t>
            </a:r>
            <a:r>
              <a:rPr lang="en-US" sz="1400" dirty="0" smtClean="0"/>
              <a:t>	</a:t>
            </a:r>
            <a:r>
              <a:rPr lang="ru-RU" sz="1400" dirty="0" smtClean="0"/>
              <a:t>Линия связи и управления</a:t>
            </a:r>
            <a:endParaRPr lang="en-US" sz="1400" dirty="0" smtClean="0"/>
          </a:p>
          <a:p>
            <a:r>
              <a:rPr lang="ru-RU" sz="1400" b="1" dirty="0">
                <a:solidFill>
                  <a:srgbClr val="C00000"/>
                </a:solidFill>
              </a:rPr>
              <a:t>СВП</a:t>
            </a:r>
            <a:r>
              <a:rPr lang="ru-RU" sz="1400" dirty="0"/>
              <a:t>	Станция внешнего пилота гражданской </a:t>
            </a:r>
            <a:r>
              <a:rPr lang="ru-RU" sz="1400" dirty="0" smtClean="0"/>
              <a:t>БАС</a:t>
            </a:r>
            <a:endParaRPr lang="en-US" sz="1400" dirty="0" smtClean="0"/>
          </a:p>
          <a:p>
            <a:r>
              <a:rPr lang="ru-RU" sz="1400" b="1" dirty="0" smtClean="0">
                <a:solidFill>
                  <a:srgbClr val="C00000"/>
                </a:solidFill>
              </a:rPr>
              <a:t>МПСН</a:t>
            </a:r>
            <a:r>
              <a:rPr lang="ru-RU" sz="1400" dirty="0" smtClean="0"/>
              <a:t>	Многопозиционная система наблюдения</a:t>
            </a:r>
          </a:p>
          <a:p>
            <a:r>
              <a:rPr lang="en-US" sz="1400" b="1" dirty="0" smtClean="0">
                <a:solidFill>
                  <a:srgbClr val="C00000"/>
                </a:solidFill>
              </a:rPr>
              <a:t>UTM</a:t>
            </a:r>
            <a:r>
              <a:rPr lang="ru-RU" sz="1400" b="1" dirty="0" smtClean="0">
                <a:solidFill>
                  <a:srgbClr val="C00000"/>
                </a:solidFill>
              </a:rPr>
              <a:t>	</a:t>
            </a:r>
            <a:r>
              <a:rPr lang="ru-RU" sz="1400" dirty="0" smtClean="0"/>
              <a:t>Организация трафика БАС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САВП	</a:t>
            </a: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Системы автоматического взлета/посадки</a:t>
            </a:r>
            <a:b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	 и базирование БАС на аэродромах ГА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85929" y="915357"/>
            <a:ext cx="346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C00000"/>
                </a:solidFill>
              </a:rPr>
              <a:t>Критические технологии интеграции</a:t>
            </a:r>
            <a:endParaRPr lang="ru-RU" sz="1600" b="1" u="sng" dirty="0">
              <a:solidFill>
                <a:srgbClr val="C00000"/>
              </a:solidFill>
            </a:endParaRPr>
          </a:p>
        </p:txBody>
      </p:sp>
      <p:sp>
        <p:nvSpPr>
          <p:cNvPr id="3" name="Левая фигурная скобка 2"/>
          <p:cNvSpPr/>
          <p:nvPr/>
        </p:nvSpPr>
        <p:spPr>
          <a:xfrm rot="16200000">
            <a:off x="9681614" y="1098722"/>
            <a:ext cx="344476" cy="4386596"/>
          </a:xfrm>
          <a:prstGeom prst="leftBrace">
            <a:avLst>
              <a:gd name="adj1" fmla="val 35622"/>
              <a:gd name="adj2" fmla="val 50000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585929" y="3559178"/>
            <a:ext cx="2814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u="sng" dirty="0" smtClean="0">
                <a:solidFill>
                  <a:srgbClr val="C00000"/>
                </a:solidFill>
              </a:rPr>
              <a:t>Программы АО «Кронштадт»</a:t>
            </a:r>
            <a:endParaRPr lang="ru-RU" sz="1600" b="1" u="sng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40819" y="3913590"/>
            <a:ext cx="455143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БАС-ГА</a:t>
            </a:r>
            <a:r>
              <a:rPr lang="en-US" sz="1400" dirty="0" smtClean="0"/>
              <a:t>	</a:t>
            </a:r>
            <a:r>
              <a:rPr lang="ru-RU" sz="1400" dirty="0" smtClean="0"/>
              <a:t>Автоматическое зависимое наблюдение</a:t>
            </a:r>
          </a:p>
          <a:p>
            <a:r>
              <a:rPr lang="en-US" sz="1400" b="1" dirty="0" smtClean="0">
                <a:solidFill>
                  <a:srgbClr val="C00000"/>
                </a:solidFill>
              </a:rPr>
              <a:t>TCAS</a:t>
            </a:r>
            <a:r>
              <a:rPr lang="ru-RU" sz="1400" b="1" dirty="0" smtClean="0">
                <a:solidFill>
                  <a:srgbClr val="C00000"/>
                </a:solidFill>
              </a:rPr>
              <a:t>, </a:t>
            </a:r>
            <a:r>
              <a:rPr lang="en-US" sz="1400" b="1" dirty="0" smtClean="0">
                <a:solidFill>
                  <a:srgbClr val="C00000"/>
                </a:solidFill>
              </a:rPr>
              <a:t>DAA</a:t>
            </a:r>
            <a:r>
              <a:rPr lang="en-US" sz="1400" dirty="0" smtClean="0"/>
              <a:t>	</a:t>
            </a:r>
            <a:r>
              <a:rPr lang="ru-RU" sz="1400" dirty="0" smtClean="0"/>
              <a:t>Предупреждение столкновения в воздухе</a:t>
            </a:r>
          </a:p>
          <a:p>
            <a:r>
              <a:rPr lang="en-US" sz="1400" b="1" dirty="0" smtClean="0">
                <a:solidFill>
                  <a:srgbClr val="C00000"/>
                </a:solidFill>
              </a:rPr>
              <a:t>C2</a:t>
            </a:r>
            <a:r>
              <a:rPr lang="en-US" sz="1400" dirty="0" smtClean="0"/>
              <a:t>	</a:t>
            </a:r>
            <a:r>
              <a:rPr lang="ru-RU" sz="1400" dirty="0" smtClean="0"/>
              <a:t>Линия связи и управления</a:t>
            </a:r>
            <a:endParaRPr lang="en-US" sz="1400" dirty="0" smtClean="0"/>
          </a:p>
          <a:p>
            <a:r>
              <a:rPr lang="ru-RU" sz="1400" b="1" dirty="0" smtClean="0">
                <a:solidFill>
                  <a:srgbClr val="C00000"/>
                </a:solidFill>
              </a:rPr>
              <a:t>МПСН</a:t>
            </a:r>
            <a:r>
              <a:rPr lang="ru-RU" sz="1400" dirty="0" smtClean="0"/>
              <a:t>	Многопозиционная система наблюдения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СВП</a:t>
            </a:r>
            <a:r>
              <a:rPr lang="ru-RU" sz="1400" dirty="0" smtClean="0"/>
              <a:t>	Станция внешнего пилота гражданской БАС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261225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рапеция 13"/>
          <p:cNvSpPr/>
          <p:nvPr/>
        </p:nvSpPr>
        <p:spPr>
          <a:xfrm>
            <a:off x="755753" y="1514477"/>
            <a:ext cx="4938698" cy="5326436"/>
          </a:xfrm>
          <a:custGeom>
            <a:avLst/>
            <a:gdLst>
              <a:gd name="connsiteX0" fmla="*/ 0 w 4938698"/>
              <a:gd name="connsiteY0" fmla="*/ 5013151 h 5013151"/>
              <a:gd name="connsiteX1" fmla="*/ 1831022 w 4938698"/>
              <a:gd name="connsiteY1" fmla="*/ 0 h 5013151"/>
              <a:gd name="connsiteX2" fmla="*/ 3107676 w 4938698"/>
              <a:gd name="connsiteY2" fmla="*/ 0 h 5013151"/>
              <a:gd name="connsiteX3" fmla="*/ 4938698 w 4938698"/>
              <a:gd name="connsiteY3" fmla="*/ 5013151 h 5013151"/>
              <a:gd name="connsiteX4" fmla="*/ 0 w 4938698"/>
              <a:gd name="connsiteY4" fmla="*/ 5013151 h 5013151"/>
              <a:gd name="connsiteX0" fmla="*/ 0 w 4938698"/>
              <a:gd name="connsiteY0" fmla="*/ 5013151 h 5013151"/>
              <a:gd name="connsiteX1" fmla="*/ 1831022 w 4938698"/>
              <a:gd name="connsiteY1" fmla="*/ 0 h 5013151"/>
              <a:gd name="connsiteX2" fmla="*/ 3992258 w 4938698"/>
              <a:gd name="connsiteY2" fmla="*/ 39757 h 5013151"/>
              <a:gd name="connsiteX3" fmla="*/ 4938698 w 4938698"/>
              <a:gd name="connsiteY3" fmla="*/ 5013151 h 5013151"/>
              <a:gd name="connsiteX4" fmla="*/ 0 w 4938698"/>
              <a:gd name="connsiteY4" fmla="*/ 5013151 h 5013151"/>
              <a:gd name="connsiteX0" fmla="*/ 0 w 4938698"/>
              <a:gd name="connsiteY0" fmla="*/ 5013151 h 5013151"/>
              <a:gd name="connsiteX1" fmla="*/ 2238526 w 4938698"/>
              <a:gd name="connsiteY1" fmla="*/ 0 h 5013151"/>
              <a:gd name="connsiteX2" fmla="*/ 3992258 w 4938698"/>
              <a:gd name="connsiteY2" fmla="*/ 39757 h 5013151"/>
              <a:gd name="connsiteX3" fmla="*/ 4938698 w 4938698"/>
              <a:gd name="connsiteY3" fmla="*/ 5013151 h 5013151"/>
              <a:gd name="connsiteX4" fmla="*/ 0 w 4938698"/>
              <a:gd name="connsiteY4" fmla="*/ 5013151 h 5013151"/>
              <a:gd name="connsiteX0" fmla="*/ 0 w 4938698"/>
              <a:gd name="connsiteY0" fmla="*/ 5013151 h 5013151"/>
              <a:gd name="connsiteX1" fmla="*/ 2238526 w 4938698"/>
              <a:gd name="connsiteY1" fmla="*/ 0 h 5013151"/>
              <a:gd name="connsiteX2" fmla="*/ 4061832 w 4938698"/>
              <a:gd name="connsiteY2" fmla="*/ 9939 h 5013151"/>
              <a:gd name="connsiteX3" fmla="*/ 4938698 w 4938698"/>
              <a:gd name="connsiteY3" fmla="*/ 5013151 h 5013151"/>
              <a:gd name="connsiteX4" fmla="*/ 0 w 4938698"/>
              <a:gd name="connsiteY4" fmla="*/ 5013151 h 501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8698" h="5013151">
                <a:moveTo>
                  <a:pt x="0" y="5013151"/>
                </a:moveTo>
                <a:lnTo>
                  <a:pt x="2238526" y="0"/>
                </a:lnTo>
                <a:lnTo>
                  <a:pt x="4061832" y="9939"/>
                </a:lnTo>
                <a:lnTo>
                  <a:pt x="4938698" y="5013151"/>
                </a:lnTo>
                <a:lnTo>
                  <a:pt x="0" y="5013151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8" name="Трапеция 87"/>
          <p:cNvSpPr/>
          <p:nvPr/>
        </p:nvSpPr>
        <p:spPr>
          <a:xfrm>
            <a:off x="6856885" y="1514477"/>
            <a:ext cx="4988425" cy="5307598"/>
          </a:xfrm>
          <a:custGeom>
            <a:avLst/>
            <a:gdLst>
              <a:gd name="connsiteX0" fmla="*/ 0 w 4988425"/>
              <a:gd name="connsiteY0" fmla="*/ 4879657 h 4879657"/>
              <a:gd name="connsiteX1" fmla="*/ 1945470 w 4988425"/>
              <a:gd name="connsiteY1" fmla="*/ 0 h 4879657"/>
              <a:gd name="connsiteX2" fmla="*/ 3042955 w 4988425"/>
              <a:gd name="connsiteY2" fmla="*/ 0 h 4879657"/>
              <a:gd name="connsiteX3" fmla="*/ 4988425 w 4988425"/>
              <a:gd name="connsiteY3" fmla="*/ 4879657 h 4879657"/>
              <a:gd name="connsiteX4" fmla="*/ 0 w 4988425"/>
              <a:gd name="connsiteY4" fmla="*/ 4879657 h 4879657"/>
              <a:gd name="connsiteX0" fmla="*/ 0 w 4988425"/>
              <a:gd name="connsiteY0" fmla="*/ 4879657 h 4879657"/>
              <a:gd name="connsiteX1" fmla="*/ 941618 w 4988425"/>
              <a:gd name="connsiteY1" fmla="*/ 39756 h 4879657"/>
              <a:gd name="connsiteX2" fmla="*/ 3042955 w 4988425"/>
              <a:gd name="connsiteY2" fmla="*/ 0 h 4879657"/>
              <a:gd name="connsiteX3" fmla="*/ 4988425 w 4988425"/>
              <a:gd name="connsiteY3" fmla="*/ 4879657 h 4879657"/>
              <a:gd name="connsiteX4" fmla="*/ 0 w 4988425"/>
              <a:gd name="connsiteY4" fmla="*/ 4879657 h 4879657"/>
              <a:gd name="connsiteX0" fmla="*/ 0 w 4988425"/>
              <a:gd name="connsiteY0" fmla="*/ 4839901 h 4839901"/>
              <a:gd name="connsiteX1" fmla="*/ 941618 w 4988425"/>
              <a:gd name="connsiteY1" fmla="*/ 0 h 4839901"/>
              <a:gd name="connsiteX2" fmla="*/ 2744782 w 4988425"/>
              <a:gd name="connsiteY2" fmla="*/ 9939 h 4839901"/>
              <a:gd name="connsiteX3" fmla="*/ 4988425 w 4988425"/>
              <a:gd name="connsiteY3" fmla="*/ 4839901 h 4839901"/>
              <a:gd name="connsiteX4" fmla="*/ 0 w 4988425"/>
              <a:gd name="connsiteY4" fmla="*/ 4839901 h 483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8425" h="4839901">
                <a:moveTo>
                  <a:pt x="0" y="4839901"/>
                </a:moveTo>
                <a:lnTo>
                  <a:pt x="941618" y="0"/>
                </a:lnTo>
                <a:lnTo>
                  <a:pt x="2744782" y="9939"/>
                </a:lnTo>
                <a:lnTo>
                  <a:pt x="4988425" y="4839901"/>
                </a:lnTo>
                <a:lnTo>
                  <a:pt x="0" y="4839901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400" dirty="0" smtClean="0"/>
              <a:t>Развитие </a:t>
            </a:r>
            <a:r>
              <a:rPr lang="ru-RU" sz="2400" dirty="0"/>
              <a:t>гражданского </a:t>
            </a:r>
            <a:r>
              <a:rPr lang="ru-RU" sz="2400" dirty="0" smtClean="0"/>
              <a:t>направления</a:t>
            </a:r>
            <a:endParaRPr lang="ru-RU" sz="2400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49300" y="589466"/>
            <a:ext cx="11091273" cy="1573897"/>
          </a:xfrm>
          <a:prstGeom prst="roundRect">
            <a:avLst>
              <a:gd name="adj" fmla="val 1178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ПРИМЕНЕНИЯ </a:t>
            </a:r>
            <a:r>
              <a:rPr lang="ru-RU" b="1" dirty="0" smtClean="0">
                <a:solidFill>
                  <a:srgbClr val="C00000"/>
                </a:solidFill>
              </a:rPr>
              <a:t>В ЗАДАЧАХ ЭКОНОМИКИ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8051" y="1024481"/>
            <a:ext cx="1907089" cy="104721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6068" y="1032192"/>
            <a:ext cx="1790794" cy="104574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791" y="1032192"/>
            <a:ext cx="1848005" cy="10395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726" y="1026001"/>
            <a:ext cx="1994609" cy="105812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287565" y="3774329"/>
            <a:ext cx="5804868" cy="1246955"/>
            <a:chOff x="-1904003" y="565409"/>
            <a:chExt cx="5804868" cy="130912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-1904003" y="565409"/>
              <a:ext cx="5804868" cy="1309121"/>
            </a:xfrm>
            <a:prstGeom prst="roundRect">
              <a:avLst/>
            </a:prstGeom>
            <a:solidFill>
              <a:srgbClr val="FFFFFF">
                <a:alpha val="41176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b="1" dirty="0">
                  <a:solidFill>
                    <a:srgbClr val="C00000"/>
                  </a:solidFill>
                </a:rPr>
                <a:t>Летающая </a:t>
              </a:r>
              <a:r>
                <a:rPr lang="ru-RU" b="1" dirty="0" smtClean="0">
                  <a:solidFill>
                    <a:srgbClr val="C00000"/>
                  </a:solidFill>
                </a:rPr>
                <a:t>лаборатория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836289" y="935337"/>
              <a:ext cx="3650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sz="1600" b="1" dirty="0" smtClean="0"/>
                <a:t>Испытания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sz="1600" b="1" dirty="0" smtClean="0"/>
                <a:t>Апробация и верификация</a:t>
              </a:r>
              <a:r>
                <a:rPr lang="en-US" sz="1600" b="1" dirty="0" smtClean="0"/>
                <a:t> </a:t>
              </a:r>
              <a:br>
                <a:rPr lang="en-US" sz="1600" b="1" dirty="0" smtClean="0"/>
              </a:br>
              <a:r>
                <a:rPr lang="ru-RU" sz="1600" b="1" dirty="0" smtClean="0"/>
                <a:t>технологий и технических решений</a:t>
              </a:r>
              <a:endParaRPr lang="ru-RU" sz="1600" b="1" dirty="0"/>
            </a:p>
          </p:txBody>
        </p:sp>
        <p:pic>
          <p:nvPicPr>
            <p:cNvPr id="61" name="Рисунок 6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3850" y="633771"/>
              <a:ext cx="1788519" cy="11325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64" name="Рисунок 6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6189" y="992878"/>
            <a:ext cx="1683073" cy="1078817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6538192" y="2272296"/>
            <a:ext cx="4731490" cy="1440584"/>
            <a:chOff x="6580966" y="2326080"/>
            <a:chExt cx="4731490" cy="1440584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6580966" y="2326080"/>
              <a:ext cx="4731490" cy="1405706"/>
            </a:xfrm>
            <a:prstGeom prst="roundRect">
              <a:avLst/>
            </a:prstGeom>
            <a:solidFill>
              <a:srgbClr val="FFFFFF">
                <a:alpha val="6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1600" b="1" dirty="0">
                  <a:solidFill>
                    <a:srgbClr val="C00000"/>
                  </a:solidFill>
                </a:rPr>
                <a:t>Интеграция в единое </a:t>
              </a:r>
            </a:p>
            <a:p>
              <a:r>
                <a:rPr lang="ru-RU" sz="1600" b="1" dirty="0">
                  <a:solidFill>
                    <a:srgbClr val="C00000"/>
                  </a:solidFill>
                </a:rPr>
                <a:t>воздушное пространство</a:t>
              </a:r>
            </a:p>
          </p:txBody>
        </p:sp>
        <p:pic>
          <p:nvPicPr>
            <p:cNvPr id="62" name="Рисунок 6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64228" y="2438420"/>
              <a:ext cx="1862104" cy="11193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6" name="TextBox 35"/>
            <p:cNvSpPr txBox="1"/>
            <p:nvPr/>
          </p:nvSpPr>
          <p:spPr>
            <a:xfrm>
              <a:off x="6670719" y="2935667"/>
              <a:ext cx="238777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sz="1600" b="1" dirty="0" smtClean="0"/>
                <a:t>Разработка НПА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sz="1600" b="1" dirty="0" smtClean="0"/>
                <a:t>Создание технологий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sz="1600" b="1" dirty="0" smtClean="0"/>
                <a:t>Пилотные зоны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550344" y="5122304"/>
            <a:ext cx="2066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РЕГУЛИРОВАНИЕ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487687" y="5093326"/>
            <a:ext cx="16847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ТЕХНОЛОГИИ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019087" y="5523505"/>
            <a:ext cx="769932" cy="989948"/>
            <a:chOff x="2590529" y="705502"/>
            <a:chExt cx="769932" cy="989948"/>
          </a:xfrm>
        </p:grpSpPr>
        <p:pic>
          <p:nvPicPr>
            <p:cNvPr id="43" name="Picture 2" descr="https://my-bookshop.ru/image/1014333312.jpg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529" y="705502"/>
              <a:ext cx="769932" cy="9899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2646947" y="1149123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</a:rPr>
                <a:t>2015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193706" y="5457796"/>
            <a:ext cx="1876576" cy="1477955"/>
            <a:chOff x="6263120" y="4645110"/>
            <a:chExt cx="1876576" cy="1477955"/>
          </a:xfrm>
        </p:grpSpPr>
        <p:sp>
          <p:nvSpPr>
            <p:cNvPr id="46" name="TextBox 45"/>
            <p:cNvSpPr txBox="1"/>
            <p:nvPr/>
          </p:nvSpPr>
          <p:spPr>
            <a:xfrm>
              <a:off x="6263120" y="5538290"/>
              <a:ext cx="1876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/>
                <a:t>Концепция «Интеграции БАС»</a:t>
              </a:r>
              <a:endParaRPr lang="ru-RU" sz="1600" b="1" dirty="0"/>
            </a:p>
          </p:txBody>
        </p:sp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9843" y="4645110"/>
              <a:ext cx="765840" cy="1010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6" name="TextBox 55"/>
            <p:cNvSpPr txBox="1"/>
            <p:nvPr/>
          </p:nvSpPr>
          <p:spPr>
            <a:xfrm>
              <a:off x="6616489" y="4796355"/>
              <a:ext cx="8399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2019-</a:t>
              </a:r>
              <a:r>
                <a:rPr lang="en-US" sz="2000" b="1" dirty="0" smtClean="0"/>
                <a:t>20</a:t>
              </a:r>
              <a:r>
                <a:rPr lang="ru-RU" sz="2000" b="1" dirty="0" smtClean="0"/>
                <a:t>2</a:t>
              </a:r>
              <a:r>
                <a:rPr lang="en-US" sz="2000" b="1" dirty="0" smtClean="0"/>
                <a:t>5</a:t>
              </a:r>
              <a:endParaRPr lang="ru-RU" sz="2000" b="1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370453" y="5523505"/>
            <a:ext cx="1867306" cy="1293802"/>
            <a:chOff x="4539038" y="5288423"/>
            <a:chExt cx="1867306" cy="1293802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49760" y="5288423"/>
              <a:ext cx="812358" cy="9939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3" name="TextBox 62"/>
            <p:cNvSpPr txBox="1"/>
            <p:nvPr/>
          </p:nvSpPr>
          <p:spPr>
            <a:xfrm>
              <a:off x="4539038" y="6243671"/>
              <a:ext cx="18673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/>
                <a:t>ДК НПА «</a:t>
              </a:r>
              <a:r>
                <a:rPr lang="ru-RU" sz="1600" b="1" dirty="0" err="1" smtClean="0"/>
                <a:t>Аэронет</a:t>
              </a:r>
              <a:r>
                <a:rPr lang="ru-RU" sz="1600" b="1" dirty="0" smtClean="0"/>
                <a:t>»</a:t>
              </a:r>
              <a:endParaRPr lang="ru-RU" sz="16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86477" y="5360955"/>
              <a:ext cx="8399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2018-</a:t>
              </a:r>
              <a:r>
                <a:rPr lang="en-US" sz="2000" b="1" dirty="0" smtClean="0"/>
                <a:t>20</a:t>
              </a:r>
              <a:r>
                <a:rPr lang="ru-RU" sz="2000" b="1" dirty="0" smtClean="0"/>
                <a:t>2</a:t>
              </a:r>
              <a:r>
                <a:rPr lang="ru-RU" sz="2000" b="1" dirty="0"/>
                <a:t>4</a:t>
              </a: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1527064" y="2271842"/>
            <a:ext cx="4475004" cy="1405279"/>
            <a:chOff x="730193" y="4045166"/>
            <a:chExt cx="4475004" cy="1117814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730193" y="4045166"/>
              <a:ext cx="4475004" cy="1117814"/>
              <a:chOff x="1509575" y="1301016"/>
              <a:chExt cx="4932129" cy="1117814"/>
            </a:xfrm>
          </p:grpSpPr>
          <p:sp>
            <p:nvSpPr>
              <p:cNvPr id="71" name="Скругленный прямоугольник 70"/>
              <p:cNvSpPr/>
              <p:nvPr/>
            </p:nvSpPr>
            <p:spPr>
              <a:xfrm>
                <a:off x="1509575" y="1301016"/>
                <a:ext cx="4932129" cy="1117814"/>
              </a:xfrm>
              <a:prstGeom prst="roundRect">
                <a:avLst/>
              </a:prstGeom>
              <a:solidFill>
                <a:srgbClr val="FFFFFF">
                  <a:alpha val="76078"/>
                </a:srgb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ru-RU" b="1" dirty="0" smtClean="0">
                    <a:solidFill>
                      <a:srgbClr val="C00000"/>
                    </a:solidFill>
                  </a:rPr>
                  <a:t>Сертификация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615854" y="1752860"/>
                <a:ext cx="2803552" cy="465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ru-RU" sz="1600" b="1" dirty="0" smtClean="0"/>
                  <a:t>Разработка НПА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ru-RU" sz="1600" b="1" dirty="0" smtClean="0"/>
                  <a:t>Система сертификации</a:t>
                </a:r>
              </a:p>
            </p:txBody>
          </p:sp>
        </p:grpSp>
        <p:grpSp>
          <p:nvGrpSpPr>
            <p:cNvPr id="68" name="Группа 67"/>
            <p:cNvGrpSpPr/>
            <p:nvPr/>
          </p:nvGrpSpPr>
          <p:grpSpPr>
            <a:xfrm>
              <a:off x="3877656" y="4132195"/>
              <a:ext cx="1140312" cy="951026"/>
              <a:chOff x="3581456" y="2380708"/>
              <a:chExt cx="1140312" cy="951026"/>
            </a:xfrm>
          </p:grpSpPr>
          <p:pic>
            <p:nvPicPr>
              <p:cNvPr id="69" name="Рисунок 68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6859" y="2380708"/>
                <a:ext cx="907686" cy="95102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70" name="Прямоугольник 69"/>
              <p:cNvSpPr/>
              <p:nvPr/>
            </p:nvSpPr>
            <p:spPr>
              <a:xfrm>
                <a:off x="3581456" y="2548175"/>
                <a:ext cx="1140312" cy="4161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400" b="1" dirty="0" smtClean="0"/>
                  <a:t>Сертификат </a:t>
                </a:r>
              </a:p>
              <a:p>
                <a:pPr algn="ctr"/>
                <a:r>
                  <a:rPr lang="ru-RU" sz="1400" b="1" dirty="0" smtClean="0"/>
                  <a:t>типа</a:t>
                </a:r>
                <a:endParaRPr lang="ru-RU" sz="1400" b="1" dirty="0"/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9816189" y="6008517"/>
            <a:ext cx="1878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ДК «</a:t>
            </a:r>
            <a:r>
              <a:rPr lang="ru-RU" sz="1600" b="1" dirty="0" err="1" smtClean="0"/>
              <a:t>Аэронет</a:t>
            </a:r>
            <a:r>
              <a:rPr lang="ru-RU" sz="1600" b="1" dirty="0" smtClean="0"/>
              <a:t>»</a:t>
            </a:r>
          </a:p>
          <a:p>
            <a:r>
              <a:rPr lang="ru-RU" sz="1600" b="1" dirty="0" smtClean="0"/>
              <a:t>(«Полигон БАС», </a:t>
            </a:r>
          </a:p>
          <a:p>
            <a:r>
              <a:rPr lang="en-US" sz="1600" b="1" dirty="0" smtClean="0"/>
              <a:t>RUTM</a:t>
            </a:r>
            <a:r>
              <a:rPr lang="ru-RU" sz="1600" b="1" dirty="0" smtClean="0"/>
              <a:t>)</a:t>
            </a:r>
            <a:endParaRPr lang="ru-RU" sz="16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8077679" y="6106661"/>
            <a:ext cx="1626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НИР «Робот»</a:t>
            </a:r>
            <a:endParaRPr lang="ru-RU" sz="16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6969928" y="6106661"/>
            <a:ext cx="1271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МКЦП-2025</a:t>
            </a:r>
          </a:p>
          <a:p>
            <a:pPr algn="ctr"/>
            <a:r>
              <a:rPr lang="ru-RU" sz="1600" b="1" dirty="0" smtClean="0"/>
              <a:t>(МПТ)</a:t>
            </a:r>
            <a:endParaRPr lang="ru-RU" sz="16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7197427" y="6170406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908" y="5522414"/>
            <a:ext cx="840061" cy="533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0483" y="5526925"/>
            <a:ext cx="939164" cy="46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46904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TransasPresent">
  <a:themeElements>
    <a:clrScheme name="Transas-PPT">
      <a:dk1>
        <a:srgbClr val="C00000"/>
      </a:dk1>
      <a:lt1>
        <a:srgbClr val="FFFFFF"/>
      </a:lt1>
      <a:dk2>
        <a:srgbClr val="002060"/>
      </a:dk2>
      <a:lt2>
        <a:srgbClr val="000066"/>
      </a:lt2>
      <a:accent1>
        <a:srgbClr val="FFFFF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ransasPresent">
  <a:themeElements>
    <a:clrScheme name="Transas">
      <a:dk1>
        <a:srgbClr val="294E8A"/>
      </a:dk1>
      <a:lt1>
        <a:sysClr val="window" lastClr="FFFFFF"/>
      </a:lt1>
      <a:dk2>
        <a:srgbClr val="294E8A"/>
      </a:dk2>
      <a:lt2>
        <a:srgbClr val="FFFFFF"/>
      </a:lt2>
      <a:accent1>
        <a:srgbClr val="294E8A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1C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4_TransasPresent">
  <a:themeElements>
    <a:clrScheme name="Transas">
      <a:dk1>
        <a:srgbClr val="294E8A"/>
      </a:dk1>
      <a:lt1>
        <a:sysClr val="window" lastClr="FFFFFF"/>
      </a:lt1>
      <a:dk2>
        <a:srgbClr val="294E8A"/>
      </a:dk2>
      <a:lt2>
        <a:srgbClr val="FFFFFF"/>
      </a:lt2>
      <a:accent1>
        <a:srgbClr val="294E8A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1C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5_TransasPresent">
  <a:themeElements>
    <a:clrScheme name="Transas">
      <a:dk1>
        <a:srgbClr val="294E8A"/>
      </a:dk1>
      <a:lt1>
        <a:sysClr val="window" lastClr="FFFFFF"/>
      </a:lt1>
      <a:dk2>
        <a:srgbClr val="294E8A"/>
      </a:dk2>
      <a:lt2>
        <a:srgbClr val="FFFFFF"/>
      </a:lt2>
      <a:accent1>
        <a:srgbClr val="294E8A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1C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1_TransasPresent">
  <a:themeElements>
    <a:clrScheme name="Transas">
      <a:dk1>
        <a:srgbClr val="294E8A"/>
      </a:dk1>
      <a:lt1>
        <a:sysClr val="window" lastClr="FFFFFF"/>
      </a:lt1>
      <a:dk2>
        <a:srgbClr val="294E8A"/>
      </a:dk2>
      <a:lt2>
        <a:srgbClr val="FFFFFF"/>
      </a:lt2>
      <a:accent1>
        <a:srgbClr val="294E8A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1C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A7C7520988DD634AA1A000D8EAA62F89" ma:contentTypeVersion="0" ma:contentTypeDescription="Создание документа." ma:contentTypeScope="" ma:versionID="11a9f0e8c66261bf2810a7e6ffc4883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DFEDFF-5071-407A-813C-D51017A916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5F1F5D-2E86-4670-8F55-DB6C93B751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A17384F-C98F-48CE-91BA-B23E619EBE18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TransasPresent</Template>
  <TotalTime>16737</TotalTime>
  <Words>943</Words>
  <Application>Microsoft Office PowerPoint</Application>
  <PresentationFormat>Широкоэкранный</PresentationFormat>
  <Paragraphs>291</Paragraphs>
  <Slides>16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Calibri</vt:lpstr>
      <vt:lpstr>Segoe UI</vt:lpstr>
      <vt:lpstr>Segoe UI Black</vt:lpstr>
      <vt:lpstr>Times New Roman</vt:lpstr>
      <vt:lpstr>Wingdings</vt:lpstr>
      <vt:lpstr>TransasPresent</vt:lpstr>
      <vt:lpstr>2_TransasPresent</vt:lpstr>
      <vt:lpstr>4_TransasPresent</vt:lpstr>
      <vt:lpstr>5_TransasPresent</vt:lpstr>
      <vt:lpstr>1_TransasPresent</vt:lpstr>
      <vt:lpstr>Слайд think-cell</vt:lpstr>
      <vt:lpstr>АО «Кронштадт» разработка и производство  беспилотных авиационных комплексов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Alex.Dmitriev@transas.com</dc:creator>
  <cp:lastModifiedBy>Воронов Владимир Владимирович</cp:lastModifiedBy>
  <cp:revision>1218</cp:revision>
  <cp:lastPrinted>2020-08-14T08:41:07Z</cp:lastPrinted>
  <dcterms:created xsi:type="dcterms:W3CDTF">2011-11-25T10:22:43Z</dcterms:created>
  <dcterms:modified xsi:type="dcterms:W3CDTF">2022-01-10T14:56:41Z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0x010100A7C7520988DD634AA1A000D8EAA62F89</vt:lpwstr>
  </property>
</Properties>
</file>