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60" r:id="rId4"/>
    <p:sldId id="262" r:id="rId5"/>
    <p:sldId id="263" r:id="rId6"/>
    <p:sldId id="261" r:id="rId7"/>
    <p:sldId id="258" r:id="rId8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60" autoAdjust="0"/>
    <p:restoredTop sz="94638" autoAdjust="0"/>
  </p:normalViewPr>
  <p:slideViewPr>
    <p:cSldViewPr showGuides="1">
      <p:cViewPr>
        <p:scale>
          <a:sx n="90" d="100"/>
          <a:sy n="90" d="100"/>
        </p:scale>
        <p:origin x="-1302" y="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3DF570-B3CD-4E8B-B64B-9C8E3279E725}" type="datetimeFigureOut">
              <a:rPr lang="ru-RU" smtClean="0"/>
              <a:pPr/>
              <a:t>03.06.2022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4E7771-3D53-47CC-AC25-5FADE6BC66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E7771-3D53-47CC-AC25-5FADE6BC669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00C66-F07B-473F-94A1-0B834F192C59}" type="datetimeFigureOut">
              <a:rPr lang="ru-RU" smtClean="0"/>
              <a:pPr/>
              <a:t>03.06.2022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E413-527D-4848-B162-3441B002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00C66-F07B-473F-94A1-0B834F192C59}" type="datetimeFigureOut">
              <a:rPr lang="ru-RU" smtClean="0"/>
              <a:pPr/>
              <a:t>03.06.2022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E413-527D-4848-B162-3441B002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00C66-F07B-473F-94A1-0B834F192C59}" type="datetimeFigureOut">
              <a:rPr lang="ru-RU" smtClean="0"/>
              <a:pPr/>
              <a:t>03.06.2022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E413-527D-4848-B162-3441B002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00C66-F07B-473F-94A1-0B834F192C59}" type="datetimeFigureOut">
              <a:rPr lang="ru-RU" smtClean="0"/>
              <a:pPr/>
              <a:t>03.06.2022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E413-527D-4848-B162-3441B002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00C66-F07B-473F-94A1-0B834F192C59}" type="datetimeFigureOut">
              <a:rPr lang="ru-RU" smtClean="0"/>
              <a:pPr/>
              <a:t>03.06.2022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E413-527D-4848-B162-3441B002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00C66-F07B-473F-94A1-0B834F192C59}" type="datetimeFigureOut">
              <a:rPr lang="ru-RU" smtClean="0"/>
              <a:pPr/>
              <a:t>03.06.2022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E413-527D-4848-B162-3441B002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00C66-F07B-473F-94A1-0B834F192C59}" type="datetimeFigureOut">
              <a:rPr lang="ru-RU" smtClean="0"/>
              <a:pPr/>
              <a:t>03.06.2022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E413-527D-4848-B162-3441B002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00C66-F07B-473F-94A1-0B834F192C59}" type="datetimeFigureOut">
              <a:rPr lang="ru-RU" smtClean="0"/>
              <a:pPr/>
              <a:t>03.06.2022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E413-527D-4848-B162-3441B002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00C66-F07B-473F-94A1-0B834F192C59}" type="datetimeFigureOut">
              <a:rPr lang="ru-RU" smtClean="0"/>
              <a:pPr/>
              <a:t>03.06.2022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E413-527D-4848-B162-3441B002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00C66-F07B-473F-94A1-0B834F192C59}" type="datetimeFigureOut">
              <a:rPr lang="ru-RU" smtClean="0"/>
              <a:pPr/>
              <a:t>03.06.2022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E413-527D-4848-B162-3441B002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00C66-F07B-473F-94A1-0B834F192C59}" type="datetimeFigureOut">
              <a:rPr lang="ru-RU" smtClean="0"/>
              <a:pPr/>
              <a:t>03.06.2022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7E413-527D-4848-B162-3441B002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00C66-F07B-473F-94A1-0B834F192C59}" type="datetimeFigureOut">
              <a:rPr lang="ru-RU" smtClean="0"/>
              <a:pPr/>
              <a:t>03.06.2022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7E413-527D-4848-B162-3441B002B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260648"/>
            <a:ext cx="70567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/>
              <a:t>Практическая реализация испытаний на воздействие электромагнитных полей высоковольтных линий электропередач и контактных сетей железных дорог</a:t>
            </a:r>
            <a:endParaRPr lang="ru-RU" sz="2800" b="1" cap="all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48136" y="2420888"/>
            <a:ext cx="6480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cap="all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ПРОБЛЕМЫ проведения испытаний </a:t>
            </a:r>
            <a:endParaRPr lang="ru-RU" sz="1600" b="1" cap="all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1960" y="6027003"/>
            <a:ext cx="4932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err="1" smtClean="0"/>
              <a:t>Буичкин</a:t>
            </a:r>
            <a:r>
              <a:rPr lang="ru-RU" sz="2400" b="1" dirty="0" smtClean="0"/>
              <a:t> Е.Н</a:t>
            </a:r>
          </a:p>
          <a:p>
            <a:pPr algn="r"/>
            <a:r>
              <a:rPr lang="ru-RU" sz="2400" dirty="0" smtClean="0"/>
              <a:t>Инженер-испытатель ИЛ ЭМС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620688"/>
            <a:ext cx="8820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cap="all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Испытания по ГОСТ РВ 20.39.308-98</a:t>
            </a:r>
            <a:endParaRPr lang="ru-RU" sz="1600" b="1" cap="all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148" name="Picture 4" descr="Минимальное безопасное расстояние от ЛЭП до жилого дома составляет не менее  150 см до балконов и оконных проемов, а также превышает 100 см до сплошных  стен здания. Дистанция измеряется в горизонтальной плоскост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29000"/>
            <a:ext cx="4752528" cy="3240360"/>
          </a:xfrm>
          <a:prstGeom prst="rect">
            <a:avLst/>
          </a:prstGeom>
          <a:noFill/>
        </p:spPr>
      </p:pic>
      <p:pic>
        <p:nvPicPr>
          <p:cNvPr id="6146" name="Picture 2" descr="http://www.rzd-expo.ru/images/innovation_infrastruktura/ks-2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429000"/>
            <a:ext cx="4572000" cy="32403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2492896"/>
            <a:ext cx="8676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Электрическое поле - до 30 кВ/м </a:t>
            </a:r>
          </a:p>
          <a:p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Магнитное поле - до 3 кА/м</a:t>
            </a:r>
          </a:p>
          <a:p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Продолжительность воздействия 100 мс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916832"/>
            <a:ext cx="8676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Требования стойкости к воздействию ЭМП ВЛЭП и КСЖД: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20688"/>
            <a:ext cx="8820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cap="all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Реализация испытаний</a:t>
            </a:r>
            <a:endParaRPr lang="ru-RU" sz="1600" b="1" cap="all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420888"/>
            <a:ext cx="2808000" cy="2429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420888"/>
            <a:ext cx="2742492" cy="243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3528" y="1988840"/>
            <a:ext cx="3923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Индукционная катушка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024" y="1988840"/>
            <a:ext cx="4104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Катушки Гельмгольца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08312" y="1340768"/>
            <a:ext cx="3923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Воздействие магнитным полем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43808" y="5301208"/>
            <a:ext cx="3923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Воздействие электрическим полем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43808" y="5733256"/>
            <a:ext cx="39239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???</a:t>
            </a:r>
            <a:endParaRPr lang="ru-RU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20688"/>
            <a:ext cx="8820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cap="all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Реализация испытаний</a:t>
            </a:r>
            <a:endParaRPr lang="ru-RU" sz="1600" b="1" cap="all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100" name="Picture 4" descr="параметры плоского конденсатора"/>
          <p:cNvPicPr>
            <a:picLocks noChangeAspect="1" noChangeArrowheads="1"/>
          </p:cNvPicPr>
          <p:nvPr/>
        </p:nvPicPr>
        <p:blipFill>
          <a:blip r:embed="rId2" cstate="print"/>
          <a:srcRect l="1311" t="13152" r="3490" b="10127"/>
          <a:stretch>
            <a:fillRect/>
          </a:stretch>
        </p:blipFill>
        <p:spPr bwMode="auto">
          <a:xfrm>
            <a:off x="1331640" y="1556792"/>
            <a:ext cx="4092112" cy="210623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29049" y="4869160"/>
            <a:ext cx="37914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Прототип экспериментального стенда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56149" y="1196752"/>
            <a:ext cx="22317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Плоский конденсатор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107504" y="4077072"/>
            <a:ext cx="4680520" cy="2592288"/>
            <a:chOff x="179512" y="3645024"/>
            <a:chExt cx="5004048" cy="2929199"/>
          </a:xfrm>
        </p:grpSpPr>
        <p:pic>
          <p:nvPicPr>
            <p:cNvPr id="4098" name="Picture 2" descr="https://avalontest.com/images/thumbs/0001986_teseq-sl-150-strip-line.jpeg"/>
            <p:cNvPicPr>
              <a:picLocks noChangeAspect="1" noChangeArrowheads="1"/>
            </p:cNvPicPr>
            <p:nvPr/>
          </p:nvPicPr>
          <p:blipFill>
            <a:blip r:embed="rId3" cstate="print"/>
            <a:srcRect l="13725" t="1961" r="5882" b="3922"/>
            <a:stretch>
              <a:fillRect/>
            </a:stretch>
          </p:blipFill>
          <p:spPr bwMode="auto">
            <a:xfrm>
              <a:off x="179512" y="3645024"/>
              <a:ext cx="5004048" cy="2929199"/>
            </a:xfrm>
            <a:prstGeom prst="rect">
              <a:avLst/>
            </a:prstGeom>
            <a:noFill/>
          </p:spPr>
        </p:pic>
        <p:cxnSp>
          <p:nvCxnSpPr>
            <p:cNvPr id="8" name="Прямая со стрелкой 7"/>
            <p:cNvCxnSpPr/>
            <p:nvPr/>
          </p:nvCxnSpPr>
          <p:spPr>
            <a:xfrm flipH="1" flipV="1">
              <a:off x="2123728" y="5733256"/>
              <a:ext cx="576064" cy="648072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Прямая со стрелкой 9"/>
            <p:cNvCxnSpPr/>
            <p:nvPr/>
          </p:nvCxnSpPr>
          <p:spPr>
            <a:xfrm flipV="1">
              <a:off x="2699792" y="6021288"/>
              <a:ext cx="1512168" cy="36004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 rot="20795183">
              <a:off x="3612112" y="5752444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/>
                <a:t>80</a:t>
              </a:r>
              <a:endParaRPr lang="ru-RU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979712" y="537321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/>
                <a:t>80</a:t>
              </a:r>
              <a:endParaRPr lang="ru-RU" b="1" dirty="0"/>
            </a:p>
          </p:txBody>
        </p:sp>
        <p:cxnSp>
          <p:nvCxnSpPr>
            <p:cNvPr id="19" name="Прямая со стрелкой 18"/>
            <p:cNvCxnSpPr/>
            <p:nvPr/>
          </p:nvCxnSpPr>
          <p:spPr>
            <a:xfrm flipV="1">
              <a:off x="2699792" y="4221088"/>
              <a:ext cx="0" cy="216024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2771800" y="414908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/>
                <a:t>40</a:t>
              </a:r>
              <a:endParaRPr lang="ru-RU" b="1" dirty="0"/>
            </a:p>
          </p:txBody>
        </p:sp>
      </p:grpSp>
      <p:pic>
        <p:nvPicPr>
          <p:cNvPr id="14" name="Рисунок 13" descr="Поле плоского конденсатора. - ФИЗИК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30824" y="1916832"/>
            <a:ext cx="3657600" cy="1109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20688"/>
            <a:ext cx="8820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cap="all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Результаты Эксперимента</a:t>
            </a:r>
            <a:endParaRPr lang="ru-RU" sz="1600" b="1" cap="all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988502" y="4221088"/>
          <a:ext cx="5166995" cy="2103120"/>
        </p:xfrm>
        <a:graphic>
          <a:graphicData uri="http://schemas.openxmlformats.org/drawingml/2006/table">
            <a:tbl>
              <a:tblPr/>
              <a:tblGrid>
                <a:gridCol w="1598930"/>
                <a:gridCol w="989965"/>
                <a:gridCol w="1619885"/>
                <a:gridCol w="958215"/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Один трансформатор (№ 1)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Два трансформатора 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№ 1 и № 2)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Напряжение источника питания, 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Е-поле, В/м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Напряжение источника питания, 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Е-поле, В/м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11060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8660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13310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10940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15500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60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12950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160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17700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15190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180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19850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17430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22020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90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19680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24140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22070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259632" y="2155704"/>
          <a:ext cx="6677546" cy="841248"/>
        </p:xfrm>
        <a:graphic>
          <a:graphicData uri="http://schemas.openxmlformats.org/drawingml/2006/table">
            <a:tbl>
              <a:tblPr/>
              <a:tblGrid>
                <a:gridCol w="405492"/>
                <a:gridCol w="1192447"/>
                <a:gridCol w="1107144"/>
                <a:gridCol w="1092143"/>
                <a:gridCol w="1152128"/>
                <a:gridCol w="864096"/>
                <a:gridCol w="864096"/>
              </a:tblGrid>
              <a:tr h="4641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Напряжение питания, 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Потребляемый ток, 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Потребляемая мощность, Вт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Выходное напряжение, В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Выходной рабочий ток, мА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Ток</a:t>
                      </a:r>
                      <a:r>
                        <a:rPr lang="ru-RU" sz="11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КЗ, мА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2,61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600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65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259633" y="2947792"/>
          <a:ext cx="6677545" cy="481208"/>
        </p:xfrm>
        <a:graphic>
          <a:graphicData uri="http://schemas.openxmlformats.org/drawingml/2006/table">
            <a:tbl>
              <a:tblPr/>
              <a:tblGrid>
                <a:gridCol w="405492"/>
                <a:gridCol w="1192447"/>
                <a:gridCol w="1107144"/>
                <a:gridCol w="1092142"/>
                <a:gridCol w="1152128"/>
                <a:gridCol w="864096"/>
                <a:gridCol w="864096"/>
              </a:tblGrid>
              <a:tr h="2708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230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2,39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285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10000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60</a:t>
                      </a:r>
                      <a:endParaRPr lang="ru-RU" sz="11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,20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5000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37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45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849413" y="1700808"/>
            <a:ext cx="34451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Характеристики трансформаторов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01272" y="3789040"/>
            <a:ext cx="27414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Результаты экспериментов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Y:\Тестприбор\Буичкин\ko\IMG_20220524_11472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4944"/>
            <a:ext cx="5076056" cy="3764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Y:\Тестприбор\Буичкин\ko\хрома + поле.png"/>
          <p:cNvPicPr/>
          <p:nvPr/>
        </p:nvPicPr>
        <p:blipFill>
          <a:blip r:embed="rId3" cstate="print"/>
          <a:srcRect b="46667"/>
          <a:stretch>
            <a:fillRect/>
          </a:stretch>
        </p:blipFill>
        <p:spPr bwMode="auto">
          <a:xfrm>
            <a:off x="5076056" y="1196752"/>
            <a:ext cx="406794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23528" y="620688"/>
            <a:ext cx="8820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cap="all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Результаты Эксперимента</a:t>
            </a:r>
            <a:endParaRPr lang="ru-RU" sz="1600" b="1" cap="all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92081" y="4725144"/>
            <a:ext cx="3851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Результат калибровки электрического поля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2420888"/>
            <a:ext cx="22236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Стенд для испытаний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2822</TotalTime>
  <Words>202</Words>
  <Application>Microsoft Office PowerPoint</Application>
  <PresentationFormat>Экран (4:3)</PresentationFormat>
  <Paragraphs>90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designer</dc:creator>
  <cp:lastModifiedBy>Буичкин</cp:lastModifiedBy>
  <cp:revision>268</cp:revision>
  <dcterms:created xsi:type="dcterms:W3CDTF">2017-04-10T14:38:58Z</dcterms:created>
  <dcterms:modified xsi:type="dcterms:W3CDTF">2022-06-03T13:13:19Z</dcterms:modified>
</cp:coreProperties>
</file>