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60" r:id="rId1"/>
  </p:sldMasterIdLst>
  <p:notesMasterIdLst>
    <p:notesMasterId r:id="rId13"/>
  </p:notesMasterIdLst>
  <p:handoutMasterIdLst>
    <p:handoutMasterId r:id="rId14"/>
  </p:handoutMasterIdLst>
  <p:sldIdLst>
    <p:sldId id="1603" r:id="rId2"/>
    <p:sldId id="1741" r:id="rId3"/>
    <p:sldId id="1742" r:id="rId4"/>
    <p:sldId id="1743" r:id="rId5"/>
    <p:sldId id="1744" r:id="rId6"/>
    <p:sldId id="1745" r:id="rId7"/>
    <p:sldId id="1746" r:id="rId8"/>
    <p:sldId id="1747" r:id="rId9"/>
    <p:sldId id="1748" r:id="rId10"/>
    <p:sldId id="1749" r:id="rId11"/>
    <p:sldId id="1726" r:id="rId12"/>
  </p:sldIdLst>
  <p:sldSz cx="12192000" cy="6858000"/>
  <p:notesSz cx="6797675" cy="9928225"/>
  <p:custDataLst>
    <p:tags r:id="rId15"/>
  </p:custDataLst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4" pos="155" userDrawn="1">
          <p15:clr>
            <a:srgbClr val="A4A3A4"/>
          </p15:clr>
        </p15:guide>
        <p15:guide id="7" orient="horz" pos="142" userDrawn="1">
          <p15:clr>
            <a:srgbClr val="A4A3A4"/>
          </p15:clr>
        </p15:guide>
        <p15:guide id="11" orient="horz" pos="1752" userDrawn="1">
          <p15:clr>
            <a:srgbClr val="A4A3A4"/>
          </p15:clr>
        </p15:guide>
        <p15:guide id="14" pos="4007" userDrawn="1">
          <p15:clr>
            <a:srgbClr val="A4A3A4"/>
          </p15:clr>
        </p15:guide>
        <p15:guide id="15" orient="horz" pos="3974" userDrawn="1">
          <p15:clr>
            <a:srgbClr val="A4A3A4"/>
          </p15:clr>
        </p15:guide>
        <p15:guide id="16" pos="406" userDrawn="1">
          <p15:clr>
            <a:srgbClr val="A4A3A4"/>
          </p15:clr>
        </p15:guide>
        <p15:guide id="17" pos="7217" userDrawn="1">
          <p15:clr>
            <a:srgbClr val="A4A3A4"/>
          </p15:clr>
        </p15:guide>
        <p15:guide id="19" pos="7525" userDrawn="1">
          <p15:clr>
            <a:srgbClr val="A4A3A4"/>
          </p15:clr>
        </p15:guide>
        <p15:guide id="20" pos="2389" userDrawn="1">
          <p15:clr>
            <a:srgbClr val="A4A3A4"/>
          </p15:clr>
        </p15:guide>
        <p15:guide id="22" orient="horz" pos="3770" userDrawn="1">
          <p15:clr>
            <a:srgbClr val="A4A3A4"/>
          </p15:clr>
        </p15:guide>
        <p15:guide id="23" orient="horz" pos="1117" userDrawn="1">
          <p15:clr>
            <a:srgbClr val="A4A3A4"/>
          </p15:clr>
        </p15:guide>
        <p15:guide id="24" pos="5291" userDrawn="1">
          <p15:clr>
            <a:srgbClr val="A4A3A4"/>
          </p15:clr>
        </p15:guide>
        <p15:guide id="25" orient="horz" pos="2591" userDrawn="1">
          <p15:clr>
            <a:srgbClr val="A4A3A4"/>
          </p15:clr>
        </p15:guide>
        <p15:guide id="26" orient="horz" pos="275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jov, Maxim" initials="CM" lastIdx="1" clrIdx="0">
    <p:extLst>
      <p:ext uri="{19B8F6BF-5375-455C-9EA6-DF929625EA0E}">
        <p15:presenceInfo xmlns:p15="http://schemas.microsoft.com/office/powerpoint/2012/main" xmlns="" userId="S-1-5-21-2649936947-1369757840-2002108267-12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434343"/>
    <a:srgbClr val="7F7F7F"/>
    <a:srgbClr val="5F5F5F"/>
    <a:srgbClr val="4D4D4D"/>
    <a:srgbClr val="B6C4CC"/>
    <a:srgbClr val="0070C0"/>
    <a:srgbClr val="7592AB"/>
    <a:srgbClr val="162C42"/>
    <a:srgbClr val="D4F8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1" autoAdjust="0"/>
    <p:restoredTop sz="96404" autoAdjust="0"/>
  </p:normalViewPr>
  <p:slideViewPr>
    <p:cSldViewPr snapToGrid="0">
      <p:cViewPr varScale="1">
        <p:scale>
          <a:sx n="125" d="100"/>
          <a:sy n="125" d="100"/>
        </p:scale>
        <p:origin x="-102" y="-270"/>
      </p:cViewPr>
      <p:guideLst>
        <p:guide orient="horz" pos="142"/>
        <p:guide orient="horz" pos="1752"/>
        <p:guide orient="horz" pos="3974"/>
        <p:guide orient="horz" pos="3770"/>
        <p:guide orient="horz" pos="1117"/>
        <p:guide orient="horz" pos="2591"/>
        <p:guide orient="horz" pos="2750"/>
        <p:guide pos="155"/>
        <p:guide pos="4007"/>
        <p:guide pos="406"/>
        <p:guide pos="7217"/>
        <p:guide pos="7525"/>
        <p:guide pos="2389"/>
        <p:guide pos="5291"/>
      </p:guideLst>
    </p:cSldViewPr>
  </p:slideViewPr>
  <p:outlineViewPr>
    <p:cViewPr>
      <p:scale>
        <a:sx n="33" d="100"/>
        <a:sy n="33" d="100"/>
      </p:scale>
      <p:origin x="0" y="37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6" tIns="45732" rIns="91466" bIns="4573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F4F00814-1A06-4648-B431-1E45F9C4B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0788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" y="742950"/>
            <a:ext cx="662940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7" y="4714877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3"/>
            <a:ext cx="2946400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6" tIns="45726" rIns="91456" bIns="4572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A0C2DE7-DF1A-4C2A-91E4-E901E8A9E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9386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8" y="0"/>
            <a:ext cx="12191999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55296" y="463631"/>
            <a:ext cx="2284800" cy="70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09074" y="3626933"/>
            <a:ext cx="9516503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2285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9" y="4588473"/>
            <a:ext cx="7253817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1285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3" y="6268474"/>
            <a:ext cx="4908468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114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753674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2" y="0"/>
            <a:ext cx="12191999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55296" y="463631"/>
            <a:ext cx="2284800" cy="70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309063" y="3626924"/>
            <a:ext cx="9516505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4267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3" y="4588471"/>
            <a:ext cx="7253817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24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2" y="6268469"/>
            <a:ext cx="4908468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213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1884406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page-fo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" y="0"/>
            <a:ext cx="1218214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932" y="463631"/>
            <a:ext cx="2284800" cy="70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09063" y="3626924"/>
            <a:ext cx="9516505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4267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3" y="4588471"/>
            <a:ext cx="7253817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24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2" y="6268469"/>
            <a:ext cx="4908468" cy="39491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213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4000064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61122" y="6306143"/>
            <a:ext cx="1337956" cy="414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950000" cy="1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6755540"/>
            <a:ext cx="1950000" cy="1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995" y="5327"/>
            <a:ext cx="8151007" cy="6847351"/>
          </a:xfrm>
          <a:prstGeom prst="rect">
            <a:avLst/>
          </a:prstGeom>
        </p:spPr>
      </p:pic>
      <p:sp>
        <p:nvSpPr>
          <p:cNvPr id="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82218" y="2115128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3733" b="1" baseline="0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Chapter title</a:t>
            </a:r>
          </a:p>
        </p:txBody>
      </p:sp>
    </p:spTree>
    <p:extLst>
      <p:ext uri="{BB962C8B-B14F-4D97-AF65-F5344CB8AC3E}">
        <p14:creationId xmlns:p14="http://schemas.microsoft.com/office/powerpoint/2010/main" xmlns="" val="1080141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995" y="0"/>
            <a:ext cx="8151007" cy="6858000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862937" y="2724727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4267" b="1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6755540"/>
            <a:ext cx="1950000" cy="1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600" y="463631"/>
            <a:ext cx="2284800" cy="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9288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rdinar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36835"/>
            <a:ext cx="12192000" cy="761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1950000" cy="120000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181593" y="120001"/>
            <a:ext cx="9207500" cy="4699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600" b="1" dirty="0" smtClean="0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3"/>
          </p:nvPr>
        </p:nvSpPr>
        <p:spPr>
          <a:xfrm>
            <a:off x="408545" y="969983"/>
            <a:ext cx="8171348" cy="673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67" b="1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4"/>
          <p:cNvSpPr>
            <a:spLocks noGrp="1"/>
          </p:cNvSpPr>
          <p:nvPr>
            <p:ph sz="quarter" idx="14"/>
          </p:nvPr>
        </p:nvSpPr>
        <p:spPr>
          <a:xfrm>
            <a:off x="395846" y="1719283"/>
            <a:ext cx="11273367" cy="4102100"/>
          </a:xfrm>
          <a:prstGeom prst="rect">
            <a:avLst/>
          </a:prstGeom>
        </p:spPr>
        <p:txBody>
          <a:bodyPr/>
          <a:lstStyle>
            <a:lvl1pPr marL="192612" indent="-192612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  <a:defRPr sz="195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95288" indent="0">
              <a:buNone/>
              <a:defRPr sz="2167">
                <a:solidFill>
                  <a:schemeClr val="bg1">
                    <a:lumMod val="50000"/>
                  </a:schemeClr>
                </a:solidFill>
              </a:defRPr>
            </a:lvl2pPr>
            <a:lvl3pPr marL="990576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485863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98115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ru-RU" dirty="0" smtClean="0"/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81595" y="6341990"/>
            <a:ext cx="5245100" cy="342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371466" indent="-371466">
              <a:buFont typeface="Arial" pitchFamily="34" charset="0"/>
              <a:buNone/>
              <a:defRPr lang="en-US" sz="1517" b="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/>
            <a:r>
              <a:rPr lang="en-US" dirty="0" smtClean="0"/>
              <a:t>Click to edit Master text styles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1182703" y="6306144"/>
            <a:ext cx="486510" cy="43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8092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age-fo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" y="0"/>
            <a:ext cx="1218214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929" y="463631"/>
            <a:ext cx="2284800" cy="70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09074" y="3626933"/>
            <a:ext cx="9516503" cy="72601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2285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9" y="4588473"/>
            <a:ext cx="7253817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1285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3" y="6268474"/>
            <a:ext cx="4908468" cy="39491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1143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3709119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61122" y="6306144"/>
            <a:ext cx="1337956" cy="4145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" y="0"/>
            <a:ext cx="1950000" cy="1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" y="6755540"/>
            <a:ext cx="1950000" cy="1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995" y="5335"/>
            <a:ext cx="8151007" cy="6847351"/>
          </a:xfrm>
          <a:prstGeom prst="rect">
            <a:avLst/>
          </a:prstGeom>
        </p:spPr>
      </p:pic>
      <p:sp>
        <p:nvSpPr>
          <p:cNvPr id="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82220" y="2115128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000" b="1" baseline="0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Chapter title</a:t>
            </a:r>
          </a:p>
        </p:txBody>
      </p:sp>
    </p:spTree>
    <p:extLst>
      <p:ext uri="{BB962C8B-B14F-4D97-AF65-F5344CB8AC3E}">
        <p14:creationId xmlns:p14="http://schemas.microsoft.com/office/powerpoint/2010/main" xmlns="" val="1921741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rdinar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5117" y="6283109"/>
            <a:ext cx="1337956" cy="4145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1" r="13250" b="19917"/>
          <a:stretch/>
        </p:blipFill>
        <p:spPr>
          <a:xfrm>
            <a:off x="65297" y="6634166"/>
            <a:ext cx="10576583" cy="609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" y="0"/>
            <a:ext cx="1950000" cy="120000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181595" y="120002"/>
            <a:ext cx="9207500" cy="4699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1715" b="1" dirty="0" smtClean="0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3"/>
          </p:nvPr>
        </p:nvSpPr>
        <p:spPr>
          <a:xfrm>
            <a:off x="408551" y="969985"/>
            <a:ext cx="8171348" cy="673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28" b="1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4"/>
          <p:cNvSpPr>
            <a:spLocks noGrp="1"/>
          </p:cNvSpPr>
          <p:nvPr>
            <p:ph sz="quarter" idx="14"/>
          </p:nvPr>
        </p:nvSpPr>
        <p:spPr>
          <a:xfrm>
            <a:off x="395853" y="1719285"/>
            <a:ext cx="11273365" cy="4102100"/>
          </a:xfrm>
          <a:prstGeom prst="rect">
            <a:avLst/>
          </a:prstGeom>
        </p:spPr>
        <p:txBody>
          <a:bodyPr/>
          <a:lstStyle>
            <a:lvl1pPr marL="126981" indent="-126981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  <a:defRPr sz="1285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326523" indent="0">
              <a:buNone/>
              <a:defRPr sz="1428">
                <a:solidFill>
                  <a:schemeClr val="bg1">
                    <a:lumMod val="50000"/>
                  </a:schemeClr>
                </a:solidFill>
              </a:defRPr>
            </a:lvl2pPr>
            <a:lvl3pPr marL="653044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979566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1306089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ru-RU" dirty="0" smtClean="0"/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08486" y="6283110"/>
            <a:ext cx="5245100" cy="342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244891" indent="-244891">
              <a:buFont typeface="Arial" pitchFamily="34" charset="0"/>
              <a:buNone/>
              <a:defRPr lang="en-US" sz="1000" b="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474358" y="62344"/>
            <a:ext cx="598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9170" eaLnBrk="1" hangingPunct="1"/>
            <a:fld id="{CE9405B8-4521-4768-926D-5AD4EBF8795D}" type="slidenum">
              <a:rPr lang="en-US" b="0" smtClean="0">
                <a:solidFill>
                  <a:srgbClr val="294E8A">
                    <a:tint val="75000"/>
                  </a:srgbClr>
                </a:solidFill>
              </a:rPr>
              <a:pPr defTabSz="1219170" eaLnBrk="1" hangingPunct="1"/>
              <a:t>‹#›</a:t>
            </a:fld>
            <a:endParaRPr lang="en-US" b="0">
              <a:solidFill>
                <a:srgbClr val="294E8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247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995" y="0"/>
            <a:ext cx="8151007" cy="6858000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862937" y="2724725"/>
            <a:ext cx="9918703" cy="8890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285" b="1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" y="6755540"/>
            <a:ext cx="1950000" cy="1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7600" y="463631"/>
            <a:ext cx="2284800" cy="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4925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_title-fo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000"/>
          <a:stretch/>
        </p:blipFill>
        <p:spPr>
          <a:xfrm>
            <a:off x="4932" y="2"/>
            <a:ext cx="12182140" cy="25717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243"/>
          <a:stretch/>
        </p:blipFill>
        <p:spPr>
          <a:xfrm>
            <a:off x="4932" y="5584643"/>
            <a:ext cx="12182140" cy="1273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930" y="273126"/>
            <a:ext cx="2578181" cy="59918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09067" y="3453225"/>
            <a:ext cx="9516503" cy="544508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algn="l">
              <a:defRPr sz="3200" b="1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 smtClean="0"/>
              <a:t>Main title</a:t>
            </a:r>
            <a:endParaRPr lang="en-US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9013" y="4290391"/>
            <a:ext cx="7253817" cy="2961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lang="en-US" sz="18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First main subtitle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061862" y="6333669"/>
            <a:ext cx="4908468" cy="29618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None/>
              <a:defRPr lang="en-US" sz="1600" b="0" kern="120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Second main subtitle</a:t>
            </a:r>
          </a:p>
        </p:txBody>
      </p:sp>
    </p:spTree>
    <p:extLst>
      <p:ext uri="{BB962C8B-B14F-4D97-AF65-F5344CB8AC3E}">
        <p14:creationId xmlns:p14="http://schemas.microsoft.com/office/powerpoint/2010/main" xmlns="" val="3003879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995" y="3995"/>
            <a:ext cx="8151007" cy="68540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950000" cy="9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6768000"/>
            <a:ext cx="1950000" cy="90000"/>
          </a:xfrm>
          <a:prstGeom prst="rect">
            <a:avLst/>
          </a:prstGeom>
        </p:spPr>
      </p:pic>
      <p:sp>
        <p:nvSpPr>
          <p:cNvPr id="14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582219" y="2349607"/>
            <a:ext cx="9918700" cy="66675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2800" b="1" baseline="0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Chapter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0456" y="6446311"/>
            <a:ext cx="1337956" cy="31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1296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40995" y="0"/>
            <a:ext cx="8151007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6768000"/>
            <a:ext cx="1950000" cy="90000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862938" y="2762251"/>
            <a:ext cx="9918700" cy="666751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3200" b="1" dirty="0" smtClean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930" y="273126"/>
            <a:ext cx="2578181" cy="59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83440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Ordinar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5117" y="6283109"/>
            <a:ext cx="1337956" cy="4145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1" r="13250" b="19917"/>
          <a:stretch/>
        </p:blipFill>
        <p:spPr>
          <a:xfrm>
            <a:off x="65293" y="6634167"/>
            <a:ext cx="10576585" cy="609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950000" cy="120000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181595" y="120003"/>
            <a:ext cx="9207500" cy="469900"/>
          </a:xfrm>
          <a:prstGeom prst="rect">
            <a:avLst/>
          </a:prstGeom>
        </p:spPr>
        <p:txBody>
          <a:bodyPr wrap="none" lIns="0" tIns="0" rIns="0" bIns="0" anchor="t" anchorCtr="0">
            <a:noAutofit/>
          </a:bodyPr>
          <a:lstStyle>
            <a:lvl1pPr marL="0" indent="0">
              <a:buFont typeface="Arial" pitchFamily="34" charset="0"/>
              <a:buNone/>
              <a:defRPr lang="en-US" sz="3200" b="1" dirty="0" smtClean="0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32"/>
          <p:cNvSpPr>
            <a:spLocks noGrp="1"/>
          </p:cNvSpPr>
          <p:nvPr>
            <p:ph type="body" sz="quarter" idx="13"/>
          </p:nvPr>
        </p:nvSpPr>
        <p:spPr>
          <a:xfrm>
            <a:off x="408546" y="969986"/>
            <a:ext cx="8171348" cy="673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rgbClr val="4D4D4D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4"/>
          <p:cNvSpPr>
            <a:spLocks noGrp="1"/>
          </p:cNvSpPr>
          <p:nvPr>
            <p:ph sz="quarter" idx="14"/>
          </p:nvPr>
        </p:nvSpPr>
        <p:spPr>
          <a:xfrm>
            <a:off x="395847" y="1719286"/>
            <a:ext cx="11273367" cy="4102100"/>
          </a:xfrm>
          <a:prstGeom prst="rect">
            <a:avLst/>
          </a:prstGeom>
        </p:spPr>
        <p:txBody>
          <a:bodyPr/>
          <a:lstStyle>
            <a:lvl1pPr marL="237066" indent="-237066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  <a:defRPr sz="24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609597" indent="0">
              <a:buNone/>
              <a:defRPr sz="2667">
                <a:solidFill>
                  <a:schemeClr val="bg1">
                    <a:lumMod val="50000"/>
                  </a:schemeClr>
                </a:solidFill>
              </a:defRPr>
            </a:lvl2pPr>
            <a:lvl3pPr marL="1219194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 marL="182879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 marL="2438388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ru-RU" dirty="0" smtClean="0"/>
          </a:p>
          <a:p>
            <a:pPr lvl="0"/>
            <a:r>
              <a:rPr lang="en-US" dirty="0" smtClean="0"/>
              <a:t>Second level</a:t>
            </a:r>
          </a:p>
        </p:txBody>
      </p:sp>
      <p:sp>
        <p:nvSpPr>
          <p:cNvPr id="7" name="Text Placeholder 30"/>
          <p:cNvSpPr>
            <a:spLocks noGrp="1"/>
          </p:cNvSpPr>
          <p:nvPr>
            <p:ph type="body" sz="quarter" idx="12"/>
          </p:nvPr>
        </p:nvSpPr>
        <p:spPr>
          <a:xfrm>
            <a:off x="108486" y="6283110"/>
            <a:ext cx="5245100" cy="3429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457198" indent="-457198">
              <a:buFont typeface="Arial" pitchFamily="34" charset="0"/>
              <a:buNone/>
              <a:defRPr lang="en-US" sz="1867" b="0" dirty="0" smtClean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indent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474356" y="62346"/>
            <a:ext cx="598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defTabSz="1219170" eaLnBrk="1" hangingPunct="1"/>
            <a:fld id="{CE9405B8-4521-4768-926D-5AD4EBF8795D}" type="slidenum">
              <a:rPr lang="en-US" b="0" smtClean="0">
                <a:solidFill>
                  <a:srgbClr val="294E8A">
                    <a:tint val="75000"/>
                  </a:srgbClr>
                </a:solidFill>
              </a:rPr>
              <a:pPr defTabSz="1219170" eaLnBrk="1" hangingPunct="1"/>
              <a:t>‹#›</a:t>
            </a:fld>
            <a:endParaRPr lang="en-US" b="0" dirty="0">
              <a:solidFill>
                <a:srgbClr val="294E8A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946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2527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  <p:sldLayoutId id="2147484173" r:id="rId12"/>
    <p:sldLayoutId id="2147484174" r:id="rId13"/>
    <p:sldLayoutId id="2147484175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43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5pPr>
      <a:lvl6pPr marL="326523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6pPr>
      <a:lvl7pPr marL="653044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7pPr>
      <a:lvl8pPr marL="979566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8pPr>
      <a:lvl9pPr marL="1306089" algn="ctr" rtl="0" fontAlgn="base">
        <a:spcBef>
          <a:spcPct val="0"/>
        </a:spcBef>
        <a:spcAft>
          <a:spcPct val="0"/>
        </a:spcAft>
        <a:defRPr sz="3143">
          <a:solidFill>
            <a:schemeClr val="tx1"/>
          </a:solidFill>
          <a:latin typeface="Calibri" pitchFamily="34" charset="0"/>
        </a:defRPr>
      </a:lvl9pPr>
    </p:titleStyle>
    <p:bodyStyle>
      <a:lvl1pPr marL="244891" indent="-244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85" kern="1200">
          <a:solidFill>
            <a:schemeClr val="tx1"/>
          </a:solidFill>
          <a:latin typeface="+mn-lt"/>
          <a:ea typeface="+mn-ea"/>
          <a:cs typeface="+mn-cs"/>
        </a:defRPr>
      </a:lvl1pPr>
      <a:lvl2pPr marL="530599" indent="-2040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06" indent="-16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15" kern="1200">
          <a:solidFill>
            <a:schemeClr val="tx1"/>
          </a:solidFill>
          <a:latin typeface="+mn-lt"/>
          <a:ea typeface="+mn-ea"/>
          <a:cs typeface="+mn-cs"/>
        </a:defRPr>
      </a:lvl3pPr>
      <a:lvl4pPr marL="1142826" indent="-16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28" kern="1200">
          <a:solidFill>
            <a:schemeClr val="tx1"/>
          </a:solidFill>
          <a:latin typeface="+mn-lt"/>
          <a:ea typeface="+mn-ea"/>
          <a:cs typeface="+mn-cs"/>
        </a:defRPr>
      </a:lvl4pPr>
      <a:lvl5pPr marL="1469349" indent="-16326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28" kern="1200">
          <a:solidFill>
            <a:schemeClr val="tx1"/>
          </a:solidFill>
          <a:latin typeface="+mn-lt"/>
          <a:ea typeface="+mn-ea"/>
          <a:cs typeface="+mn-cs"/>
        </a:defRPr>
      </a:lvl5pPr>
      <a:lvl6pPr marL="1795871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6pPr>
      <a:lvl7pPr marL="2122394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7pPr>
      <a:lvl8pPr marL="2448915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8pPr>
      <a:lvl9pPr marL="2775437" indent="-163260" algn="l" defTabSz="653044" rtl="0" eaLnBrk="1" latinLnBrk="0" hangingPunct="1">
        <a:spcBef>
          <a:spcPct val="20000"/>
        </a:spcBef>
        <a:buFont typeface="Arial" pitchFamily="34" charset="0"/>
        <a:buChar char="•"/>
        <a:defRPr sz="14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1pPr>
      <a:lvl2pPr marL="326523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2pPr>
      <a:lvl3pPr marL="653044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3pPr>
      <a:lvl4pPr marL="979566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4pPr>
      <a:lvl5pPr marL="1306089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5pPr>
      <a:lvl6pPr marL="1632611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6pPr>
      <a:lvl7pPr marL="1959131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7pPr>
      <a:lvl8pPr marL="2285654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8pPr>
      <a:lvl9pPr marL="2612176" algn="l" defTabSz="653044" rtl="0" eaLnBrk="1" latinLnBrk="0" hangingPunct="1">
        <a:defRPr sz="12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ctrTitle"/>
          </p:nvPr>
        </p:nvSpPr>
        <p:spPr>
          <a:xfrm>
            <a:off x="320299" y="3832422"/>
            <a:ext cx="10744202" cy="846258"/>
          </a:xfrm>
        </p:spPr>
        <p:txBody>
          <a:bodyPr/>
          <a:lstStyle/>
          <a:p>
            <a:r>
              <a:rPr lang="ru-RU" dirty="0"/>
              <a:t>Предложение </a:t>
            </a:r>
            <a:r>
              <a:rPr lang="ru-RU"/>
              <a:t>по </a:t>
            </a:r>
            <a:r>
              <a:rPr lang="ru-RU" smtClean="0"/>
              <a:t>установке </a:t>
            </a:r>
            <a:r>
              <a:rPr lang="ru-RU" dirty="0"/>
              <a:t>регистратора,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фиксирующего </a:t>
            </a:r>
            <a:r>
              <a:rPr lang="ru-RU" dirty="0"/>
              <a:t>наличия электростатических разрядов на борту БпЛА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19945" y="1229043"/>
            <a:ext cx="875030" cy="18161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0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609841" y="716521"/>
            <a:ext cx="1076960" cy="2235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9901095" y="108067"/>
            <a:ext cx="1025987" cy="257694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85" b="1" kern="1200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Экз. №____</a:t>
            </a: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82880" y="5390805"/>
            <a:ext cx="4389121" cy="113884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85" b="1" kern="1200" baseline="0">
                <a:solidFill>
                  <a:srgbClr val="60606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1400" b="0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760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4663671"/>
              </p:ext>
            </p:extLst>
          </p:nvPr>
        </p:nvGraphicFramePr>
        <p:xfrm>
          <a:off x="883920" y="1542574"/>
          <a:ext cx="9768840" cy="3920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12329">
                  <a:extLst>
                    <a:ext uri="{9D8B030D-6E8A-4147-A177-3AD203B41FA5}">
                      <a16:colId xmlns:a16="http://schemas.microsoft.com/office/drawing/2014/main" xmlns="" val="3001838753"/>
                    </a:ext>
                  </a:extLst>
                </a:gridCol>
                <a:gridCol w="2556511">
                  <a:extLst>
                    <a:ext uri="{9D8B030D-6E8A-4147-A177-3AD203B41FA5}">
                      <a16:colId xmlns:a16="http://schemas.microsoft.com/office/drawing/2014/main" xmlns="" val="1871064398"/>
                    </a:ext>
                  </a:extLst>
                </a:gridCol>
              </a:tblGrid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Составные части регистратора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Рубли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660510947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Антенна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600,00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520864746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USB</a:t>
                      </a:r>
                      <a:r>
                        <a:rPr lang="ru-RU" sz="1400">
                          <a:effectLst/>
                        </a:rPr>
                        <a:t>-осциллограф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157 000,00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1242141071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Микрокомпьютер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30 000,00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2490459014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USB-</a:t>
                      </a:r>
                      <a:r>
                        <a:rPr lang="ru-RU" sz="1400">
                          <a:effectLst/>
                        </a:rPr>
                        <a:t>накопитель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5000,00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2973634820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Соединительные кабели и переходники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3000,00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4228883780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Адаптер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2000,00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2890456858"/>
                  </a:ext>
                </a:extLst>
              </a:tr>
              <a:tr h="49012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197 600,000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/>
                </a:tc>
                <a:extLst>
                  <a:ext uri="{0D108BD9-81ED-4DB2-BD59-A6C34878D82A}">
                    <a16:rowId xmlns:a16="http://schemas.microsoft.com/office/drawing/2014/main" xmlns="" val="1130551594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808076" y="779582"/>
            <a:ext cx="50404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j-lt"/>
                <a:ea typeface="+mj-ea"/>
                <a:cs typeface="+mj-cs"/>
              </a:rPr>
              <a:t>ТЕХНИКО-ЭКОНОМИЧЕСКОЕ ОБОСНОВАНИЕ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79807097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711164" y="2824059"/>
            <a:ext cx="2910385" cy="307330"/>
          </a:xfrm>
        </p:spPr>
        <p:txBody>
          <a:bodyPr/>
          <a:lstStyle/>
          <a:p>
            <a:r>
              <a:rPr lang="ru-RU" sz="2000" b="0" dirty="0">
                <a:solidFill>
                  <a:schemeClr val="tx2"/>
                </a:solidFill>
              </a:rPr>
              <a:t>Спасибо за внимание!</a:t>
            </a:r>
            <a:endParaRPr lang="en-US" sz="2000" b="0" dirty="0">
              <a:solidFill>
                <a:schemeClr val="tx2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250658" y="6562725"/>
            <a:ext cx="747211" cy="6150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09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 txBox="1">
            <a:spLocks/>
          </p:cNvSpPr>
          <p:nvPr/>
        </p:nvSpPr>
        <p:spPr>
          <a:xfrm>
            <a:off x="10503132" y="229842"/>
            <a:ext cx="486456" cy="2975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90551">
              <a:defRPr/>
            </a:pPr>
            <a:fld id="{CE9405B8-4521-4768-926D-5AD4EBF8795D}" type="slidenum">
              <a:rPr lang="en-US" sz="1600">
                <a:solidFill>
                  <a:srgbClr val="294E8A">
                    <a:tint val="75000"/>
                  </a:srgbClr>
                </a:solidFill>
                <a:latin typeface="Calibri"/>
              </a:rPr>
              <a:pPr algn="r" defTabSz="990551">
                <a:defRPr/>
              </a:pPr>
              <a:t>2</a:t>
            </a:fld>
            <a:endParaRPr lang="en-US" sz="1600" dirty="0">
              <a:solidFill>
                <a:srgbClr val="294E8A">
                  <a:tint val="75000"/>
                </a:srgbClr>
              </a:solidFill>
              <a:latin typeface="Calibri"/>
            </a:endParaRPr>
          </a:p>
        </p:txBody>
      </p:sp>
      <p:sp>
        <p:nvSpPr>
          <p:cNvPr id="210" name="TextBox 209"/>
          <p:cNvSpPr txBox="1"/>
          <p:nvPr/>
        </p:nvSpPr>
        <p:spPr>
          <a:xfrm rot="1896853">
            <a:off x="2947431" y="4549412"/>
            <a:ext cx="8775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bg1"/>
                </a:solidFill>
              </a:rPr>
              <a:t>МУВП</a:t>
            </a:r>
          </a:p>
        </p:txBody>
      </p:sp>
      <p:cxnSp>
        <p:nvCxnSpPr>
          <p:cNvPr id="217" name="Прямая соединительная линия 216"/>
          <p:cNvCxnSpPr/>
          <p:nvPr/>
        </p:nvCxnSpPr>
        <p:spPr>
          <a:xfrm>
            <a:off x="3374786" y="3680792"/>
            <a:ext cx="3369704" cy="1685319"/>
          </a:xfrm>
          <a:prstGeom prst="line">
            <a:avLst/>
          </a:prstGeom>
          <a:ln w="1905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 стрелкой 218"/>
          <p:cNvCxnSpPr/>
          <p:nvPr/>
        </p:nvCxnSpPr>
        <p:spPr>
          <a:xfrm>
            <a:off x="3608344" y="3588123"/>
            <a:ext cx="3473897" cy="1499432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 rot="1464770">
            <a:off x="4634705" y="4050986"/>
            <a:ext cx="1612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Длина ВПП </a:t>
            </a:r>
            <a:r>
              <a:rPr lang="ru-RU" sz="1200" b="1" dirty="0" smtClean="0">
                <a:solidFill>
                  <a:schemeClr val="bg1"/>
                </a:solidFill>
              </a:rPr>
              <a:t>1200 </a:t>
            </a:r>
            <a:r>
              <a:rPr lang="ru-RU" sz="1200" b="1" dirty="0">
                <a:solidFill>
                  <a:schemeClr val="bg1"/>
                </a:solidFill>
              </a:rPr>
              <a:t>м</a:t>
            </a:r>
          </a:p>
        </p:txBody>
      </p:sp>
      <p:sp>
        <p:nvSpPr>
          <p:cNvPr id="24" name="Заголовок 6"/>
          <p:cNvSpPr txBox="1">
            <a:spLocks/>
          </p:cNvSpPr>
          <p:nvPr/>
        </p:nvSpPr>
        <p:spPr>
          <a:xfrm>
            <a:off x="189777" y="594360"/>
            <a:ext cx="11600597" cy="529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endParaRPr lang="ru-RU" sz="1800" dirty="0" smtClean="0"/>
          </a:p>
          <a:p>
            <a:pPr algn="just"/>
            <a:r>
              <a:rPr lang="ru-RU" sz="1800" dirty="0"/>
              <a:t>Задача регистрации ЭСР на борту БпЛА является актуальной по следующим причинам</a:t>
            </a:r>
            <a:r>
              <a:rPr lang="ru-RU" sz="1800" dirty="0" smtClean="0"/>
              <a:t>:</a:t>
            </a:r>
          </a:p>
          <a:p>
            <a:pPr algn="just"/>
            <a:endParaRPr lang="ru-RU" sz="18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природа возникновения ЭСР и методы борьбы с ними были хорошо изучены в 1950-70-е годы. Была предложена конструкция электростатических разрядников, методы из установки на </a:t>
            </a:r>
            <a:r>
              <a:rPr lang="ru-RU" sz="1800" dirty="0" smtClean="0"/>
              <a:t>борту. </a:t>
            </a:r>
            <a:r>
              <a:rPr lang="ru-RU" sz="1800" dirty="0"/>
              <a:t>Качество обеспечения защиты от ЭСР оценивалось по ухудшению качества работы связных систем. Научно- технический задел (НТЗ) был получен на летательных аппаратах (ЛА) с металлическим фюзеляжем, и это нашло отражение в НТД и рекомендациях по устройству металлизации и заземления [ОСТ 1 00820-76, ОСТ 1 01025-82</a:t>
            </a:r>
            <a:r>
              <a:rPr lang="ru-RU" sz="1800" dirty="0" smtClean="0"/>
              <a:t>];</a:t>
            </a:r>
          </a:p>
          <a:p>
            <a:pPr lvl="0" algn="just"/>
            <a:endParaRPr lang="ru-RU" sz="18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применение этих подходов к БпЛА из композитных материалов не рационально, количество и места установки разрядников слабо обоснованы</a:t>
            </a:r>
            <a:r>
              <a:rPr lang="ru-RU" sz="1800" dirty="0" smtClean="0"/>
              <a:t>;</a:t>
            </a:r>
          </a:p>
          <a:p>
            <a:pPr lvl="0" algn="just"/>
            <a:endParaRPr lang="ru-RU" sz="18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избыточное количество разрядников и металлизации приводит к излишней весовой нагрузке на БпЛА, недостаточное – к снижению надежности бортового радиоэлектронного оборудования (БРЭО). Кроме того, за прошедшее время системы связи стали цифровыми и работают на более высоких частотах, в диапазонах УВЧ, СВЧ. Влияние на них ЭСР сложнее обнаружить</a:t>
            </a:r>
            <a:r>
              <a:rPr lang="ru-RU" sz="1800" dirty="0" smtClean="0"/>
              <a:t>;</a:t>
            </a:r>
          </a:p>
          <a:p>
            <a:pPr lvl="0" algn="just"/>
            <a:endParaRPr lang="ru-RU" sz="18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1800" dirty="0"/>
              <a:t>наличие ЭСР на борту БпЛА свидетельствует о наличии проблем с электростатической защитой БпЛА и необходимости принятия конструктивных мер (после дополнительных исследований на земле).</a:t>
            </a:r>
          </a:p>
          <a:p>
            <a:pPr algn="l">
              <a:lnSpc>
                <a:spcPct val="110000"/>
              </a:lnSpc>
              <a:spcBef>
                <a:spcPts val="600"/>
              </a:spcBef>
            </a:pPr>
            <a:endParaRPr lang="ru-RU" sz="1800" b="0" dirty="0">
              <a:solidFill>
                <a:srgbClr val="4D4D4D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259079" y="639127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79439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360" y="362694"/>
            <a:ext cx="10980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1800" dirty="0">
                <a:latin typeface="+mj-lt"/>
                <a:ea typeface="+mj-ea"/>
                <a:cs typeface="+mj-cs"/>
              </a:rPr>
              <a:t>Анализ технических решения, применявшихся для регистрации ЭСР на борта ЛА показывает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:</a:t>
            </a:r>
          </a:p>
          <a:p>
            <a:pPr indent="450215" algn="just">
              <a:lnSpc>
                <a:spcPct val="150000"/>
              </a:lnSpc>
            </a:pPr>
            <a:endParaRPr lang="ru-RU" sz="1800" dirty="0">
              <a:latin typeface="+mj-lt"/>
              <a:ea typeface="+mj-ea"/>
              <a:cs typeface="+mj-cs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отсутствуют регистраторы серийного производства, пригодные для регистрации ЭСР;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необходимо применение современной элементной базы,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необходимо уменьшение массогабаритных показателей;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необходимо применение автоматизации регистрации событий. Измерения, описанные в публикации [2], проводились с присутствием оператора, который отслеживал наличие признака ЭСР на осциллограмме.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0265" y="3970337"/>
            <a:ext cx="5939790" cy="18434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6797621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0500" y="665708"/>
            <a:ext cx="116433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latin typeface="+mj-lt"/>
                <a:ea typeface="+mj-ea"/>
                <a:cs typeface="+mj-cs"/>
              </a:rPr>
              <a:t>В научных трудах описаны следующие методы регистрации ЭСР, основанные на измерении косвенных величин: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- тока утечки ЭСР на разряднике;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- наведенных токов и напряжений в бортовой кабельной сети;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- электромагнитного поля (ЭМП) при возникновении коронного разряда на фюзеляже БпЛА.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800" dirty="0">
                <a:latin typeface="+mj-lt"/>
                <a:ea typeface="+mj-ea"/>
                <a:cs typeface="+mj-cs"/>
              </a:rPr>
              <a:t>Наиболее подходящим и частично опробованным 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представляется </a:t>
            </a:r>
            <a:r>
              <a:rPr lang="ru-RU" sz="1800" dirty="0">
                <a:latin typeface="+mj-lt"/>
                <a:ea typeface="+mj-ea"/>
                <a:cs typeface="+mj-cs"/>
              </a:rPr>
              <a:t>способ регистрации ЭСР по ЭМП, принимаемому антенной УКВ диапазона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ru-RU" sz="1800" dirty="0" smtClean="0">
              <a:latin typeface="+mj-lt"/>
              <a:ea typeface="+mj-ea"/>
              <a:cs typeface="+mj-cs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+mj-lt"/>
                <a:ea typeface="+mj-ea"/>
                <a:cs typeface="+mj-cs"/>
              </a:rPr>
              <a:t>Наиболее </a:t>
            </a:r>
            <a:r>
              <a:rPr lang="ru-RU" sz="1800" dirty="0">
                <a:latin typeface="+mj-lt"/>
                <a:ea typeface="+mj-ea"/>
                <a:cs typeface="+mj-cs"/>
              </a:rPr>
              <a:t>подходящим и частично опробованным представляется способ регистрации ЭСР по ЭМП, принимаемому антенной УКВ 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диапазона.</a:t>
            </a:r>
          </a:p>
          <a:p>
            <a:pPr algn="just">
              <a:lnSpc>
                <a:spcPct val="150000"/>
              </a:lnSpc>
            </a:pPr>
            <a:endParaRPr lang="ru-RU" sz="1800" dirty="0">
              <a:latin typeface="+mj-lt"/>
              <a:ea typeface="+mj-ea"/>
              <a:cs typeface="+mj-cs"/>
            </a:endParaRP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+mj-lt"/>
                <a:ea typeface="+mj-ea"/>
                <a:cs typeface="+mj-cs"/>
              </a:rPr>
              <a:t>Сложностью </a:t>
            </a:r>
            <a:r>
              <a:rPr lang="ru-RU" sz="1800" dirty="0">
                <a:latin typeface="+mj-lt"/>
                <a:ea typeface="+mj-ea"/>
                <a:cs typeface="+mj-cs"/>
              </a:rPr>
              <a:t>данного метода является то, что длительность импульсов ЭМП, вызванных ЭСР, составляет десятки 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наносекунд.</a:t>
            </a:r>
            <a:endParaRPr lang="ru-RU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347714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82" r="17976" b="12977"/>
          <a:stretch/>
        </p:blipFill>
        <p:spPr>
          <a:xfrm>
            <a:off x="533400" y="1426827"/>
            <a:ext cx="4777709" cy="3015633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80" r="2473" b="15372"/>
          <a:stretch/>
        </p:blipFill>
        <p:spPr bwMode="auto">
          <a:xfrm>
            <a:off x="6413182" y="1426827"/>
            <a:ext cx="4932998" cy="30038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9079" y="4750862"/>
            <a:ext cx="1115568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1800" dirty="0">
                <a:latin typeface="+mj-lt"/>
                <a:ea typeface="+mj-ea"/>
                <a:cs typeface="+mj-cs"/>
              </a:rPr>
              <a:t>Такие импульсы не могут быть непосредственно зарегистрированы используемой в БпЛА системой 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СБИ</a:t>
            </a:r>
            <a:endParaRPr lang="ru-RU" sz="1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0902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20040" y="537104"/>
            <a:ext cx="1146810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latinLnBrk="0">
              <a:lnSpc>
                <a:spcPct val="150000"/>
              </a:lnSpc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j-lt"/>
                <a:ea typeface="+mj-ea"/>
                <a:cs typeface="+mj-cs"/>
              </a:rPr>
              <a:t>В результате технической проработки вопроса, предлагается следующая </a:t>
            </a:r>
            <a:r>
              <a:rPr lang="ru-RU" altLang="ru-RU" sz="1800" dirty="0" smtClean="0">
                <a:latin typeface="+mj-lt"/>
                <a:ea typeface="+mj-ea"/>
                <a:cs typeface="+mj-cs"/>
              </a:rPr>
              <a:t>схема </a:t>
            </a:r>
            <a:r>
              <a:rPr lang="ru-RU" altLang="ru-RU" sz="1800" dirty="0">
                <a:latin typeface="+mj-lt"/>
                <a:ea typeface="+mj-ea"/>
                <a:cs typeface="+mj-cs"/>
              </a:rPr>
              <a:t>бортового регистратора ЭСР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Рисунок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3860" y="982980"/>
            <a:ext cx="8600280" cy="4840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0862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57747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2440" y="388650"/>
            <a:ext cx="11628120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1800" dirty="0">
                <a:latin typeface="+mj-lt"/>
                <a:ea typeface="+mj-ea"/>
                <a:cs typeface="+mj-cs"/>
              </a:rPr>
              <a:t>Для автоматизации процесса регистрации ЭСР предполагается использовать функцию осциллографа определять и сохранять сигнал по определенной «маске», что было подтверждено испытанием</a:t>
            </a:r>
          </a:p>
        </p:txBody>
      </p:sp>
      <p:pic>
        <p:nvPicPr>
          <p:cNvPr id="7" name="Рисунок 6" descr="C:\Users\serli2\AppData\Local\Microsoft\Windows\INetCache\Content.Outlook\Y22WAJRM\IMG2021122215050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27" t="7178" r="8503" b="25527"/>
          <a:stretch/>
        </p:blipFill>
        <p:spPr bwMode="auto">
          <a:xfrm>
            <a:off x="1905000" y="1456056"/>
            <a:ext cx="6355080" cy="37109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2440" y="5354033"/>
            <a:ext cx="99593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1800" dirty="0">
                <a:latin typeface="+mj-lt"/>
                <a:ea typeface="+mj-ea"/>
                <a:cs typeface="+mj-cs"/>
              </a:rPr>
              <a:t>Импульсы от ЭСР, зарегистрированные по введенной «маске». Белым выделена «маска</a:t>
            </a:r>
            <a:r>
              <a:rPr lang="ru-RU" sz="1800" dirty="0" smtClean="0">
                <a:latin typeface="+mj-lt"/>
                <a:ea typeface="+mj-ea"/>
                <a:cs typeface="+mj-cs"/>
              </a:rPr>
              <a:t>»</a:t>
            </a:r>
            <a:endParaRPr lang="ru-RU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60489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843" y="427226"/>
            <a:ext cx="111480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Зарегистрированные файлы содержат информацию о событии, форму импульсы для дальнейшего анализа.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Для управления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USB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-осциллографом и сохранения зарегистрированных файлов необходим компьютер, в данном случае микрокомпьютер.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В качестве микрокомпьютера предлагается использовать промышленный миникомпьютер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Qotom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Q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08 (4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GB RAM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, 32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GB SSD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) или аналогичный.</a:t>
            </a:r>
          </a:p>
        </p:txBody>
      </p:sp>
      <p:pic>
        <p:nvPicPr>
          <p:cNvPr id="8" name="Рисунок 7" descr="https://ae01.alicdn.com/kf/H4f5c9463991c441d9d5b41e4102cd4d2r/Qotom-Barebone-j3160-J3710-micro-linux-Ubuntu.jpg_q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7880" y="2366218"/>
            <a:ext cx="2951480" cy="2951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7818466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7901326"/>
              </p:ext>
            </p:extLst>
          </p:nvPr>
        </p:nvGraphicFramePr>
        <p:xfrm>
          <a:off x="1623060" y="1059180"/>
          <a:ext cx="8230553" cy="45016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9320">
                  <a:extLst>
                    <a:ext uri="{9D8B030D-6E8A-4147-A177-3AD203B41FA5}">
                      <a16:colId xmlns:a16="http://schemas.microsoft.com/office/drawing/2014/main" xmlns="" val="2944040368"/>
                    </a:ext>
                  </a:extLst>
                </a:gridCol>
                <a:gridCol w="1935529">
                  <a:extLst>
                    <a:ext uri="{9D8B030D-6E8A-4147-A177-3AD203B41FA5}">
                      <a16:colId xmlns:a16="http://schemas.microsoft.com/office/drawing/2014/main" xmlns="" val="3994403752"/>
                    </a:ext>
                  </a:extLst>
                </a:gridCol>
                <a:gridCol w="2057852">
                  <a:extLst>
                    <a:ext uri="{9D8B030D-6E8A-4147-A177-3AD203B41FA5}">
                      <a16:colId xmlns:a16="http://schemas.microsoft.com/office/drawing/2014/main" xmlns="" val="925500498"/>
                    </a:ext>
                  </a:extLst>
                </a:gridCol>
                <a:gridCol w="2057852">
                  <a:extLst>
                    <a:ext uri="{9D8B030D-6E8A-4147-A177-3AD203B41FA5}">
                      <a16:colId xmlns:a16="http://schemas.microsoft.com/office/drawing/2014/main" xmlns="" val="2699019806"/>
                    </a:ext>
                  </a:extLst>
                </a:gridCol>
              </a:tblGrid>
              <a:tr h="99455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Оборудование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Вес, кг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Габариты, мм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Питание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extLst>
                  <a:ext uri="{0D108BD9-81ED-4DB2-BD59-A6C34878D82A}">
                    <a16:rowId xmlns:a16="http://schemas.microsoft.com/office/drawing/2014/main" xmlns="" val="3219325119"/>
                  </a:ext>
                </a:extLst>
              </a:tr>
              <a:tr h="52345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Антенна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0,05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extLst>
                  <a:ext uri="{0D108BD9-81ED-4DB2-BD59-A6C34878D82A}">
                    <a16:rowId xmlns:a16="http://schemas.microsoft.com/office/drawing/2014/main" xmlns="" val="799516067"/>
                  </a:ext>
                </a:extLst>
              </a:tr>
              <a:tr h="99455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USB</a:t>
                      </a:r>
                      <a:r>
                        <a:rPr lang="ru-RU" sz="1400" dirty="0">
                          <a:effectLst/>
                        </a:rPr>
                        <a:t>-осциллограф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170х255х40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12В/ 4А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extLst>
                  <a:ext uri="{0D108BD9-81ED-4DB2-BD59-A6C34878D82A}">
                    <a16:rowId xmlns:a16="http://schemas.microsoft.com/office/drawing/2014/main" xmlns="" val="4088408134"/>
                  </a:ext>
                </a:extLst>
              </a:tr>
              <a:tr h="99455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Микрокомпьютер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156х128х37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12В/3A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extLst>
                  <a:ext uri="{0D108BD9-81ED-4DB2-BD59-A6C34878D82A}">
                    <a16:rowId xmlns:a16="http://schemas.microsoft.com/office/drawing/2014/main" xmlns="" val="185045663"/>
                  </a:ext>
                </a:extLst>
              </a:tr>
              <a:tr h="994556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USB-</a:t>
                      </a:r>
                      <a:r>
                        <a:rPr lang="ru-RU" sz="1400" dirty="0">
                          <a:effectLst/>
                        </a:rPr>
                        <a:t>накопитель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130.80х80.80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17780" marB="17780" anchor="ctr"/>
                </a:tc>
                <a:extLst>
                  <a:ext uri="{0D108BD9-81ED-4DB2-BD59-A6C34878D82A}">
                    <a16:rowId xmlns:a16="http://schemas.microsoft.com/office/drawing/2014/main" xmlns="" val="2033840298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953274" y="483946"/>
            <a:ext cx="81889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+mj-lt"/>
                <a:ea typeface="+mj-ea"/>
                <a:cs typeface="+mj-cs"/>
              </a:rPr>
              <a:t>Характеристики</a:t>
            </a:r>
            <a:r>
              <a:rPr lang="ru-RU" dirty="0" smtClean="0"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+mj-lt"/>
                <a:ea typeface="+mj-ea"/>
                <a:cs typeface="+mj-cs"/>
              </a:rPr>
              <a:t>составных частей регистратора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259079" y="6368412"/>
            <a:ext cx="10989589" cy="312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1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5pPr>
            <a:lvl6pPr marL="326523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6pPr>
            <a:lvl7pPr marL="653044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7pPr>
            <a:lvl8pPr marL="979566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8pPr>
            <a:lvl9pPr marL="1306089" algn="ctr" rtl="0" fontAlgn="base">
              <a:spcBef>
                <a:spcPct val="0"/>
              </a:spcBef>
              <a:spcAft>
                <a:spcPct val="0"/>
              </a:spcAft>
              <a:defRPr sz="3143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400" dirty="0"/>
              <a:t>Предложение по установки регистратора, </a:t>
            </a:r>
            <a:r>
              <a:rPr lang="ru-RU" sz="1400" dirty="0" smtClean="0"/>
              <a:t> фиксирующего </a:t>
            </a:r>
            <a:r>
              <a:rPr lang="ru-RU" sz="1400" dirty="0"/>
              <a:t>наличия электростатических разрядов на борту БпЛА</a:t>
            </a:r>
            <a: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400" b="0" dirty="0" smtClean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ru-RU" sz="1400" b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6196908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63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 &lt;/m_chGroupingSymbol17909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/m_precDefaultPercent&gt;&lt;m_precDefaultDate&gt;&lt;m_bNumberIsYear val=&quot;0&quot;/&gt;&lt;m_strFormatTime&gt;%1 %Y&lt;/m_strFormatTime&gt;&lt;/m_precDefaultDate&gt;&lt;m_precDefaultYear/&gt;&lt;m_precDefaultQuarter&gt;&lt;m_bNumberIsYear val=&quot;0&quot;/&gt;&lt;m_strFormatTime&gt;Q%5&lt;/m_strFormatTime&gt;&lt;/m_precDefaultQuarter&gt;&lt;m_precDefaultMonth/&gt;&lt;m_precDefaultWeek&gt;&lt;m_bNumberIsYear val=&quot;0&quot;/&gt;&lt;m_strFormatTime&gt;%d.&lt;/m_strFormatTime&gt;&lt;/m_precDefaultWeek&gt;&lt;m_precDefaultDay&gt;&lt;m_bNumberIsYear val=&quot;0&quot;/&gt;&lt;m_strFormatTime&gt;%#d&lt;/m_strFormatTime&gt;&lt;/m_precDefaultDay&gt;&lt;m_mruColor&gt;&lt;m_vecMRU length=&quot;10&quot;&gt;&lt;elem m_fUsage=&quot;3.26049289284204620000E+000&quot;&gt;&lt;m_msothmcolidx val=&quot;0&quot;/&gt;&lt;m_rgb r=&quot;9c&quot; g=&quot;c6&quot; b=&quot;e7&quot;/&gt;&lt;m_ppcolschidx tagver0=&quot;23004&quot; tagname0=&quot;m_ppcolschidxUNRECOGNIZED&quot; val=&quot;0&quot;/&gt;&lt;m_nBrightness val=&quot;0&quot;/&gt;&lt;/elem&gt;&lt;elem m_fUsage=&quot;2.96099412129130930000E+000&quot;&gt;&lt;m_msothmcolidx val=&quot;0&quot;/&gt;&lt;m_rgb r=&quot;de&quot; g=&quot;a0&quot; b=&quot;2e&quot;/&gt;&lt;m_ppcolschidx tagver0=&quot;23004&quot; tagname0=&quot;m_ppcolschidxUNRECOGNIZED&quot; val=&quot;0&quot;/&gt;&lt;m_nBrightness val=&quot;0&quot;/&gt;&lt;/elem&gt;&lt;elem m_fUsage=&quot;1.46371761291138780000E+000&quot;&gt;&lt;m_msothmcolidx val=&quot;0&quot;/&gt;&lt;m_rgb r=&quot;0&quot; g=&quot;80&quot; b=&quot;0&quot;/&gt;&lt;m_ppcolschidx tagver0=&quot;23004&quot; tagname0=&quot;m_ppcolschidxUNRECOGNIZED&quot; val=&quot;0&quot;/&gt;&lt;m_nBrightness val=&quot;0&quot;/&gt;&lt;/elem&gt;&lt;elem m_fUsage=&quot;1.06238849068994810000E+000&quot;&gt;&lt;m_msothmcolidx val=&quot;0&quot;/&gt;&lt;m_rgb r=&quot;0&quot; g=&quot;70&quot; b=&quot;c0&quot;/&gt;&lt;m_ppcolschidx tagver0=&quot;23004&quot; tagname0=&quot;m_ppcolschidxUNRECOGNIZED&quot; val=&quot;0&quot;/&gt;&lt;m_nBrightness val=&quot;0&quot;/&gt;&lt;/elem&gt;&lt;elem m_fUsage=&quot;6.53721670711631790000E-001&quot;&gt;&lt;m_msothmcolidx val=&quot;0&quot;/&gt;&lt;m_rgb r=&quot;c0&quot; g=&quot;0&quot; b=&quot;0&quot;/&gt;&lt;m_ppcolschidx tagver0=&quot;23004&quot; tagname0=&quot;m_ppcolschidxUNRECOGNIZED&quot; val=&quot;0&quot;/&gt;&lt;m_nBrightness val=&quot;0&quot;/&gt;&lt;/elem&gt;&lt;elem m_fUsage=&quot;3.72259467598345380000E-001&quot;&gt;&lt;m_msothmcolidx val=&quot;0&quot;/&gt;&lt;m_rgb r=&quot;e8&quot; g=&quot;d8&quot; b=&quot;17&quot;/&gt;&lt;m_ppcolschidx tagver0=&quot;23004&quot; tagname0=&quot;m_ppcolschidxUNRECOGNIZED&quot; val=&quot;0&quot;/&gt;&lt;m_nBrightness val=&quot;0&quot;/&gt;&lt;/elem&gt;&lt;elem m_fUsage=&quot;1.64475341651841990000E-001&quot;&gt;&lt;m_msothmcolidx val=&quot;0&quot;/&gt;&lt;m_rgb r=&quot;31&quot; g=&quot;85&quot; b=&quot;ca&quot;/&gt;&lt;m_ppcolschidx tagver0=&quot;23004&quot; tagname0=&quot;m_ppcolschidxUNRECOGNIZED&quot; val=&quot;0&quot;/&gt;&lt;m_nBrightness val=&quot;0&quot;/&gt;&lt;/elem&gt;&lt;elem m_fUsage=&quot;4.11156335916605110000E-002&quot;&gt;&lt;m_msothmcolidx val=&quot;0&quot;/&gt;&lt;m_rgb r=&quot;ff&quot; g=&quot;cc&quot; b=&quot;66&quot;/&gt;&lt;m_ppcolschidx tagver0=&quot;23004&quot; tagname0=&quot;m_ppcolschidxUNRECOGNIZED&quot; val=&quot;0&quot;/&gt;&lt;m_nBrightness val=&quot;0&quot;/&gt;&lt;/elem&gt;&lt;elem m_fUsage=&quot;1.07821591386697630000E-002&quot;&gt;&lt;m_msothmcolidx val=&quot;0&quot;/&gt;&lt;m_rgb r=&quot;ff&quot; g=&quot;0&quot; b=&quot;0&quot;/&gt;&lt;m_ppcolschidx tagver0=&quot;23004&quot; tagname0=&quot;m_ppcolschidxUNRECOGNIZED&quot; val=&quot;0&quot;/&gt;&lt;m_nBrightness val=&quot;0&quot;/&gt;&lt;/elem&gt;&lt;elem m_fUsage=&quot;9.43557305398963140000E-003&quot;&gt;&lt;m_msothmcolidx val=&quot;0&quot;/&gt;&lt;m_rgb r=&quot;b6&quot; g=&quot;a6&quot; b=&quot;89&quot;/&gt;&lt;m_ppcolschidx tagver0=&quot;23004&quot; tagname0=&quot;m_ppcolschidxUNRECOGNIZED&quot; val=&quot;0&quot;/&gt;&lt;m_nBrightness val=&quot;0&quot;/&gt;&lt;/elem&gt;&lt;/m_vecMRU&gt;&lt;/m_mruColor&gt;&lt;m_eweekdayFirstOfWeek val=&quot;6&quot;/&gt;&lt;m_eweekdayFirstOfWorkweek val=&quot;2&quot;/&gt;&lt;m_eweekdayFirstOfWeekend val=&quot;7&quot;/&gt;&lt;/CPresentation&gt;&lt;/root&gt;"/>
  <p:tag name="THINKCELLUNDODONOTDELETE" val="0"/>
</p:tagLst>
</file>

<file path=ppt/theme/theme1.xml><?xml version="1.0" encoding="utf-8"?>
<a:theme xmlns:a="http://schemas.openxmlformats.org/drawingml/2006/main" name="1_TransasPresent">
  <a:themeElements>
    <a:clrScheme name="Transas">
      <a:dk1>
        <a:srgbClr val="294E8A"/>
      </a:dk1>
      <a:lt1>
        <a:sysClr val="window" lastClr="FFFFFF"/>
      </a:lt1>
      <a:dk2>
        <a:srgbClr val="294E8A"/>
      </a:dk2>
      <a:lt2>
        <a:srgbClr val="FFFFFF"/>
      </a:lt2>
      <a:accent1>
        <a:srgbClr val="294E8A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C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117530</TotalTime>
  <Words>548</Words>
  <Application>Microsoft Office PowerPoint</Application>
  <PresentationFormat>Произвольный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1_TransasPresent</vt:lpstr>
      <vt:lpstr>Предложение по установке регистратора,  фиксирующего наличия электростатических разрядов на борту БпЛА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Sistema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презентации, не более двух строк  (шрифт Times New Roman bold, размер 28pt)</dc:title>
  <dc:creator>Чижов М.С.</dc:creator>
  <cp:lastModifiedBy>СоловьеваАО</cp:lastModifiedBy>
  <cp:revision>3838</cp:revision>
  <cp:lastPrinted>2020-06-23T08:33:00Z</cp:lastPrinted>
  <dcterms:created xsi:type="dcterms:W3CDTF">2006-12-08T13:10:06Z</dcterms:created>
  <dcterms:modified xsi:type="dcterms:W3CDTF">2022-06-14T07:51:04Z</dcterms:modified>
</cp:coreProperties>
</file>