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669" r:id="rId2"/>
    <p:sldId id="676" r:id="rId3"/>
    <p:sldId id="699" r:id="rId4"/>
    <p:sldId id="698" r:id="rId5"/>
    <p:sldId id="673" r:id="rId6"/>
    <p:sldId id="700" r:id="rId7"/>
    <p:sldId id="695" r:id="rId8"/>
    <p:sldId id="696" r:id="rId9"/>
    <p:sldId id="697" r:id="rId10"/>
    <p:sldId id="671" r:id="rId11"/>
    <p:sldId id="693" r:id="rId12"/>
    <p:sldId id="677" r:id="rId13"/>
    <p:sldId id="682" r:id="rId14"/>
    <p:sldId id="685" r:id="rId15"/>
    <p:sldId id="691" r:id="rId16"/>
  </p:sldIdLst>
  <p:sldSz cx="10160000" cy="5715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C0C"/>
    <a:srgbClr val="0070C0"/>
    <a:srgbClr val="0000FF"/>
    <a:srgbClr val="131313"/>
    <a:srgbClr val="9B3937"/>
    <a:srgbClr val="99CC00"/>
    <a:srgbClr val="114365"/>
    <a:srgbClr val="CC0000"/>
    <a:srgbClr val="000074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88262" autoAdjust="0"/>
  </p:normalViewPr>
  <p:slideViewPr>
    <p:cSldViewPr>
      <p:cViewPr varScale="1">
        <p:scale>
          <a:sx n="121" d="100"/>
          <a:sy n="121" d="100"/>
        </p:scale>
        <p:origin x="798" y="108"/>
      </p:cViewPr>
      <p:guideLst>
        <p:guide orient="horz" pos="1800"/>
        <p:guide pos="3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680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80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D2D0581C-EE6B-43CC-AC95-27F49B2D3DA5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5710"/>
            <a:ext cx="5438775" cy="4466511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44"/>
            <a:ext cx="2946400" cy="49680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244"/>
            <a:ext cx="2946400" cy="49680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50D10CAC-A8C3-42A1-A50C-6B8531218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803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775356"/>
            <a:ext cx="86360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5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3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1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7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55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63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54F5A-A840-4DFC-9DF5-25F759D2C519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788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CC3F8-7BEF-4D45-9F98-143EE3D9BBF6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224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66000" y="171979"/>
            <a:ext cx="2286000" cy="365654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8000" y="171979"/>
            <a:ext cx="6688667" cy="365654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8A9A-C2C1-40EE-B17C-F0C6593DFBC0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FD89-B582-44AF-A986-74D2CC1274AB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619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570" y="3672418"/>
            <a:ext cx="8636000" cy="1135062"/>
          </a:xfrm>
        </p:spPr>
        <p:txBody>
          <a:bodyPr anchor="t"/>
          <a:lstStyle>
            <a:lvl1pPr algn="l">
              <a:defRPr sz="4444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222">
                <a:solidFill>
                  <a:schemeClr val="tx1">
                    <a:tint val="75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5A76F-1114-48D9-A02C-432D9E67EC98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727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8000" y="1333501"/>
            <a:ext cx="4487333" cy="3771636"/>
          </a:xfrm>
        </p:spPr>
        <p:txBody>
          <a:bodyPr/>
          <a:lstStyle>
            <a:lvl1pPr>
              <a:defRPr sz="3111"/>
            </a:lvl1pPr>
            <a:lvl2pPr>
              <a:defRPr sz="2667"/>
            </a:lvl2pPr>
            <a:lvl3pPr>
              <a:defRPr sz="222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4667" y="1333501"/>
            <a:ext cx="4487333" cy="3771636"/>
          </a:xfrm>
        </p:spPr>
        <p:txBody>
          <a:bodyPr/>
          <a:lstStyle>
            <a:lvl1pPr>
              <a:defRPr sz="3111"/>
            </a:lvl1pPr>
            <a:lvl2pPr>
              <a:defRPr sz="2667"/>
            </a:lvl2pPr>
            <a:lvl3pPr>
              <a:defRPr sz="222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AE65-84DD-40C1-A58D-BAE963F95215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62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1279261"/>
            <a:ext cx="4489098" cy="533136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667"/>
            </a:lvl1pPr>
            <a:lvl2pPr>
              <a:defRPr sz="2222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61142" y="1279261"/>
            <a:ext cx="4490861" cy="533136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61142" y="1812396"/>
            <a:ext cx="4490861" cy="3292740"/>
          </a:xfrm>
        </p:spPr>
        <p:txBody>
          <a:bodyPr/>
          <a:lstStyle>
            <a:lvl1pPr>
              <a:defRPr sz="2667"/>
            </a:lvl1pPr>
            <a:lvl2pPr>
              <a:defRPr sz="2222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C1F1-EDDA-414D-906E-2C4A268AD1D5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6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37AB7-5ECF-4D7E-88FB-AB4F6B1C6017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78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776D3-A756-4146-B607-1561FCC1D0EE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280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3" y="227541"/>
            <a:ext cx="3342570" cy="968376"/>
          </a:xfrm>
        </p:spPr>
        <p:txBody>
          <a:bodyPr anchor="b"/>
          <a:lstStyle>
            <a:lvl1pPr algn="l">
              <a:defRPr sz="2222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72278" y="227543"/>
            <a:ext cx="5679722" cy="4877594"/>
          </a:xfrm>
        </p:spPr>
        <p:txBody>
          <a:bodyPr/>
          <a:lstStyle>
            <a:lvl1pPr>
              <a:defRPr sz="3556"/>
            </a:lvl1pPr>
            <a:lvl2pPr>
              <a:defRPr sz="3111"/>
            </a:lvl2pPr>
            <a:lvl3pPr>
              <a:defRPr sz="2667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003" y="1195919"/>
            <a:ext cx="3342570" cy="3909219"/>
          </a:xfrm>
        </p:spPr>
        <p:txBody>
          <a:bodyPr/>
          <a:lstStyle>
            <a:lvl1pPr marL="0" indent="0">
              <a:buNone/>
              <a:defRPr sz="1556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9FDD8-8442-4653-A074-CE131835CD9B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267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222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/>
          <a:lstStyle>
            <a:lvl1pPr marL="0" indent="0">
              <a:buNone/>
              <a:defRPr sz="3556"/>
            </a:lvl1pPr>
            <a:lvl2pPr marL="507995" indent="0">
              <a:buNone/>
              <a:defRPr sz="3111"/>
            </a:lvl2pPr>
            <a:lvl3pPr marL="1015990" indent="0">
              <a:buNone/>
              <a:defRPr sz="2667"/>
            </a:lvl3pPr>
            <a:lvl4pPr marL="1523985" indent="0">
              <a:buNone/>
              <a:defRPr sz="2222"/>
            </a:lvl4pPr>
            <a:lvl5pPr marL="2031980" indent="0">
              <a:buNone/>
              <a:defRPr sz="2222"/>
            </a:lvl5pPr>
            <a:lvl6pPr marL="2539975" indent="0">
              <a:buNone/>
              <a:defRPr sz="2222"/>
            </a:lvl6pPr>
            <a:lvl7pPr marL="3047970" indent="0">
              <a:buNone/>
              <a:defRPr sz="2222"/>
            </a:lvl7pPr>
            <a:lvl8pPr marL="3555964" indent="0">
              <a:buNone/>
              <a:defRPr sz="2222"/>
            </a:lvl8pPr>
            <a:lvl9pPr marL="4063959" indent="0">
              <a:buNone/>
              <a:defRPr sz="2222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91431" y="4472783"/>
            <a:ext cx="6096000" cy="670719"/>
          </a:xfrm>
        </p:spPr>
        <p:txBody>
          <a:bodyPr/>
          <a:lstStyle>
            <a:lvl1pPr marL="0" indent="0">
              <a:buNone/>
              <a:defRPr sz="1556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C175B-0B11-46BD-A5D3-6F746FADD7D7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228864"/>
            <a:ext cx="9144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1333501"/>
            <a:ext cx="9144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8000" y="5296960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8966-31D9-4DCF-B89A-68E59A104DED}" type="datetime1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71334" y="5296960"/>
            <a:ext cx="321733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81333" y="5296960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1A8E3-39BE-4446-AFAC-E4BB0253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2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15990" rtl="0" eaLnBrk="1" latinLnBrk="0" hangingPunct="1">
        <a:spcBef>
          <a:spcPct val="0"/>
        </a:spcBef>
        <a:buNone/>
        <a:defRPr sz="48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96" indent="-380996" algn="l" defTabSz="1015990" rtl="0" eaLnBrk="1" latinLnBrk="0" hangingPunct="1">
        <a:spcBef>
          <a:spcPct val="20000"/>
        </a:spcBef>
        <a:buFont typeface="Arial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1pPr>
      <a:lvl2pPr marL="825492" indent="-317497" algn="l" defTabSz="1015990" rtl="0" eaLnBrk="1" latinLnBrk="0" hangingPunct="1">
        <a:spcBef>
          <a:spcPct val="20000"/>
        </a:spcBef>
        <a:buFont typeface="Arial" pitchFamily="34" charset="0"/>
        <a:buChar char="–"/>
        <a:defRPr sz="3111" kern="1200">
          <a:solidFill>
            <a:schemeClr val="tx1"/>
          </a:solidFill>
          <a:latin typeface="+mn-lt"/>
          <a:ea typeface="+mn-ea"/>
          <a:cs typeface="+mn-cs"/>
        </a:defRPr>
      </a:lvl2pPr>
      <a:lvl3pPr marL="126998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777982" indent="-253997" algn="l" defTabSz="1015990" rtl="0" eaLnBrk="1" latinLnBrk="0" hangingPunct="1">
        <a:spcBef>
          <a:spcPct val="20000"/>
        </a:spcBef>
        <a:buFont typeface="Arial" pitchFamily="34" charset="0"/>
        <a:buChar char="–"/>
        <a:defRPr sz="2222" kern="1200">
          <a:solidFill>
            <a:schemeClr val="tx1"/>
          </a:solidFill>
          <a:latin typeface="+mn-lt"/>
          <a:ea typeface="+mn-ea"/>
          <a:cs typeface="+mn-cs"/>
        </a:defRPr>
      </a:lvl4pPr>
      <a:lvl5pPr marL="2285977" indent="-253997" algn="l" defTabSz="1015990" rtl="0" eaLnBrk="1" latinLnBrk="0" hangingPunct="1">
        <a:spcBef>
          <a:spcPct val="20000"/>
        </a:spcBef>
        <a:buFont typeface="Arial" pitchFamily="34" charset="0"/>
        <a:buChar char="»"/>
        <a:defRPr sz="2222" kern="1200">
          <a:solidFill>
            <a:schemeClr val="tx1"/>
          </a:solidFill>
          <a:latin typeface="+mn-lt"/>
          <a:ea typeface="+mn-ea"/>
          <a:cs typeface="+mn-cs"/>
        </a:defRPr>
      </a:lvl5pPr>
      <a:lvl6pPr marL="279397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6pPr>
      <a:lvl7pPr marL="330196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7pPr>
      <a:lvl8pPr marL="380996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8pPr>
      <a:lvl9pPr marL="431795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9725" y="2697484"/>
            <a:ext cx="5200578" cy="11201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6197" tIns="38098" rIns="76197" bIns="38098" rtlCol="0" anchor="ctr"/>
          <a:lstStyle/>
          <a:p>
            <a:pPr algn="ctr"/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9539" y="3577581"/>
            <a:ext cx="5200578" cy="11201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6197" tIns="38098" rIns="76197" bIns="38098" rtlCol="0" anchor="ctr"/>
          <a:lstStyle/>
          <a:p>
            <a:pPr algn="ctr"/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6" y="-548346"/>
            <a:ext cx="10160000" cy="624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9"/>
          <a:stretch>
            <a:fillRect/>
          </a:stretch>
        </p:blipFill>
        <p:spPr>
          <a:xfrm>
            <a:off x="8975973" y="4599782"/>
            <a:ext cx="739140" cy="7786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06029" y="1047619"/>
            <a:ext cx="983252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Влияние внешних электрических цепей на режим работы сильноточных клистронов в составе мобильных инспекционно-досмотровых комплексов </a:t>
            </a:r>
          </a:p>
          <a:p>
            <a:pPr marL="179388"/>
            <a:endParaRPr lang="ru-RU" sz="2600" b="1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179388"/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7758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/>
            <a:r>
              <a:rPr lang="ru-RU" sz="2400" b="1" i="1" dirty="0">
                <a:solidFill>
                  <a:srgbClr val="0070C0"/>
                </a:solidFill>
              </a:rPr>
              <a:t>Д.А. </a:t>
            </a:r>
            <a:r>
              <a:rPr lang="ru-RU" sz="2400" b="1" i="1" dirty="0" smtClean="0">
                <a:solidFill>
                  <a:srgbClr val="0070C0"/>
                </a:solidFill>
              </a:rPr>
              <a:t>Калашников</a:t>
            </a:r>
            <a:r>
              <a:rPr lang="en-US" sz="2400" b="1" i="1" dirty="0" smtClean="0">
                <a:solidFill>
                  <a:srgbClr val="0070C0"/>
                </a:solidFill>
              </a:rPr>
              <a:t>, </a:t>
            </a:r>
            <a:r>
              <a:rPr lang="ru-RU" sz="2400" b="1" i="1" dirty="0" smtClean="0">
                <a:solidFill>
                  <a:srgbClr val="0070C0"/>
                </a:solidFill>
              </a:rPr>
              <a:t>Д.А</a:t>
            </a:r>
            <a:r>
              <a:rPr lang="ru-RU" sz="2400" b="1" i="1" dirty="0">
                <a:solidFill>
                  <a:srgbClr val="0070C0"/>
                </a:solidFill>
              </a:rPr>
              <a:t>. </a:t>
            </a:r>
            <a:r>
              <a:rPr lang="ru-RU" sz="2400" b="1" i="1" dirty="0" smtClean="0">
                <a:solidFill>
                  <a:srgbClr val="0070C0"/>
                </a:solidFill>
              </a:rPr>
              <a:t>Комаров, Ю.Н</a:t>
            </a:r>
            <a:r>
              <a:rPr lang="ru-RU" sz="2400" b="1" i="1" dirty="0">
                <a:solidFill>
                  <a:srgbClr val="0070C0"/>
                </a:solidFill>
              </a:rPr>
              <a:t>. </a:t>
            </a:r>
            <a:r>
              <a:rPr lang="ru-RU" sz="2400" b="1" i="1" dirty="0" smtClean="0">
                <a:solidFill>
                  <a:srgbClr val="0070C0"/>
                </a:solidFill>
              </a:rPr>
              <a:t>Парамонов </a:t>
            </a:r>
          </a:p>
          <a:p>
            <a:pPr marL="179388"/>
            <a:r>
              <a:rPr lang="ru-RU" sz="2400" b="1" i="1" dirty="0" smtClean="0">
                <a:solidFill>
                  <a:srgbClr val="0070C0"/>
                </a:solidFill>
              </a:rPr>
              <a:t>АО «НПП «Торий»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3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18623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9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623616" y="130275"/>
            <a:ext cx="7463783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Расчет наведенного тока клистрона КИУ-271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48" y="924472"/>
            <a:ext cx="3456384" cy="24880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360" y="3449251"/>
            <a:ext cx="2582924" cy="17966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7832" y="888952"/>
            <a:ext cx="6363554" cy="44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18623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10</a:t>
            </a:r>
            <a:endParaRPr lang="ru-RU" sz="216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623616" y="130275"/>
            <a:ext cx="7463783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КИУ-271. Результаты расчета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16" y="868411"/>
            <a:ext cx="2952328" cy="219624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759" y="868411"/>
            <a:ext cx="2967063" cy="220291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173" y="3134223"/>
            <a:ext cx="2700886" cy="21827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1472" y="3148500"/>
            <a:ext cx="2971078" cy="2154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4216" y="3104781"/>
            <a:ext cx="2787607" cy="220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2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  <a:endParaRPr lang="ru-RU" sz="216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582690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Решение 1: Дополнительная внешняя емкость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200" y="914699"/>
            <a:ext cx="3096344" cy="2308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791" y="921721"/>
            <a:ext cx="2780005" cy="22780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792" y="929740"/>
            <a:ext cx="2755631" cy="2250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7278" y="921723"/>
            <a:ext cx="896190" cy="2278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600" y="3665279"/>
            <a:ext cx="9904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/>
              <a:t>Вывод: </a:t>
            </a:r>
          </a:p>
          <a:p>
            <a:pPr lvl="0" algn="just"/>
            <a:r>
              <a:rPr lang="ru-RU" dirty="0" smtClean="0"/>
              <a:t>	 При суммарных токах катода в импульсе, превышающих 100 А, проектирование </a:t>
            </a:r>
            <a:r>
              <a:rPr lang="ru-RU" dirty="0"/>
              <a:t>коллектора многолучевых клистронов целесообразно </a:t>
            </a:r>
            <a:r>
              <a:rPr lang="ru-RU" dirty="0" smtClean="0"/>
              <a:t>проводить на </a:t>
            </a:r>
            <a:r>
              <a:rPr lang="ru-RU" dirty="0"/>
              <a:t>основе нестационарной и самосогласованной математической модели коллектора </a:t>
            </a:r>
            <a:r>
              <a:rPr lang="ru-RU" dirty="0" smtClean="0"/>
              <a:t>с </a:t>
            </a:r>
            <a:r>
              <a:rPr lang="ru-RU" dirty="0"/>
              <a:t>учетом влияния на режим работы индуктивности и емкости как самого коллектора, </a:t>
            </a:r>
            <a:r>
              <a:rPr lang="ru-RU" dirty="0" smtClean="0"/>
              <a:t>так </a:t>
            </a:r>
            <a:r>
              <a:rPr lang="ru-RU" dirty="0"/>
              <a:t>и внешней цепи питания. </a:t>
            </a:r>
          </a:p>
          <a:p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4600" y="3616105"/>
            <a:ext cx="9904536" cy="1617659"/>
          </a:xfrm>
          <a:prstGeom prst="roundRect">
            <a:avLst/>
          </a:prstGeom>
          <a:noFill/>
          <a:ln>
            <a:solidFill>
              <a:srgbClr val="0C0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  <a:endParaRPr lang="ru-RU" sz="216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Решение 2: Новая конструкция коллектора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74" y="1273324"/>
            <a:ext cx="4503799" cy="14694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245" y="3101247"/>
            <a:ext cx="3096344" cy="22750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077" y="3085608"/>
            <a:ext cx="3095625" cy="2324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5984" y="1215970"/>
            <a:ext cx="475252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6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0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Новая конструкция клистрона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471" y="1043118"/>
            <a:ext cx="4688699" cy="3542574"/>
          </a:xfrm>
          <a:prstGeom prst="rect">
            <a:avLst/>
          </a:prstGeom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285248"/>
              </p:ext>
            </p:extLst>
          </p:nvPr>
        </p:nvGraphicFramePr>
        <p:xfrm>
          <a:off x="5368032" y="835271"/>
          <a:ext cx="4392488" cy="1230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0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2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0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Выходная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импульсная мощность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МВт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Напряжение катода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электронных лучей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ток, 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032" y="2281436"/>
            <a:ext cx="4389689" cy="271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60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0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6767" y="592733"/>
            <a:ext cx="95050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Экспериментально обнаружено явление срыва импульса при токах катода, превышающих 100 А, из-за взаимодействия электронов с внешними цепями источника питания и емкостями коллектора.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Предложен численный алгоритм расчета наведенных токов с использованием теоремы Шокли – Рамо в форме Шокли, которая позволяет отказаться от рассмотрения скоростей частиц при использовании интерполяции зарядов на конечную </a:t>
            </a:r>
            <a:r>
              <a:rPr lang="ru-RU" dirty="0" err="1"/>
              <a:t>Эйлерову</a:t>
            </a:r>
            <a:r>
              <a:rPr lang="ru-RU" dirty="0"/>
              <a:t> сетку по методу «частица в ячейке».</a:t>
            </a: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Предложена новая конструкция малогабаритных коллекторов с дополнительной внешней емкостью. Увеличение емкости «экран выходного резонатора – коллектор» до 470 пФ улучшило токопрохождение до 90%.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Предложена новая конструкция коллектора с увеличенной емкостью </a:t>
            </a:r>
            <a:r>
              <a:rPr lang="ru-RU" dirty="0"/>
              <a:t>«экран выходного резонатора – коллектор</a:t>
            </a:r>
            <a:r>
              <a:rPr lang="ru-RU" dirty="0" smtClean="0"/>
              <a:t>», что позволило уменьшить величину наведенного напряжения на 31 %.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Клистрон с новой конструкцией коллектора показал стабильную работу в составе МИДК при общем токе до 155 А. При этом в процессе эксплуатации клистрона КИУ-273 пробои не возникали.</a:t>
            </a: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77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 smtClean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  <a:endParaRPr lang="ru-RU" sz="216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98871"/>
            <a:ext cx="7364083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bg1"/>
                </a:solidFill>
                <a:latin typeface="Century Gothic" pitchFamily="34" charset="0"/>
              </a:rPr>
              <a:t>Мобильный Инспекционно-Досмотровый Комплекс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17" name="Рисунок 2">
            <a:extLst>
              <a:ext uri="{FF2B5EF4-FFF2-40B4-BE49-F238E27FC236}">
                <a16:creationId xmlns:a16="http://schemas.microsoft.com/office/drawing/2014/main" id="{5B12BA9F-C6BF-424E-AA1B-C69459BCA4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09" y="3298417"/>
            <a:ext cx="3826472" cy="2020842"/>
          </a:xfrm>
          <a:prstGeom prst="rect">
            <a:avLst/>
          </a:prstGeom>
          <a:ln w="3175">
            <a:noFill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916" y="1079260"/>
            <a:ext cx="3832065" cy="1922256"/>
          </a:xfrm>
          <a:prstGeom prst="rect">
            <a:avLst/>
          </a:prstGeom>
          <a:ln w="3175">
            <a:noFill/>
          </a:ln>
          <a:extLst/>
        </p:spPr>
      </p:pic>
      <p:pic>
        <p:nvPicPr>
          <p:cNvPr id="24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4192" y="1034432"/>
            <a:ext cx="3924170" cy="1967083"/>
          </a:xfrm>
          <a:prstGeom prst="rect">
            <a:avLst/>
          </a:prstGeom>
          <a:ln w="3175">
            <a:noFill/>
          </a:ln>
        </p:spPr>
      </p:pic>
      <p:pic>
        <p:nvPicPr>
          <p:cNvPr id="25" name="Рисунок 4">
            <a:extLst>
              <a:ext uri="{FF2B5EF4-FFF2-40B4-BE49-F238E27FC236}">
                <a16:creationId xmlns:a16="http://schemas.microsoft.com/office/drawing/2014/main" id="{746CAFAA-8A69-4120-A92B-0ED944E3AD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92" y="3234479"/>
            <a:ext cx="3927484" cy="2142898"/>
          </a:xfrm>
          <a:prstGeom prst="rect">
            <a:avLst/>
          </a:prstGeom>
          <a:ln w="3175">
            <a:noFill/>
          </a:ln>
        </p:spPr>
      </p:pic>
    </p:spTree>
    <p:extLst>
      <p:ext uri="{BB962C8B-B14F-4D97-AF65-F5344CB8AC3E}">
        <p14:creationId xmlns:p14="http://schemas.microsoft.com/office/powerpoint/2010/main" val="104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 smtClean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98871"/>
            <a:ext cx="7364083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bg1"/>
                </a:solidFill>
                <a:latin typeface="Century Gothic" pitchFamily="34" charset="0"/>
              </a:rPr>
              <a:t>Многолучевой клистрон КИУ-271 в составе МИДК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17" name="Рисунок 16" descr="D:\Work\Балет\Балет-А\фото у аппаратуре\IMG_9616.JPG"/>
          <p:cNvPicPr/>
          <p:nvPr/>
        </p:nvPicPr>
        <p:blipFill>
          <a:blip r:embed="rId3" cstate="print"/>
          <a:srcRect l="14085" t="6281" r="20918" b="18970"/>
          <a:stretch>
            <a:fillRect/>
          </a:stretch>
        </p:blipFill>
        <p:spPr bwMode="auto">
          <a:xfrm>
            <a:off x="825812" y="1065124"/>
            <a:ext cx="2309972" cy="383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D:\Work\Балет\Балет-А\фото у аппаратуре\IMG_9613.JPG"/>
          <p:cNvPicPr/>
          <p:nvPr/>
        </p:nvPicPr>
        <p:blipFill>
          <a:blip r:embed="rId4" cstate="print"/>
          <a:srcRect t="3571" b="6250"/>
          <a:stretch>
            <a:fillRect/>
          </a:stretch>
        </p:blipFill>
        <p:spPr bwMode="auto">
          <a:xfrm>
            <a:off x="3939364" y="1074826"/>
            <a:ext cx="5688632" cy="382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532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 smtClean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Многолучевой клистрон КИУ-271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17" name="Рисунок 16" descr="C:\Users\Nazarov_VS\Desktop\8Э127-01_PIC-0000.bmp"/>
          <p:cNvPicPr/>
          <p:nvPr/>
        </p:nvPicPr>
        <p:blipFill rotWithShape="1">
          <a:blip r:embed="rId3" cstate="print"/>
          <a:srcRect r="7005"/>
          <a:stretch/>
        </p:blipFill>
        <p:spPr bwMode="auto">
          <a:xfrm>
            <a:off x="3711848" y="1201316"/>
            <a:ext cx="6206271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420768"/>
              </p:ext>
            </p:extLst>
          </p:nvPr>
        </p:nvGraphicFramePr>
        <p:xfrm>
          <a:off x="327472" y="999681"/>
          <a:ext cx="3168352" cy="4315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3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0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Центральная частота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МГц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5712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6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Выходная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импульсная мощность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МВт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Выходная средняя мощность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кВт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Напряжение катода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1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электронных лучей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ток, 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Вес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кг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55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0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Габаритные размеры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мм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r>
                        <a:rPr lang="en-US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 325</a:t>
                      </a:r>
                      <a:r>
                        <a:rPr lang="en-US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7903" marR="579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84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Экспериментальное исследование 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17" name="Рисунок 16" descr="Фото012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88112" y="837646"/>
            <a:ext cx="2952328" cy="2079537"/>
          </a:xfrm>
          <a:prstGeom prst="rect">
            <a:avLst/>
          </a:prstGeom>
        </p:spPr>
      </p:pic>
      <p:pic>
        <p:nvPicPr>
          <p:cNvPr id="19" name="Рисунок 18" descr="буран_1.jpg"/>
          <p:cNvPicPr>
            <a:picLocks noChangeAspect="1"/>
          </p:cNvPicPr>
          <p:nvPr/>
        </p:nvPicPr>
        <p:blipFill>
          <a:blip r:embed="rId4" cstate="print"/>
          <a:srcRect l="5494" r="8432"/>
          <a:stretch>
            <a:fillRect/>
          </a:stretch>
        </p:blipFill>
        <p:spPr>
          <a:xfrm>
            <a:off x="183456" y="1489348"/>
            <a:ext cx="4790226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5755" y="2987685"/>
            <a:ext cx="3728014" cy="2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18623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0887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JSC RPE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</a:t>
            </a:r>
            <a:r>
              <a:rPr lang="en-US" sz="1000" dirty="0" err="1">
                <a:solidFill>
                  <a:schemeClr val="bg1"/>
                </a:solidFill>
                <a:latin typeface="Century Gothic" pitchFamily="34" charset="0"/>
              </a:rPr>
              <a:t>Toriy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623616" y="130275"/>
            <a:ext cx="7463783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Аналитическая модель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032" y="1141645"/>
            <a:ext cx="2338336" cy="147536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3576" y="2862364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114" y="1110563"/>
            <a:ext cx="1986532" cy="15512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584" y="3119010"/>
            <a:ext cx="2786113" cy="1786283"/>
          </a:xfrm>
          <a:prstGeom prst="rect">
            <a:avLst/>
          </a:prstGeom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7723551" y="1298047"/>
            <a:ext cx="1016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2128" y="2836862"/>
            <a:ext cx="2715938" cy="206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17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Расчет наведенных токов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932" y="884253"/>
            <a:ext cx="2363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/>
              <a:t>Теорема Шокли-Рамо</a:t>
            </a:r>
            <a:endParaRPr lang="ru-RU" dirty="0"/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860738" y="867591"/>
            <a:ext cx="2363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/>
              <a:t>в</a:t>
            </a:r>
            <a:r>
              <a:rPr lang="ru-RU" b="1" dirty="0" smtClean="0"/>
              <a:t> форме Шокли</a:t>
            </a:r>
            <a:endParaRPr lang="ru-RU" dirty="0"/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94138" y="1515617"/>
            <a:ext cx="236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/>
              <a:t>в</a:t>
            </a:r>
            <a:r>
              <a:rPr lang="ru-RU" b="1" dirty="0" smtClean="0"/>
              <a:t> форме Рамо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23098" y="2007527"/>
            <a:ext cx="2447925" cy="64297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22677" y="1276239"/>
            <a:ext cx="2447925" cy="139703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27" y="2719077"/>
            <a:ext cx="2462346" cy="25386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598" y="2694875"/>
            <a:ext cx="2546082" cy="25870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4295" y="1345332"/>
            <a:ext cx="2264691" cy="12192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4011" y="761330"/>
            <a:ext cx="4094981" cy="129258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131423" y="2039933"/>
            <a:ext cx="302433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/>
              <a:t>Вычисление распределения фиктивного потенциала</a:t>
            </a:r>
            <a:endParaRPr lang="ru-RU" sz="1400" dirty="0"/>
          </a:p>
          <a:p>
            <a:pPr algn="ctr"/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131423" y="2632451"/>
            <a:ext cx="301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/>
              <a:t>Вычисление распределения зарядов по узлам сетки</a:t>
            </a:r>
            <a:endParaRPr lang="ru-RU" sz="1400" dirty="0"/>
          </a:p>
          <a:p>
            <a:pPr algn="ctr"/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6472379" y="3192655"/>
            <a:ext cx="3152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 smtClean="0"/>
              <a:t>Расчет наведенного заряда</a:t>
            </a:r>
            <a:endParaRPr lang="ru-RU" sz="1400" dirty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351752" y="3583631"/>
            <a:ext cx="3439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 smtClean="0"/>
              <a:t>Решение уравнения движения</a:t>
            </a:r>
            <a:endParaRPr lang="ru-RU" sz="1400" dirty="0"/>
          </a:p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148378" y="3941834"/>
            <a:ext cx="301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/>
              <a:t>Вычисление распределения зарядов по узлам сетки</a:t>
            </a:r>
            <a:endParaRPr lang="ru-RU" sz="1400" dirty="0"/>
          </a:p>
          <a:p>
            <a:pPr algn="ctr"/>
            <a:endParaRPr lang="ru-RU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6520333" y="4502823"/>
            <a:ext cx="3152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 smtClean="0"/>
              <a:t>Расчет наведенного заряда</a:t>
            </a:r>
            <a:endParaRPr lang="ru-RU" sz="1400" dirty="0"/>
          </a:p>
          <a:p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6637710" y="4907562"/>
            <a:ext cx="3152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 smtClean="0"/>
              <a:t>Расчет наведенного тока</a:t>
            </a:r>
            <a:endParaRPr lang="ru-RU" sz="1400" dirty="0"/>
          </a:p>
          <a:p>
            <a:endParaRPr lang="ru-RU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05532" y="2114698"/>
            <a:ext cx="2272266" cy="43726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502607" y="2682387"/>
            <a:ext cx="2272267" cy="42339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97423" y="3226188"/>
            <a:ext cx="2277451" cy="26714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412185" y="3635097"/>
            <a:ext cx="2447925" cy="21497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412184" y="3987571"/>
            <a:ext cx="2447925" cy="43700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505532" y="4538673"/>
            <a:ext cx="2269342" cy="26340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628645" y="4916175"/>
            <a:ext cx="2051755" cy="27690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/>
          <p:cNvCxnSpPr>
            <a:stCxn id="36" idx="2"/>
            <a:endCxn id="37" idx="0"/>
          </p:cNvCxnSpPr>
          <p:nvPr/>
        </p:nvCxnSpPr>
        <p:spPr>
          <a:xfrm flipH="1">
            <a:off x="7638741" y="2551962"/>
            <a:ext cx="2924" cy="1304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37" idx="2"/>
            <a:endCxn id="38" idx="0"/>
          </p:cNvCxnSpPr>
          <p:nvPr/>
        </p:nvCxnSpPr>
        <p:spPr>
          <a:xfrm flipH="1">
            <a:off x="7636149" y="3105780"/>
            <a:ext cx="2592" cy="120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38" idx="2"/>
            <a:endCxn id="39" idx="0"/>
          </p:cNvCxnSpPr>
          <p:nvPr/>
        </p:nvCxnSpPr>
        <p:spPr>
          <a:xfrm flipH="1">
            <a:off x="7636148" y="3493335"/>
            <a:ext cx="1" cy="141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39" idx="2"/>
            <a:endCxn id="40" idx="0"/>
          </p:cNvCxnSpPr>
          <p:nvPr/>
        </p:nvCxnSpPr>
        <p:spPr>
          <a:xfrm flipH="1">
            <a:off x="7636147" y="3850071"/>
            <a:ext cx="1" cy="137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stCxn id="40" idx="2"/>
          </p:cNvCxnSpPr>
          <p:nvPr/>
        </p:nvCxnSpPr>
        <p:spPr>
          <a:xfrm>
            <a:off x="7636147" y="4424577"/>
            <a:ext cx="0" cy="114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41" idx="2"/>
          </p:cNvCxnSpPr>
          <p:nvPr/>
        </p:nvCxnSpPr>
        <p:spPr>
          <a:xfrm flipH="1">
            <a:off x="7636147" y="4802078"/>
            <a:ext cx="4056" cy="105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42" idx="1"/>
            <a:endCxn id="39" idx="1"/>
          </p:cNvCxnSpPr>
          <p:nvPr/>
        </p:nvCxnSpPr>
        <p:spPr>
          <a:xfrm rot="10800000">
            <a:off x="6412185" y="3742585"/>
            <a:ext cx="216460" cy="1312045"/>
          </a:xfrm>
          <a:prstGeom prst="bentConnector3">
            <a:avLst>
              <a:gd name="adj1" fmla="val 205608"/>
            </a:avLst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8" name="Рисунок 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647" y="2049784"/>
            <a:ext cx="2100089" cy="59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6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Тестовая задача. Сферический проводник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96" y="1678506"/>
            <a:ext cx="2085975" cy="6477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43" y="2437584"/>
            <a:ext cx="1876425" cy="742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380" y="3329227"/>
            <a:ext cx="1057275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2574" y="3223786"/>
            <a:ext cx="1285875" cy="5715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665" y="3898930"/>
            <a:ext cx="2085975" cy="533400"/>
          </a:xfrm>
          <a:prstGeom prst="rect">
            <a:avLst/>
          </a:prstGeom>
        </p:spPr>
      </p:pic>
      <p:sp>
        <p:nvSpPr>
          <p:cNvPr id="50" name="Скругленный прямоугольник 49"/>
          <p:cNvSpPr/>
          <p:nvPr/>
        </p:nvSpPr>
        <p:spPr>
          <a:xfrm>
            <a:off x="556127" y="1712208"/>
            <a:ext cx="2073344" cy="60191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78069" y="2429308"/>
            <a:ext cx="2073344" cy="73586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77406" y="3279162"/>
            <a:ext cx="1202194" cy="5451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1562573" y="3265967"/>
            <a:ext cx="1368849" cy="5451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81885" y="3896540"/>
            <a:ext cx="2649537" cy="5451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9800" y="1731802"/>
            <a:ext cx="3228975" cy="26098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9926" y="1770945"/>
            <a:ext cx="1771650" cy="438150"/>
          </a:xfrm>
          <a:prstGeom prst="rect">
            <a:avLst/>
          </a:prstGeom>
        </p:spPr>
      </p:pic>
      <p:sp>
        <p:nvSpPr>
          <p:cNvPr id="58" name="Скругленный прямоугольник 57"/>
          <p:cNvSpPr/>
          <p:nvPr/>
        </p:nvSpPr>
        <p:spPr>
          <a:xfrm>
            <a:off x="7109079" y="1702101"/>
            <a:ext cx="2073344" cy="60191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3676" y="3265967"/>
            <a:ext cx="2724150" cy="781050"/>
          </a:xfrm>
          <a:prstGeom prst="rect">
            <a:avLst/>
          </a:prstGeom>
        </p:spPr>
      </p:pic>
      <p:sp>
        <p:nvSpPr>
          <p:cNvPr id="60" name="Скругленный прямоугольник 59"/>
          <p:cNvSpPr/>
          <p:nvPr/>
        </p:nvSpPr>
        <p:spPr>
          <a:xfrm>
            <a:off x="6783676" y="3355533"/>
            <a:ext cx="2724150" cy="72493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8974" y="4627653"/>
            <a:ext cx="1190625" cy="533400"/>
          </a:xfrm>
          <a:prstGeom prst="rect">
            <a:avLst/>
          </a:prstGeom>
        </p:spPr>
      </p:pic>
      <p:sp>
        <p:nvSpPr>
          <p:cNvPr id="62" name="Скругленный прямоугольник 61"/>
          <p:cNvSpPr/>
          <p:nvPr/>
        </p:nvSpPr>
        <p:spPr>
          <a:xfrm>
            <a:off x="4209861" y="4616943"/>
            <a:ext cx="1368849" cy="5451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22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5637"/>
            <a:ext cx="10160000" cy="73971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3" name="Прямоугольник 12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4" name="Прямоугольник 13"/>
          <p:cNvSpPr/>
          <p:nvPr/>
        </p:nvSpPr>
        <p:spPr>
          <a:xfrm>
            <a:off x="-3298" y="5502234"/>
            <a:ext cx="10160000" cy="222663"/>
          </a:xfrm>
          <a:prstGeom prst="rect">
            <a:avLst/>
          </a:prstGeom>
          <a:solidFill>
            <a:srgbClr val="004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15" name="Трапеция 14"/>
          <p:cNvSpPr/>
          <p:nvPr/>
        </p:nvSpPr>
        <p:spPr>
          <a:xfrm rot="10800000">
            <a:off x="687510" y="5517804"/>
            <a:ext cx="8906259" cy="114566"/>
          </a:xfrm>
          <a:prstGeom prst="trapezoi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14069" y="5468779"/>
            <a:ext cx="12731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АО</a:t>
            </a:r>
            <a:r>
              <a:rPr lang="en-US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entury Gothic" pitchFamily="34" charset="0"/>
              </a:rPr>
              <a:t>«НПП «Торий»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63868" y="188359"/>
            <a:ext cx="547955" cy="3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6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479600" y="121196"/>
            <a:ext cx="626469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0" y="-18623"/>
            <a:ext cx="1033161" cy="914908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1608" y="121196"/>
            <a:ext cx="7344816" cy="55651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15990" rtl="0" eaLnBrk="1" latinLnBrk="0" hangingPunct="1">
              <a:spcBef>
                <a:spcPct val="0"/>
              </a:spcBef>
              <a:buNone/>
              <a:defRPr sz="48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latin typeface="Century Gothic" pitchFamily="34" charset="0"/>
              </a:rPr>
              <a:t>Тестовая задача. Результаты</a:t>
            </a:r>
            <a:endParaRPr lang="ru-RU" sz="1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7" name="Рисунок 26"/>
          <p:cNvPicPr/>
          <p:nvPr/>
        </p:nvPicPr>
        <p:blipFill rotWithShape="1">
          <a:blip r:embed="rId3"/>
          <a:srcRect l="14884" t="39805" r="65141" b="21742"/>
          <a:stretch/>
        </p:blipFill>
        <p:spPr bwMode="auto">
          <a:xfrm>
            <a:off x="183456" y="956266"/>
            <a:ext cx="2304255" cy="23765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Рисунок 27"/>
          <p:cNvPicPr/>
          <p:nvPr/>
        </p:nvPicPr>
        <p:blipFill rotWithShape="1">
          <a:blip r:embed="rId4"/>
          <a:srcRect l="12594" t="39579" r="60561" b="21742"/>
          <a:stretch/>
        </p:blipFill>
        <p:spPr bwMode="auto">
          <a:xfrm>
            <a:off x="183457" y="3592374"/>
            <a:ext cx="2196156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4096" y="964830"/>
            <a:ext cx="3095427" cy="22411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462" y="974099"/>
            <a:ext cx="3204443" cy="22956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t="4154"/>
          <a:stretch/>
        </p:blipFill>
        <p:spPr>
          <a:xfrm>
            <a:off x="4197813" y="3244533"/>
            <a:ext cx="3240360" cy="212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5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61948</TotalTime>
  <Words>428</Words>
  <Application>Microsoft Office PowerPoint</Application>
  <PresentationFormat>Произвольный</PresentationFormat>
  <Paragraphs>90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Paramonov Y.N.</dc:creator>
  <cp:lastModifiedBy>admin</cp:lastModifiedBy>
  <cp:revision>1245</cp:revision>
  <cp:lastPrinted>2018-06-06T10:48:28Z</cp:lastPrinted>
  <dcterms:created xsi:type="dcterms:W3CDTF">2015-08-24T16:18:42Z</dcterms:created>
  <dcterms:modified xsi:type="dcterms:W3CDTF">2022-05-27T12:08:59Z</dcterms:modified>
</cp:coreProperties>
</file>