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sldIdLst>
    <p:sldId id="274" r:id="rId2"/>
    <p:sldId id="259" r:id="rId3"/>
    <p:sldId id="258" r:id="rId4"/>
    <p:sldId id="273" r:id="rId5"/>
    <p:sldId id="275" r:id="rId6"/>
    <p:sldId id="268" r:id="rId7"/>
    <p:sldId id="266" r:id="rId8"/>
    <p:sldId id="265" r:id="rId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629C"/>
    <a:srgbClr val="A3A3A3"/>
    <a:srgbClr val="66785B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6" autoAdjust="0"/>
    <p:restoredTop sz="93586" autoAdjust="0"/>
  </p:normalViewPr>
  <p:slideViewPr>
    <p:cSldViewPr showGuides="1">
      <p:cViewPr>
        <p:scale>
          <a:sx n="66" d="100"/>
          <a:sy n="66" d="100"/>
        </p:scale>
        <p:origin x="584" y="36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69B24B-18D6-4B8F-9B16-03B00298E4CB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D95349-1670-4C34-853E-BF294D27CF9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D95349-1670-4C34-853E-BF294D27CF9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416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D95349-1670-4C34-853E-BF294D27CF9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028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62652-B826-4A0C-9C53-C0F64A75C63C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67908-EF73-470B-B70B-9B61DA36B5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62652-B826-4A0C-9C53-C0F64A75C63C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67908-EF73-470B-B70B-9B61DA36B5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62652-B826-4A0C-9C53-C0F64A75C63C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67908-EF73-470B-B70B-9B61DA36B5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62652-B826-4A0C-9C53-C0F64A75C63C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67908-EF73-470B-B70B-9B61DA36B5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62652-B826-4A0C-9C53-C0F64A75C63C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67908-EF73-470B-B70B-9B61DA36B5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62652-B826-4A0C-9C53-C0F64A75C63C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67908-EF73-470B-B70B-9B61DA36B5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62652-B826-4A0C-9C53-C0F64A75C63C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67908-EF73-470B-B70B-9B61DA36B5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62652-B826-4A0C-9C53-C0F64A75C63C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67908-EF73-470B-B70B-9B61DA36B5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62652-B826-4A0C-9C53-C0F64A75C63C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67908-EF73-470B-B70B-9B61DA36B5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62652-B826-4A0C-9C53-C0F64A75C63C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67908-EF73-470B-B70B-9B61DA36B5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62652-B826-4A0C-9C53-C0F64A75C63C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67908-EF73-470B-B70B-9B61DA36B5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62652-B826-4A0C-9C53-C0F64A75C63C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967908-EF73-470B-B70B-9B61DA36B55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3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зображение выглядит как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1A53E3C3-AECB-4CA3-963F-ED96B2EBF4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61"/>
          <a:stretch/>
        </p:blipFill>
        <p:spPr>
          <a:xfrm>
            <a:off x="-4680" y="0"/>
            <a:ext cx="9148680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138446E8-BD01-4760-A557-63FD19A2D7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928" y="411510"/>
            <a:ext cx="1540150" cy="8640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59559" y="4486349"/>
            <a:ext cx="21872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lvl="0" algn="ctr">
              <a:defRPr sz="32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tx1"/>
                </a:solidFill>
              </a:rPr>
              <a:t>г. </a:t>
            </a:r>
            <a:r>
              <a:rPr lang="ru-RU" sz="1200" dirty="0" smtClean="0">
                <a:solidFill>
                  <a:schemeClr val="tx1"/>
                </a:solidFill>
              </a:rPr>
              <a:t>Москва</a:t>
            </a:r>
            <a:endParaRPr lang="ru-RU" sz="1200" dirty="0">
              <a:solidFill>
                <a:schemeClr val="tx1"/>
              </a:solidFill>
            </a:endParaRPr>
          </a:p>
          <a:p>
            <a:r>
              <a:rPr lang="ru-RU" sz="1200" dirty="0" smtClean="0">
                <a:solidFill>
                  <a:schemeClr val="tx1"/>
                </a:solidFill>
              </a:rPr>
              <a:t>2022 </a:t>
            </a:r>
            <a:r>
              <a:rPr lang="ru-RU" sz="1200" dirty="0">
                <a:solidFill>
                  <a:schemeClr val="tx1"/>
                </a:solidFill>
              </a:rPr>
              <a:t>г.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26163" y="1778308"/>
            <a:ext cx="5535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ТЕХНИЧЕСКИЕ ВОЗМОЖНОСТИ АО «ГЦМО ЭМС» ПО ОРГАНИЗАЦИИ ПРОВЕДЕНИЯ ИСПЫТАНИЙ НА ЭЛЕКТРОМАГНИТНУЮ СОВМЕСТИМОСТЬ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43608" y="3286217"/>
            <a:ext cx="748930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Докладчик: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Шилин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Б.</a:t>
            </a:r>
            <a:endParaRPr lang="ru-RU" sz="20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 лаборатории </a:t>
            </a: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АО «ГЦМО ЭМС»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720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195486"/>
            <a:ext cx="5127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Услуги АО «ГЦМО ЭМС»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1520" y="4742443"/>
            <a:ext cx="720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611560" y="4803998"/>
            <a:ext cx="74888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8315" y="4515966"/>
            <a:ext cx="868181" cy="487090"/>
          </a:xfrm>
          <a:prstGeom prst="rect">
            <a:avLst/>
          </a:prstGeom>
        </p:spPr>
      </p:pic>
      <p:pic>
        <p:nvPicPr>
          <p:cNvPr id="10" name="Рисунок 9" descr="Изображение выглядит как веревка, ткань&#10;&#10;Автоматически созданное описание">
            <a:extLst>
              <a:ext uri="{FF2B5EF4-FFF2-40B4-BE49-F238E27FC236}">
                <a16:creationId xmlns:a16="http://schemas.microsoft.com/office/drawing/2014/main" id="{D16CED6E-EA95-4FE6-807D-98AB27FBF44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26" y="841665"/>
            <a:ext cx="9150926" cy="4301835"/>
          </a:xfrm>
          <a:prstGeom prst="rect">
            <a:avLst/>
          </a:prstGeom>
        </p:spPr>
      </p:pic>
      <p:pic>
        <p:nvPicPr>
          <p:cNvPr id="3" name="Рисунок 2" descr="Изображение выглядит как зубчатая передача&#10;&#10;Автоматически созданное описание">
            <a:extLst>
              <a:ext uri="{FF2B5EF4-FFF2-40B4-BE49-F238E27FC236}">
                <a16:creationId xmlns:a16="http://schemas.microsoft.com/office/drawing/2014/main" id="{B048A97F-4F23-4BB0-8FCF-85204B6F391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122839" y="1530297"/>
            <a:ext cx="3582798" cy="2388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18708" y="828820"/>
            <a:ext cx="678554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Техническое сопровождение и проведение испытаний в области ЭМС, оказание консультационных услуг в области проведения испытаний на ЭМС и проведение межлабораторных сличительных испытаний (МСИ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ru-RU" sz="1500" i="0" dirty="0" smtClean="0">
                <a:solidFill>
                  <a:srgbClr val="1011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Оказание услуг по разработке программ и методик аттестации, а также проведение аттестации испытательного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оборудования.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Разработка, производство и отладка испытательного оборудования и комплексов в области проведения испытаний на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ЭМС.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Разработка технических заданий на строительство лабораторий и испытательных центров, оснащение лабораторий «под ключ» и поставка отдельных видов испытательного и измерительного оборудования, оказание услуг по сопровождению проектов</a:t>
            </a:r>
            <a:endParaRPr lang="ru-RU" sz="1500" i="0" dirty="0">
              <a:solidFill>
                <a:srgbClr val="10112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Проведение диагностики, ремонта и технического обслуживания радиоаппаратуры</a:t>
            </a:r>
            <a:r>
              <a:rPr lang="ru-RU" sz="1500" i="0" dirty="0" smtClean="0">
                <a:solidFill>
                  <a:srgbClr val="1011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500" i="0" dirty="0">
              <a:solidFill>
                <a:srgbClr val="10112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" y="1"/>
            <a:ext cx="9135197" cy="51640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195486"/>
            <a:ext cx="5127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Лаборатория ЭМС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51519" y="4736087"/>
            <a:ext cx="720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611560" y="4803998"/>
            <a:ext cx="74888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8315" y="4515966"/>
            <a:ext cx="868181" cy="487090"/>
          </a:xfrm>
          <a:prstGeom prst="rect">
            <a:avLst/>
          </a:prstGeom>
        </p:spPr>
      </p:pic>
      <p:pic>
        <p:nvPicPr>
          <p:cNvPr id="18" name="Рисунок 17" descr="Изображение выглядит как веревка, ткань&#10;&#10;Автоматически созданное описание">
            <a:extLst>
              <a:ext uri="{FF2B5EF4-FFF2-40B4-BE49-F238E27FC236}">
                <a16:creationId xmlns:a16="http://schemas.microsoft.com/office/drawing/2014/main" id="{28863B1E-6C93-4DC1-AFB3-1D6C5292ADD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" y="845234"/>
            <a:ext cx="9135197" cy="4333008"/>
          </a:xfrm>
          <a:prstGeom prst="rect">
            <a:avLst/>
          </a:prstGeom>
        </p:spPr>
      </p:pic>
      <p:pic>
        <p:nvPicPr>
          <p:cNvPr id="3" name="Рисунок 2" descr="Изображение выглядит как текст, внутренний, потолок&#10;&#10;Автоматически созданное описание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0"/>
          <a:stretch>
            <a:fillRect/>
          </a:stretch>
        </p:blipFill>
        <p:spPr>
          <a:xfrm>
            <a:off x="6558405" y="2951496"/>
            <a:ext cx="2550099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Изображение выглядит как текст, внутренний&#10;&#10;Автоматически созданное описание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1" t="1127" r="-1" b="5200"/>
          <a:stretch>
            <a:fillRect/>
          </a:stretch>
        </p:blipFill>
        <p:spPr>
          <a:xfrm>
            <a:off x="6559215" y="857269"/>
            <a:ext cx="2549290" cy="2094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Изображение выглядит как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F228A43C-F950-464C-87CB-9357E207D63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475775" y="1881917"/>
            <a:ext cx="3205814" cy="2137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>
            <a:off x="2185151" y="977120"/>
            <a:ext cx="4451796" cy="1810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4000"/>
              </a:lnSpc>
              <a:spcAft>
                <a:spcPts val="600"/>
              </a:spcAft>
            </a:pPr>
            <a:r>
              <a:rPr lang="ru-RU" sz="1400" b="0" i="0" dirty="0">
                <a:solidFill>
                  <a:srgbClr val="1011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Проведение испытаний по параметрам ЭМС - важный этап в разработке любого технического средства. Для любой радиоэлектронной и электротехнической аппаратуры требования к ЭМС являются строго обязательными и жёстко регламентируются отечественными и международными стандартами.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195830" y="2716530"/>
            <a:ext cx="4425315" cy="2630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лаборатории проводятся следующие виды работ: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i="0" dirty="0">
                <a:solidFill>
                  <a:srgbClr val="1011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Измерение собственных помех образцов продукции;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1011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Испытания образцов продукции на устойчивость к внешним помехам, регламентированным российскими и международными стандартами;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i="0" dirty="0">
                <a:solidFill>
                  <a:srgbClr val="1011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Исследовательские работы и измерения опытных образцов </a:t>
            </a:r>
            <a:r>
              <a:rPr lang="ru-RU" sz="1400" i="0" dirty="0" smtClean="0">
                <a:solidFill>
                  <a:srgbClr val="1011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испытательного оборудования.</a:t>
            </a:r>
            <a:endParaRPr lang="ru-RU" sz="1400" i="0" dirty="0">
              <a:solidFill>
                <a:srgbClr val="10112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ru-RU" sz="1400" i="0" dirty="0">
              <a:solidFill>
                <a:srgbClr val="10112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" y="0"/>
            <a:ext cx="9163295" cy="5143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1520" y="195486"/>
            <a:ext cx="6048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Техническое оснащение Лаборатории ЭМС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611560" y="4803998"/>
            <a:ext cx="74888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8315" y="4515966"/>
            <a:ext cx="868181" cy="48709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4742443"/>
            <a:ext cx="720211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altLang="en-US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374" y="915948"/>
            <a:ext cx="8960426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 fontAlgn="auto">
              <a:lnSpc>
                <a:spcPct val="115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Устойчивость к радиочастотному электромагнитному полю с напряжённостью до 200 В/м в диапазоне частот от 1 МГц до 18 ГГц;</a:t>
            </a:r>
          </a:p>
          <a:p>
            <a:pPr marL="171450" lvl="0" indent="-171450" fontAlgn="auto">
              <a:lnSpc>
                <a:spcPct val="115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Устойчивость к радиочастотным кондуктивным помехам с амплитудой до 140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дБмкВ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109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дБмкА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71450" lvl="0" indent="-171450" fontAlgn="auto">
              <a:lnSpc>
                <a:spcPct val="115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Устойчивость к НЧ кондуктивным помехам в полосе частот от 0 до 150 кГц;</a:t>
            </a:r>
          </a:p>
          <a:p>
            <a:pPr marL="171450" lvl="0" indent="-171450" fontAlgn="auto">
              <a:lnSpc>
                <a:spcPct val="115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Устойчивость к электростатическим разрядам с уровнем испытательного напряжения до 30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71450" lvl="0" indent="-171450" fontAlgn="auto">
              <a:lnSpc>
                <a:spcPct val="115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Устойчивость к различным импульсным помехам (наносекундные импульсы до 7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микросекундные импульсы большой энергии до 6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затухающие колебательные помехи);</a:t>
            </a:r>
          </a:p>
          <a:p>
            <a:pPr marL="171450" lvl="0" indent="-171450" fontAlgn="auto">
              <a:lnSpc>
                <a:spcPct val="115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Устойчивость к различным искажениям напряжения питания как постоянного, так и переменного тока для технических средств с потреблением до 16 А (провалы, прерывания, динамические изменения, пульсации, колебания, искажение синусоидальности, изменение частоты);</a:t>
            </a:r>
          </a:p>
          <a:p>
            <a:pPr marL="171450" lvl="0" indent="-171450" fontAlgn="auto">
              <a:lnSpc>
                <a:spcPct val="115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Устойчивость к различным магнитным полям (постоянное до 150 А/м и переменное до 1000 А/м, импульсное до 5 000 А/м, затухающее).</a:t>
            </a:r>
          </a:p>
        </p:txBody>
      </p:sp>
      <p:pic>
        <p:nvPicPr>
          <p:cNvPr id="12" name="Рисунок 11" descr="Изображение выглядит как веревка, ткань&#10;&#10;Автоматически созданное описание">
            <a:extLst>
              <a:ext uri="{FF2B5EF4-FFF2-40B4-BE49-F238E27FC236}">
                <a16:creationId xmlns:a16="http://schemas.microsoft.com/office/drawing/2014/main" id="{B0D1A0D5-F46F-4E02-A118-97315B19004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" y="852637"/>
            <a:ext cx="9150970" cy="43018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" y="0"/>
            <a:ext cx="9163295" cy="5143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1520" y="195486"/>
            <a:ext cx="6048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Исследование испытательных установок</a:t>
            </a:r>
            <a:endParaRPr lang="ru-RU" sz="2400" b="1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611560" y="4803998"/>
            <a:ext cx="74888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8315" y="4515966"/>
            <a:ext cx="868181" cy="48709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4742443"/>
            <a:ext cx="720211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altLang="en-US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Изображение выглядит как веревка, ткань&#10;&#10;Автоматически созданное описание">
            <a:extLst>
              <a:ext uri="{FF2B5EF4-FFF2-40B4-BE49-F238E27FC236}">
                <a16:creationId xmlns:a16="http://schemas.microsoft.com/office/drawing/2014/main" id="{B0D1A0D5-F46F-4E02-A118-97315B1900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" y="835104"/>
            <a:ext cx="9150970" cy="4301835"/>
          </a:xfrm>
          <a:prstGeom prst="rect">
            <a:avLst/>
          </a:prstGeom>
        </p:spPr>
      </p:pic>
      <p:pic>
        <p:nvPicPr>
          <p:cNvPr id="2052" name="Picture 4" descr="Small_16532156368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22" y="1306467"/>
            <a:ext cx="28511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Small_165321563683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042" y="1294314"/>
            <a:ext cx="2838450" cy="212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Рисунок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969" y="3102764"/>
            <a:ext cx="3323268" cy="1656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939769" y="934157"/>
            <a:ext cx="5283668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400" b="0" i="0" dirty="0" smtClean="0">
                <a:solidFill>
                  <a:srgbClr val="1011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Импульсы тока генераторо</a:t>
            </a:r>
            <a:r>
              <a:rPr lang="ru-RU" sz="1400" dirty="0" smtClean="0">
                <a:solidFill>
                  <a:srgbClr val="1011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ЭСР различных производителей</a:t>
            </a:r>
          </a:p>
          <a:p>
            <a:pPr algn="ctr">
              <a:lnSpc>
                <a:spcPct val="114000"/>
              </a:lnSpc>
            </a:pPr>
            <a:r>
              <a:rPr lang="ru-RU" sz="1400" b="0" i="0" dirty="0" smtClean="0">
                <a:solidFill>
                  <a:srgbClr val="1011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 контактном разряде</a:t>
            </a:r>
            <a:endParaRPr lang="ru-RU" sz="1400" b="0" i="0" dirty="0">
              <a:solidFill>
                <a:srgbClr val="10112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57910" y="2757129"/>
            <a:ext cx="5283668" cy="318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600"/>
              </a:spcAft>
            </a:pPr>
            <a:r>
              <a:rPr lang="ru-RU" sz="1400" dirty="0" smtClean="0">
                <a:solidFill>
                  <a:srgbClr val="1011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Нормированный импульс ЭСР</a:t>
            </a:r>
            <a:endParaRPr lang="ru-RU" sz="1400" b="0" i="0" dirty="0">
              <a:solidFill>
                <a:srgbClr val="10112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109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625" cy="51435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51520" y="4742443"/>
            <a:ext cx="720211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altLang="en-US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8315" y="4515966"/>
            <a:ext cx="868181" cy="487090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611560" y="4803998"/>
            <a:ext cx="74888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51520" y="165869"/>
            <a:ext cx="5925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Разработка </a:t>
            </a:r>
            <a:r>
              <a:rPr lang="ru-RU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испытательного оборудования</a:t>
            </a:r>
            <a:endParaRPr lang="ru-RU" sz="2400" b="1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18" name="Рисунок 17" descr="Изображение выглядит как веревка, ткань&#10;&#10;Автоматически созданное описание">
            <a:extLst>
              <a:ext uri="{FF2B5EF4-FFF2-40B4-BE49-F238E27FC236}">
                <a16:creationId xmlns:a16="http://schemas.microsoft.com/office/drawing/2014/main" id="{C2A092CF-4D4E-4B36-85B1-BD1068CE3B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02" y="841665"/>
            <a:ext cx="9143999" cy="430183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3" t="32543" r="10056" b="18423"/>
          <a:stretch/>
        </p:blipFill>
        <p:spPr bwMode="auto">
          <a:xfrm>
            <a:off x="879170" y="3145700"/>
            <a:ext cx="3528392" cy="1471276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8ABD47F-F008-43F0-9474-4204B022DB0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498" y="1795125"/>
            <a:ext cx="2176163" cy="2943161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softEdge rad="63500"/>
          </a:effectLst>
        </p:spPr>
      </p:pic>
      <p:sp>
        <p:nvSpPr>
          <p:cNvPr id="16" name="TextBox 15"/>
          <p:cNvSpPr txBox="1"/>
          <p:nvPr/>
        </p:nvSpPr>
        <p:spPr>
          <a:xfrm>
            <a:off x="160020" y="843280"/>
            <a:ext cx="8876476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dirty="0" smtClean="0">
                <a:solidFill>
                  <a:srgbClr val="1011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В </a:t>
            </a:r>
            <a:r>
              <a:rPr lang="ru-RU" sz="1400" dirty="0">
                <a:solidFill>
                  <a:srgbClr val="1011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ходе выполнения внутренних ОКР АО «ГЦМО ЭМС» самостоятельно выполняет все этапы разработки </a:t>
            </a:r>
            <a:r>
              <a:rPr lang="en-US" sz="1400" dirty="0">
                <a:solidFill>
                  <a:srgbClr val="1011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dirty="0">
                <a:solidFill>
                  <a:srgbClr val="1011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создания опытного образца до запуска серийного производства.</a:t>
            </a:r>
          </a:p>
          <a:p>
            <a:r>
              <a:rPr lang="ru-RU" sz="1400" dirty="0" smtClean="0">
                <a:solidFill>
                  <a:srgbClr val="1011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На </a:t>
            </a:r>
            <a:r>
              <a:rPr lang="ru-RU" sz="1400" dirty="0">
                <a:solidFill>
                  <a:srgbClr val="1011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текущий момент основные направления разработок и производства:</a:t>
            </a:r>
          </a:p>
          <a:p>
            <a:r>
              <a:rPr lang="ru-RU" sz="1400" dirty="0">
                <a:solidFill>
                  <a:srgbClr val="1011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радиочастотные усилители мощности;</a:t>
            </a:r>
          </a:p>
          <a:p>
            <a:r>
              <a:rPr lang="ru-RU" sz="1400" dirty="0">
                <a:solidFill>
                  <a:srgbClr val="1011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экранированные и безэховые </a:t>
            </a:r>
            <a:r>
              <a:rPr lang="ru-RU" sz="1400" dirty="0" smtClean="0">
                <a:solidFill>
                  <a:srgbClr val="1011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камеры;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solidFill>
                  <a:srgbClr val="1011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rgbClr val="1011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1400" dirty="0" err="1" smtClean="0">
                <a:solidFill>
                  <a:srgbClr val="1011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реверберационные</a:t>
            </a:r>
            <a:r>
              <a:rPr lang="ru-RU" sz="1400" dirty="0" smtClean="0">
                <a:solidFill>
                  <a:srgbClr val="1011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камеры.</a:t>
            </a:r>
            <a:endParaRPr lang="ru-RU" sz="1400" dirty="0">
              <a:solidFill>
                <a:srgbClr val="10112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Диапазон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частот разрабатываемых усилителей от 10 кГц до 40 ГГц.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заказе усилителя мощности возможна модификация конструкции</a:t>
            </a:r>
          </a:p>
          <a:p>
            <a:pPr>
              <a:spcAft>
                <a:spcPts val="600"/>
              </a:spcAft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 нужды заказчика: удаленное управление,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ответвители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пр.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EBEA74E-B1E3-4034-9E47-7D004B5E63D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414" y="1132614"/>
            <a:ext cx="1602770" cy="2233664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softEdge rad="1270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" y="0"/>
            <a:ext cx="9135197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4742443"/>
            <a:ext cx="720211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altLang="en-US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8315" y="4515966"/>
            <a:ext cx="868181" cy="48709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611560" y="4803998"/>
            <a:ext cx="74888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51520" y="195486"/>
            <a:ext cx="5127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Участок сервисного обслуживания </a:t>
            </a:r>
          </a:p>
        </p:txBody>
      </p:sp>
      <p:pic>
        <p:nvPicPr>
          <p:cNvPr id="11" name="Рисунок 10" descr="Изображение выглядит как веревка, ткань&#10;&#10;Автоматически созданное описание">
            <a:extLst>
              <a:ext uri="{FF2B5EF4-FFF2-40B4-BE49-F238E27FC236}">
                <a16:creationId xmlns:a16="http://schemas.microsoft.com/office/drawing/2014/main" id="{6BE269DE-9562-4AD3-990E-09FC5E3C19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9" y="841665"/>
            <a:ext cx="9135196" cy="430183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36" b="8198"/>
          <a:stretch>
            <a:fillRect/>
          </a:stretch>
        </p:blipFill>
        <p:spPr>
          <a:xfrm>
            <a:off x="319834" y="2410267"/>
            <a:ext cx="3167645" cy="2392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9"/>
          <a:stretch>
            <a:fillRect/>
          </a:stretch>
        </p:blipFill>
        <p:spPr bwMode="auto">
          <a:xfrm>
            <a:off x="5458049" y="883497"/>
            <a:ext cx="3487195" cy="19042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8805" y="987574"/>
            <a:ext cx="56426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1400" b="0" i="0" dirty="0">
                <a:solidFill>
                  <a:srgbClr val="1011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400" b="0" i="0" dirty="0" smtClean="0">
                <a:solidFill>
                  <a:srgbClr val="1011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</a:t>
            </a:r>
            <a:r>
              <a:rPr lang="ru-RU" sz="1400" b="0" i="0" dirty="0">
                <a:solidFill>
                  <a:srgbClr val="1011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b="0" i="0" dirty="0" smtClean="0">
                <a:solidFill>
                  <a:srgbClr val="1011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</a:t>
            </a:r>
            <a:r>
              <a:rPr lang="ru-RU" sz="1400" b="0" i="0" dirty="0">
                <a:solidFill>
                  <a:srgbClr val="1011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измерительной и испытательной </a:t>
            </a:r>
            <a:r>
              <a:rPr lang="ru-RU" sz="1400" b="0" i="0" dirty="0" smtClean="0">
                <a:solidFill>
                  <a:srgbClr val="1011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аппаратуры</a:t>
            </a:r>
            <a:r>
              <a:rPr lang="ru-RU" sz="1400" b="0" i="0" dirty="0">
                <a:solidFill>
                  <a:srgbClr val="1011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а также оборудования спутниковой </a:t>
            </a:r>
            <a:r>
              <a:rPr lang="ru-RU" sz="1400" b="0" i="0" dirty="0" smtClean="0">
                <a:solidFill>
                  <a:srgbClr val="1011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связи.</a:t>
            </a:r>
          </a:p>
          <a:p>
            <a:pPr algn="l">
              <a:spcAft>
                <a:spcPts val="600"/>
              </a:spcAft>
            </a:pPr>
            <a:endParaRPr lang="ru-RU" sz="1400" b="0" i="0" dirty="0">
              <a:solidFill>
                <a:srgbClr val="10112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Профессиональный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самой высокой степени сложности в кратчайшие сроки.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491881" y="2618784"/>
            <a:ext cx="5590375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Обширная материально-техническая база, включающая в себя различное диагностическое оборудование, калибраторы, метрологическое обеспечение для проведения полного спектра ремонтных работ.</a:t>
            </a:r>
          </a:p>
          <a:p>
            <a:pPr algn="just">
              <a:spcAft>
                <a:spcPts val="600"/>
              </a:spcAft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Поддерживаемый складской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запас востребованных электронных компонентов.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Прямая связь с техническими специалистами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изготовителей оборудования 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поставщиками электронных компонентов.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6" y="-1270"/>
            <a:ext cx="9135197" cy="5143500"/>
          </a:xfrm>
          <a:prstGeom prst="rect">
            <a:avLst/>
          </a:prstGeom>
        </p:spPr>
      </p:pic>
      <p:pic>
        <p:nvPicPr>
          <p:cNvPr id="6" name="Рисунок 5" descr="Изображение выглядит как веревка, ткань&#10;&#10;Автоматически созданное описание">
            <a:extLst>
              <a:ext uri="{FF2B5EF4-FFF2-40B4-BE49-F238E27FC236}">
                <a16:creationId xmlns:a16="http://schemas.microsoft.com/office/drawing/2014/main" id="{9AB1AFEC-A01D-4B49-A1E4-2C543B5D2B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5403"/>
            <a:ext cx="9135155" cy="430183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63688" y="2116763"/>
            <a:ext cx="5040559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800" b="1" i="1" dirty="0">
                <a:solidFill>
                  <a:srgbClr val="17629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  <a:p>
            <a:pPr algn="ctr">
              <a:spcAft>
                <a:spcPts val="600"/>
              </a:spcAft>
            </a:pPr>
            <a:r>
              <a:rPr lang="ru-RU" sz="2800" b="1" i="1" dirty="0">
                <a:solidFill>
                  <a:srgbClr val="17629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Ждём Вас в </a:t>
            </a:r>
            <a:r>
              <a:rPr lang="ru-RU" sz="2800" b="1" i="1" dirty="0" smtClean="0">
                <a:solidFill>
                  <a:srgbClr val="17629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АО «ГЦМО ЭМС».</a:t>
            </a:r>
            <a:endParaRPr lang="ru-RU" sz="2800" b="1" i="1" dirty="0">
              <a:solidFill>
                <a:srgbClr val="17629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</TotalTime>
  <Words>557</Words>
  <Application>Microsoft Office PowerPoint</Application>
  <PresentationFormat>Экран (16:9)</PresentationFormat>
  <Paragraphs>56</Paragraphs>
  <Slides>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Calibri</vt:lpstr>
      <vt:lpstr>Arial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ak Valerius</dc:creator>
  <cp:lastModifiedBy>ktgun</cp:lastModifiedBy>
  <cp:revision>181</cp:revision>
  <dcterms:created xsi:type="dcterms:W3CDTF">2015-06-03T15:29:00Z</dcterms:created>
  <dcterms:modified xsi:type="dcterms:W3CDTF">2022-06-06T14:07:50Z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32888360CC534B14AAD92F37DBAE8D18</vt:lpwstr>
  </property>
  <property fmtid="{D5CDD505-2E9C-101B-9397-08002B2CF9AE}" pid="3" name="KSOProductBuildVer">
    <vt:lpwstr>1033-11.2.0.10308</vt:lpwstr>
  </property>
</Properties>
</file>