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3" r:id="rId3"/>
    <p:sldMasterId id="2147483666" r:id="rId4"/>
  </p:sldMasterIdLst>
  <p:notesMasterIdLst>
    <p:notesMasterId r:id="rId25"/>
  </p:notesMasterIdLst>
  <p:handoutMasterIdLst>
    <p:handoutMasterId r:id="rId26"/>
  </p:handoutMasterIdLst>
  <p:sldIdLst>
    <p:sldId id="256" r:id="rId5"/>
    <p:sldId id="558" r:id="rId6"/>
    <p:sldId id="594" r:id="rId7"/>
    <p:sldId id="577" r:id="rId8"/>
    <p:sldId id="582" r:id="rId9"/>
    <p:sldId id="591" r:id="rId10"/>
    <p:sldId id="579" r:id="rId11"/>
    <p:sldId id="580" r:id="rId12"/>
    <p:sldId id="581" r:id="rId13"/>
    <p:sldId id="583" r:id="rId14"/>
    <p:sldId id="584" r:id="rId15"/>
    <p:sldId id="585" r:id="rId16"/>
    <p:sldId id="586" r:id="rId17"/>
    <p:sldId id="588" r:id="rId18"/>
    <p:sldId id="587" r:id="rId19"/>
    <p:sldId id="592" r:id="rId20"/>
    <p:sldId id="593" r:id="rId21"/>
    <p:sldId id="590" r:id="rId22"/>
    <p:sldId id="589" r:id="rId23"/>
    <p:sldId id="575" r:id="rId2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3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79A7"/>
    <a:srgbClr val="507595"/>
    <a:srgbClr val="B8CDE8"/>
    <a:srgbClr val="5591C7"/>
    <a:srgbClr val="84AEDC"/>
    <a:srgbClr val="55AF81"/>
    <a:srgbClr val="E9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0" autoAdjust="0"/>
    <p:restoredTop sz="90265" autoAdjust="0"/>
  </p:normalViewPr>
  <p:slideViewPr>
    <p:cSldViewPr snapToGrid="0" showGuides="1">
      <p:cViewPr varScale="1">
        <p:scale>
          <a:sx n="84" d="100"/>
          <a:sy n="84" d="100"/>
        </p:scale>
        <p:origin x="108" y="1500"/>
      </p:cViewPr>
      <p:guideLst>
        <p:guide orient="horz" pos="867"/>
        <p:guide pos="3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10" Type="http://schemas.openxmlformats.org/officeDocument/2006/relationships/image" Target="../media/image25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e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10" Type="http://schemas.openxmlformats.org/officeDocument/2006/relationships/image" Target="../media/image42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B527C-5450-458A-B216-2A79E18829F5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8A5F4-B3A9-455B-ABB4-1028135C57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173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fld id="{D86A3C8C-F97F-4144-A3A0-BB736488E7B3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2263" tIns="46131" rIns="92263" bIns="4613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085666E0-7188-45D5-8426-6948B3210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340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9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84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67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9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79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024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86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33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ru-RU" dirty="0"/>
              </a:p>
            </p:txBody>
          </p:sp>
        </mc:Choice>
        <mc:Fallback xmlns="">
          <p:sp>
            <p:nvSpPr>
              <p:cNvPr id="3" name="Заметки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indent="360363" algn="just" defTabSz="994168">
                  <a:lnSpc>
                    <a:spcPts val="2500"/>
                  </a:lnSpc>
                  <a:spcBef>
                    <a:spcPct val="20000"/>
                  </a:spcBef>
                </a:pP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При численном моделировании приближенные высокочастотные (</a:t>
                </a:r>
                <a:r>
                  <a:rPr lang="en-US" sz="1200" b="0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D≫</a:t>
                </a:r>
                <a:r>
                  <a:rPr lang="el-GR" sz="1200" b="1" i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λ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) методы физической оптики и физической теории дифракции сводятся к интегрированию уже известных функций – эквивалентных токов. Выражения для которых записываются на </a:t>
                </a:r>
                <a:r>
                  <a:rPr lang="ru-RU" sz="12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основе точных или приближенных аналитических решений канонических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задач отражения </a:t>
                </a:r>
                <a:r>
                  <a:rPr lang="ru-RU" sz="12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э/м волны от касательной плоскости и от клина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.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(Например, для идеального проводника 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𝐉_𝒎𝟎=𝟎,〖 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𝐉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〗_𝒆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𝟎=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</a:rPr>
                  <a:t>𝟐𝐧</a:t>
                </a:r>
                <a:r>
                  <a:rPr lang="en-US" sz="1200" b="1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×𝐇_𝟎^𝒊</a:t>
                </a:r>
                <a:r>
                  <a:rPr lang="ru-RU" sz="1200" b="0" i="0" smtClean="0">
                    <a:solidFill>
                      <a:srgbClr val="5B9BD5">
                        <a:lumMod val="50000"/>
                      </a:srgb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) Интегрирование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производится только по </a:t>
                </a:r>
                <a:r>
                  <a:rPr lang="ru-RU" sz="12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освещённой части поверхностной сетки и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вдоль </a:t>
                </a:r>
                <a:r>
                  <a:rPr lang="ru-RU" sz="12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ребер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тела.</a:t>
                </a:r>
                <a:endParaRPr lang="ru-RU" sz="1200" dirty="0" smtClean="0">
                  <a:solidFill>
                    <a:srgbClr val="4F81BD">
                      <a:lumMod val="50000"/>
                    </a:srgbClr>
                  </a:solidFill>
                  <a:latin typeface="Arial"/>
                </a:endParaRPr>
              </a:p>
              <a:p>
                <a:pPr indent="360363" algn="just" defTabSz="994168">
                  <a:lnSpc>
                    <a:spcPts val="2500"/>
                  </a:lnSpc>
                  <a:spcBef>
                    <a:spcPct val="20000"/>
                  </a:spcBef>
                </a:pP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Эти методы используются для нахождения поля в дальней зоне от тел больших размеров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с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несложной геометрией. Методы имеют локальный характер, т.е. не учитывают такие явления как </a:t>
                </a:r>
                <a:r>
                  <a:rPr lang="ru-RU" sz="12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переотражение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и бегущие по поверхности волны.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Точность</a:t>
                </a:r>
                <a:r>
                  <a:rPr lang="ru-RU" sz="1200" baseline="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решения быстро падает при </a:t>
                </a:r>
                <a:r>
                  <a:rPr lang="ru-RU" sz="12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отклонении от направления зеркального отражения</a:t>
                </a:r>
                <a:r>
                  <a:rPr lang="ru-RU" sz="1200" baseline="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.</a:t>
                </a:r>
                <a:endParaRPr lang="ru-RU" sz="1200" dirty="0">
                  <a:solidFill>
                    <a:srgbClr val="4F81BD">
                      <a:lumMod val="50000"/>
                    </a:srgbClr>
                  </a:solidFill>
                  <a:latin typeface="Arial"/>
                </a:endParaRPr>
              </a:p>
              <a:p>
                <a:endParaRPr lang="ru-RU" dirty="0"/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127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666E0-7188-45D5-8426-6948B3210A2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3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12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98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414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1631504" y="2708920"/>
            <a:ext cx="9217024" cy="792088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>
            <a:lvl1pPr marL="0" indent="0" algn="ctr">
              <a:buNone/>
              <a:defRPr lang="ru-RU" sz="5400" b="1" dirty="0">
                <a:latin typeface="+mn-lt"/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10" name="Текст 37"/>
          <p:cNvSpPr>
            <a:spLocks noGrp="1"/>
          </p:cNvSpPr>
          <p:nvPr>
            <p:ph type="body" sz="quarter" idx="15" hasCustomPrompt="1"/>
          </p:nvPr>
        </p:nvSpPr>
        <p:spPr>
          <a:xfrm>
            <a:off x="5447928" y="5589240"/>
            <a:ext cx="5400000" cy="1080000"/>
          </a:xfrm>
          <a:prstGeom prst="rect">
            <a:avLst/>
          </a:prstGeom>
        </p:spPr>
        <p:txBody>
          <a:bodyPr lIns="0" tIns="90000" bIns="90000"/>
          <a:lstStyle>
            <a:lvl1pPr marL="0" indent="0" algn="r">
              <a:buNone/>
              <a:defRPr sz="1400">
                <a:latin typeface="+mn-lt"/>
              </a:defRPr>
            </a:lvl1pPr>
            <a:lvl2pPr>
              <a:defRPr sz="1400">
                <a:latin typeface="Formular" panose="02000000000000000000" pitchFamily="50" charset="-52"/>
              </a:defRPr>
            </a:lvl2pPr>
            <a:lvl3pPr>
              <a:defRPr sz="1400">
                <a:latin typeface="Formular" panose="02000000000000000000" pitchFamily="50" charset="-52"/>
              </a:defRPr>
            </a:lvl3pPr>
            <a:lvl4pPr>
              <a:defRPr sz="1400">
                <a:latin typeface="Formular" panose="02000000000000000000" pitchFamily="50" charset="-52"/>
              </a:defRPr>
            </a:lvl4pPr>
            <a:lvl5pPr>
              <a:defRPr sz="1400">
                <a:latin typeface="Formular" panose="02000000000000000000" pitchFamily="50" charset="-52"/>
              </a:defRPr>
            </a:lvl5pPr>
          </a:lstStyle>
          <a:p>
            <a:pPr lvl="0"/>
            <a:r>
              <a:rPr lang="ru-RU" dirty="0"/>
              <a:t>ФИО – Должность</a:t>
            </a:r>
          </a:p>
          <a:p>
            <a:pPr lvl="0"/>
            <a:r>
              <a:rPr lang="ru-RU" dirty="0"/>
              <a:t>Название организации</a:t>
            </a:r>
          </a:p>
          <a:p>
            <a:pPr lvl="0"/>
            <a:r>
              <a:rPr lang="ru-RU" dirty="0"/>
              <a:t>адрес@почта.ru</a:t>
            </a:r>
          </a:p>
        </p:txBody>
      </p:sp>
      <p:pic>
        <p:nvPicPr>
          <p:cNvPr id="11" name="brand-elemn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50" y="0"/>
            <a:ext cx="1059150" cy="6858000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77773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Номер слайда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991544" y="188640"/>
            <a:ext cx="9001000" cy="647973"/>
          </a:xfrm>
          <a:prstGeom prst="rect">
            <a:avLst/>
          </a:prstGeom>
        </p:spPr>
        <p:txBody>
          <a:bodyPr anchor="ctr"/>
          <a:lstStyle>
            <a:lvl1pPr algn="r">
              <a:defRPr sz="2000" b="1"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 flipH="1">
            <a:off x="0" y="908720"/>
            <a:ext cx="11280576" cy="72008"/>
          </a:xfrm>
          <a:prstGeom prst="snip1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brand-elemn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50" y="0"/>
            <a:ext cx="1059150" cy="6858000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773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1631504" y="2708920"/>
            <a:ext cx="9217024" cy="792088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>
            <a:lvl1pPr marL="0" indent="0" algn="ctr">
              <a:buNone/>
              <a:defRPr lang="ru-RU" sz="5400" b="1" dirty="0">
                <a:latin typeface="Formular" panose="02000000000000000000" pitchFamily="50" charset="-52"/>
              </a:defRPr>
            </a:lvl1pPr>
          </a:lstStyle>
          <a:p>
            <a:pPr marL="0" lvl="0">
              <a:lnSpc>
                <a:spcPct val="80000"/>
              </a:lnSpc>
            </a:pPr>
            <a:r>
              <a:rPr lang="ru-RU" dirty="0"/>
              <a:t>Название презентации</a:t>
            </a:r>
          </a:p>
        </p:txBody>
      </p:sp>
      <p:sp>
        <p:nvSpPr>
          <p:cNvPr id="10" name="Текст 37"/>
          <p:cNvSpPr>
            <a:spLocks noGrp="1"/>
          </p:cNvSpPr>
          <p:nvPr>
            <p:ph type="body" sz="quarter" idx="15" hasCustomPrompt="1"/>
          </p:nvPr>
        </p:nvSpPr>
        <p:spPr>
          <a:xfrm>
            <a:off x="5447928" y="5589240"/>
            <a:ext cx="5400000" cy="1080000"/>
          </a:xfrm>
          <a:prstGeom prst="rect">
            <a:avLst/>
          </a:prstGeom>
        </p:spPr>
        <p:txBody>
          <a:bodyPr lIns="0" tIns="90000" bIns="90000"/>
          <a:lstStyle>
            <a:lvl1pPr marL="0" indent="0" algn="r">
              <a:buNone/>
              <a:defRPr sz="1400">
                <a:latin typeface="Formular" panose="02000000000000000000" pitchFamily="50" charset="-52"/>
              </a:defRPr>
            </a:lvl1pPr>
            <a:lvl2pPr>
              <a:defRPr sz="1400">
                <a:latin typeface="Formular" panose="02000000000000000000" pitchFamily="50" charset="-52"/>
              </a:defRPr>
            </a:lvl2pPr>
            <a:lvl3pPr>
              <a:defRPr sz="1400">
                <a:latin typeface="Formular" panose="02000000000000000000" pitchFamily="50" charset="-52"/>
              </a:defRPr>
            </a:lvl3pPr>
            <a:lvl4pPr>
              <a:defRPr sz="1400">
                <a:latin typeface="Formular" panose="02000000000000000000" pitchFamily="50" charset="-52"/>
              </a:defRPr>
            </a:lvl4pPr>
            <a:lvl5pPr>
              <a:defRPr sz="1400">
                <a:latin typeface="Formular" panose="02000000000000000000" pitchFamily="50" charset="-52"/>
              </a:defRPr>
            </a:lvl5pPr>
          </a:lstStyle>
          <a:p>
            <a:pPr lvl="0"/>
            <a:r>
              <a:rPr lang="ru-RU" dirty="0"/>
              <a:t>ФИО – Должность</a:t>
            </a:r>
          </a:p>
          <a:p>
            <a:pPr lvl="0"/>
            <a:r>
              <a:rPr lang="ru-RU" dirty="0"/>
              <a:t>Название организации</a:t>
            </a:r>
          </a:p>
          <a:p>
            <a:pPr lvl="0"/>
            <a:r>
              <a:rPr lang="ru-RU" dirty="0"/>
              <a:t>адрес@почта.ru</a:t>
            </a:r>
          </a:p>
        </p:txBody>
      </p:sp>
      <p:pic>
        <p:nvPicPr>
          <p:cNvPr id="11" name="brand-elemn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50" y="0"/>
            <a:ext cx="1059150" cy="6858000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458289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Номер слайда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4079776" y="188640"/>
            <a:ext cx="6912767" cy="647973"/>
          </a:xfrm>
          <a:prstGeom prst="rect">
            <a:avLst/>
          </a:prstGeom>
        </p:spPr>
        <p:txBody>
          <a:bodyPr anchor="ctr"/>
          <a:lstStyle>
            <a:lvl1pPr algn="r">
              <a:lnSpc>
                <a:spcPct val="80000"/>
              </a:lnSpc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 flipH="1">
            <a:off x="0" y="908720"/>
            <a:ext cx="11280576" cy="72008"/>
          </a:xfrm>
          <a:prstGeom prst="snip1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brand-elemn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50" y="0"/>
            <a:ext cx="1059150" cy="6858000"/>
          </a:xfrm>
          <a:prstGeom prst="rect">
            <a:avLst/>
          </a:prstGeom>
          <a:ln w="3175">
            <a:miter lim="400000"/>
          </a:ln>
        </p:spPr>
      </p:pic>
      <p:cxnSp>
        <p:nvCxnSpPr>
          <p:cNvPr id="10" name="Прямая соединительная линия 9"/>
          <p:cNvCxnSpPr/>
          <p:nvPr userDrawn="1"/>
        </p:nvCxnSpPr>
        <p:spPr>
          <a:xfrm>
            <a:off x="1559495" y="240635"/>
            <a:ext cx="0" cy="50405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3" y="116632"/>
            <a:ext cx="2376264" cy="77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19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06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87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84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90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07504" y="178904"/>
            <a:ext cx="10220740" cy="745435"/>
          </a:xfrm>
        </p:spPr>
        <p:txBody>
          <a:bodyPr>
            <a:normAutofit/>
          </a:bodyPr>
          <a:lstStyle>
            <a:lvl1pPr>
              <a:defRPr sz="1700">
                <a:latin typeface="Myriad Pro" panose="020B0503030403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16426"/>
            <a:ext cx="4359965" cy="370729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558130" y="6546663"/>
            <a:ext cx="2743200" cy="365125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fld id="{9D2662F0-1B3D-4411-A131-FFD86FCFDC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53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98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7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9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9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83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3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48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90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662F0-1B3D-4411-A131-FFD86FCFDC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51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88488" y="6525344"/>
            <a:ext cx="65496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r">
              <a:buClr>
                <a:schemeClr val="bg1">
                  <a:lumMod val="50000"/>
                </a:schemeClr>
              </a:buClr>
              <a:buFontTx/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88640"/>
            <a:ext cx="1560579" cy="50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4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88488" y="6525344"/>
            <a:ext cx="654968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indent="0" algn="r">
              <a:buClr>
                <a:schemeClr val="bg1">
                  <a:lumMod val="50000"/>
                </a:schemeClr>
              </a:buClr>
              <a:buFontTx/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7" name="Picture 208" descr="Картинки по запросу росатом логотип">
            <a:extLst>
              <a:ext uri="{FF2B5EF4-FFF2-40B4-BE49-F238E27FC236}">
                <a16:creationId xmlns:a16="http://schemas.microsoft.com/office/drawing/2014/main" id="{8EE82800-7644-4979-B0BA-08CB72296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48" y="260648"/>
            <a:ext cx="360744" cy="46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332656"/>
            <a:ext cx="606897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8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907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40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7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39.wmf"/><Relationship Id="rId20" Type="http://schemas.openxmlformats.org/officeDocument/2006/relationships/image" Target="../media/image4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image" Target="../media/image43.png"/><Relationship Id="rId10" Type="http://schemas.openxmlformats.org/officeDocument/2006/relationships/image" Target="../media/image36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3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8.wmf"/><Relationship Id="rId22" Type="http://schemas.openxmlformats.org/officeDocument/2006/relationships/image" Target="../media/image4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9.wmf"/><Relationship Id="rId12" Type="http://schemas.openxmlformats.org/officeDocument/2006/relationships/image" Target="../media/image52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50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56.png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53.wmf"/><Relationship Id="rId10" Type="http://schemas.openxmlformats.org/officeDocument/2006/relationships/image" Target="../media/image57.pn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55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image" Target="../media/image61.wmf"/><Relationship Id="rId18" Type="http://schemas.openxmlformats.org/officeDocument/2006/relationships/oleObject" Target="../embeddings/oleObject35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63.wmf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wmf"/><Relationship Id="rId11" Type="http://schemas.openxmlformats.org/officeDocument/2006/relationships/image" Target="../media/image60.wmf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62.w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64.wmf"/><Relationship Id="rId4" Type="http://schemas.openxmlformats.org/officeDocument/2006/relationships/image" Target="../media/image65.png"/><Relationship Id="rId9" Type="http://schemas.openxmlformats.org/officeDocument/2006/relationships/image" Target="../media/image66.png"/><Relationship Id="rId14" Type="http://schemas.openxmlformats.org/officeDocument/2006/relationships/oleObject" Target="../embeddings/oleObject3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8.tif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0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24.png"/><Relationship Id="rId21" Type="http://schemas.openxmlformats.org/officeDocument/2006/relationships/image" Target="../media/image24.wmf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16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9.wmf"/><Relationship Id="rId24" Type="http://schemas.openxmlformats.org/officeDocument/2006/relationships/image" Target="../media/image25.png"/><Relationship Id="rId5" Type="http://schemas.openxmlformats.org/officeDocument/2006/relationships/image" Target="../media/image16.wmf"/><Relationship Id="rId15" Type="http://schemas.openxmlformats.org/officeDocument/2006/relationships/image" Target="../media/image21.wmf"/><Relationship Id="rId23" Type="http://schemas.openxmlformats.org/officeDocument/2006/relationships/image" Target="../media/image25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54"/>
          <p:cNvSpPr txBox="1">
            <a:spLocks/>
          </p:cNvSpPr>
          <p:nvPr/>
        </p:nvSpPr>
        <p:spPr>
          <a:xfrm>
            <a:off x="1055893" y="2677496"/>
            <a:ext cx="7525379" cy="1589703"/>
          </a:xfrm>
          <a:prstGeom prst="rect">
            <a:avLst/>
          </a:prstGeom>
        </p:spPr>
        <p:txBody>
          <a:bodyPr lIns="0"/>
          <a:lstStyle>
            <a:lvl1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1pPr>
            <a:lvl2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2pPr>
            <a:lvl3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3pPr>
            <a:lvl4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4pPr>
            <a:lvl5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5pPr>
            <a:lvl6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6pPr>
            <a:lvl7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7pPr>
            <a:lvl8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8pPr>
            <a:lvl9pPr marL="0" marR="0" indent="0" algn="l" defTabSz="547687" rtl="0" latinLnBrk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Formular"/>
                <a:ea typeface="Formular"/>
                <a:cs typeface="Formular"/>
                <a:sym typeface="Formular"/>
              </a:defRPr>
            </a:lvl9pPr>
          </a:lstStyle>
          <a:p>
            <a:pPr lvl="0">
              <a:lnSpc>
                <a:spcPct val="100000"/>
              </a:lnSpc>
              <a:spcAft>
                <a:spcPts val="600"/>
              </a:spcAft>
              <a:buSzPct val="75000"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Myriad Pro" panose="020B0503030403020204" pitchFamily="34" charset="0"/>
              <a:cs typeface="Arial" panose="020B0604020202020204" pitchFamily="34" charset="0"/>
              <a:sym typeface="Formular"/>
            </a:endParaRPr>
          </a:p>
        </p:txBody>
      </p:sp>
      <p:sp>
        <p:nvSpPr>
          <p:cNvPr id="4" name="Текст 3"/>
          <p:cNvSpPr txBox="1">
            <a:spLocks/>
          </p:cNvSpPr>
          <p:nvPr/>
        </p:nvSpPr>
        <p:spPr>
          <a:xfrm>
            <a:off x="286933" y="5660500"/>
            <a:ext cx="8541846" cy="6646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900" u="sng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Гетманец А.Н.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Гребенников А.Н., Долженков И.В., Лебединская А.В., Пятаков Н.П., Соболев И.В., </a:t>
            </a:r>
            <a:r>
              <a:rPr lang="ru-RU" sz="19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Соколов С.С.,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Шурыгин А.В.</a:t>
            </a:r>
            <a:endParaRPr lang="ru-RU" sz="19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1055893" y="2305501"/>
            <a:ext cx="8242956" cy="19077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hlink"/>
                </a:solidFill>
                <a:latin typeface="Arial" pitchFamily="34" charset="0"/>
              </a:defRPr>
            </a:lvl9pPr>
          </a:lstStyle>
          <a:p>
            <a:pPr algn="ctr" defTabSz="907237"/>
            <a:r>
              <a:rPr lang="ru-RU" sz="3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Программный модуль «Логос ЭМИ» для обеспечения численного моделирования электромагнитных </a:t>
            </a: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процессов</a:t>
            </a:r>
            <a:endParaRPr lang="ru-RU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565613" y="33650"/>
            <a:ext cx="4306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Результаты расчётов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10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07402" y="995905"/>
            <a:ext cx="118224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рисунках представлено распределение наведенного на поверхности тела тока при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горизонтальной и вертикальной поляризациях падающей электромагнитной волны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02" y="2022578"/>
            <a:ext cx="5840973" cy="33370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883" y="2022578"/>
            <a:ext cx="5712427" cy="3336132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330991" y="5358710"/>
            <a:ext cx="438806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ru-RU" sz="1400" dirty="0">
                <a:latin typeface="Arial"/>
              </a:rPr>
              <a:t>г</a:t>
            </a:r>
            <a:r>
              <a:rPr lang="ru-RU" sz="1400" dirty="0" smtClean="0">
                <a:latin typeface="Arial"/>
              </a:rPr>
              <a:t>оризонтальная поляризация</a:t>
            </a:r>
            <a:endParaRPr lang="ru-RU" sz="1400" dirty="0">
              <a:latin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03624" y="5358710"/>
            <a:ext cx="4388064" cy="373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ru-RU" sz="1400" dirty="0" smtClean="0">
                <a:latin typeface="Arial"/>
              </a:rPr>
              <a:t>вертикальная поляризация</a:t>
            </a:r>
            <a:endParaRPr lang="ru-RU" sz="14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21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645583" y="0"/>
            <a:ext cx="70428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Метод конечных</a:t>
            </a:r>
            <a:r>
              <a:rPr lang="en-US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элементов </a:t>
            </a:r>
            <a:r>
              <a:rPr lang="en-US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(FEM)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3838" y="926039"/>
            <a:ext cx="6417578" cy="54528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200"/>
              </a:lnSpc>
            </a:pPr>
            <a:r>
              <a:rPr lang="ru-RU" sz="1600" u="sng" dirty="0" smtClean="0">
                <a:solidFill>
                  <a:srgbClr val="5B9BD5">
                    <a:lumMod val="50000"/>
                  </a:srgbClr>
                </a:solidFill>
              </a:rPr>
              <a:t>Основные уравнения</a:t>
            </a:r>
          </a:p>
          <a:p>
            <a:pPr algn="just">
              <a:lnSpc>
                <a:spcPts val="2200"/>
              </a:lnSpc>
            </a:pPr>
            <a:r>
              <a:rPr lang="ru-RU" sz="1400" dirty="0" smtClean="0">
                <a:solidFill>
                  <a:schemeClr val="tx1"/>
                </a:solidFill>
                <a:ea typeface="Calibri" panose="020F0502020204030204" pitchFamily="34" charset="0"/>
              </a:rPr>
              <a:t>Уравнение Гельмгольца для магнитного поля:</a:t>
            </a:r>
          </a:p>
          <a:p>
            <a:pPr algn="just">
              <a:lnSpc>
                <a:spcPts val="2200"/>
              </a:lnSpc>
            </a:pPr>
            <a:endParaRPr lang="ru-RU" sz="1400" dirty="0" smtClean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algn="just">
              <a:lnSpc>
                <a:spcPts val="2200"/>
              </a:lnSpc>
            </a:pPr>
            <a:endParaRPr lang="ru-RU" sz="1400" dirty="0" smtClean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lvl="0">
              <a:lnSpc>
                <a:spcPts val="2200"/>
              </a:lnSpc>
            </a:pPr>
            <a:r>
              <a:rPr lang="ru-RU" sz="1400" dirty="0" smtClean="0">
                <a:solidFill>
                  <a:schemeClr val="tx1"/>
                </a:solidFill>
                <a:ea typeface="Calibri" panose="020F0502020204030204" pitchFamily="34" charset="0"/>
              </a:rPr>
              <a:t>где  </a:t>
            </a:r>
            <a:r>
              <a:rPr lang="en-US" sz="1400" dirty="0" smtClean="0">
                <a:solidFill>
                  <a:schemeClr val="tx1"/>
                </a:solidFill>
                <a:ea typeface="Calibri" panose="020F0502020204030204" pitchFamily="34" charset="0"/>
              </a:rPr>
              <a:t>       </a:t>
            </a:r>
            <a:r>
              <a:rPr lang="ru-RU" sz="1400" dirty="0" smtClean="0">
                <a:solidFill>
                  <a:schemeClr val="tx1"/>
                </a:solidFill>
                <a:ea typeface="Calibri" panose="020F0502020204030204" pitchFamily="34" charset="0"/>
              </a:rPr>
              <a:t>    </a:t>
            </a:r>
            <a:r>
              <a:rPr lang="ru-RU" sz="1400" dirty="0" smtClean="0">
                <a:solidFill>
                  <a:prstClr val="black"/>
                </a:solidFill>
              </a:rPr>
              <a:t>–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вектор напряжённости </a:t>
            </a:r>
          </a:p>
          <a:p>
            <a:pPr lvl="0">
              <a:lnSpc>
                <a:spcPts val="22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магнитного поля, </a:t>
            </a:r>
          </a:p>
          <a:p>
            <a:pPr>
              <a:lnSpc>
                <a:spcPts val="2200"/>
              </a:lnSpc>
            </a:pPr>
            <a:r>
              <a:rPr lang="en-US" sz="1400" dirty="0" smtClean="0">
                <a:solidFill>
                  <a:prstClr val="black"/>
                </a:solidFill>
              </a:rPr>
              <a:t>               </a:t>
            </a:r>
            <a:r>
              <a:rPr lang="ru-RU" sz="1400" dirty="0" smtClean="0">
                <a:solidFill>
                  <a:prstClr val="black"/>
                </a:solidFill>
              </a:rPr>
              <a:t>    – 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диэлектрическая и магнитная </a:t>
            </a:r>
          </a:p>
          <a:p>
            <a:pPr>
              <a:lnSpc>
                <a:spcPts val="22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проницаемости среды,</a:t>
            </a:r>
          </a:p>
          <a:p>
            <a:pPr>
              <a:lnSpc>
                <a:spcPts val="2200"/>
              </a:lnSpc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              – 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волновое число</a:t>
            </a:r>
            <a:r>
              <a:rPr lang="en-US" sz="1400" dirty="0" smtClean="0">
                <a:solidFill>
                  <a:prstClr val="black"/>
                </a:solidFill>
              </a:rPr>
              <a:t>.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</a:p>
          <a:p>
            <a:pPr lvl="0">
              <a:lnSpc>
                <a:spcPts val="22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На </a:t>
            </a:r>
            <a:r>
              <a:rPr lang="ru-RU" sz="1400" dirty="0">
                <a:solidFill>
                  <a:prstClr val="black"/>
                </a:solidFill>
              </a:rPr>
              <a:t>поверхности</a:t>
            </a:r>
            <a:r>
              <a:rPr lang="en-US" sz="1400" dirty="0">
                <a:solidFill>
                  <a:prstClr val="black"/>
                </a:solidFill>
              </a:rPr>
              <a:t>       </a:t>
            </a:r>
            <a:r>
              <a:rPr lang="ru-RU" sz="1400" dirty="0" smtClean="0">
                <a:solidFill>
                  <a:prstClr val="black"/>
                </a:solidFill>
              </a:rPr>
              <a:t>  задается граничное </a:t>
            </a:r>
          </a:p>
          <a:p>
            <a:pPr lvl="0">
              <a:lnSpc>
                <a:spcPts val="22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условие</a:t>
            </a:r>
            <a:r>
              <a:rPr lang="en-US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Неймана:</a:t>
            </a:r>
          </a:p>
          <a:p>
            <a:pPr lvl="0">
              <a:lnSpc>
                <a:spcPts val="2200"/>
              </a:lnSpc>
            </a:pPr>
            <a:endParaRPr lang="ru-RU" sz="1400" dirty="0" smtClean="0">
              <a:solidFill>
                <a:prstClr val="black"/>
              </a:solidFill>
            </a:endParaRPr>
          </a:p>
          <a:p>
            <a:pPr lvl="0">
              <a:lnSpc>
                <a:spcPts val="22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Решение задачи сводится к минимизации функционала</a:t>
            </a:r>
            <a:endParaRPr lang="en-US" sz="1400" dirty="0" smtClean="0">
              <a:solidFill>
                <a:prstClr val="black"/>
              </a:solidFill>
            </a:endParaRPr>
          </a:p>
          <a:p>
            <a:pPr lvl="0">
              <a:lnSpc>
                <a:spcPts val="2200"/>
              </a:lnSpc>
            </a:pPr>
            <a:endParaRPr lang="ru-RU" sz="1400" dirty="0" smtClean="0">
              <a:solidFill>
                <a:prstClr val="black"/>
              </a:solidFill>
            </a:endParaRPr>
          </a:p>
          <a:p>
            <a:pPr lvl="0">
              <a:lnSpc>
                <a:spcPts val="2200"/>
              </a:lnSpc>
            </a:pPr>
            <a:endParaRPr lang="ru-RU" sz="1400" dirty="0" smtClean="0">
              <a:solidFill>
                <a:prstClr val="black"/>
              </a:solidFill>
            </a:endParaRPr>
          </a:p>
          <a:p>
            <a:pPr lvl="0">
              <a:lnSpc>
                <a:spcPts val="2200"/>
              </a:lnSpc>
            </a:pPr>
            <a:r>
              <a:rPr lang="ru-RU" sz="1400" dirty="0">
                <a:solidFill>
                  <a:prstClr val="black"/>
                </a:solidFill>
              </a:rPr>
              <a:t>к</a:t>
            </a:r>
            <a:r>
              <a:rPr lang="ru-RU" sz="1400" dirty="0" smtClean="0">
                <a:solidFill>
                  <a:prstClr val="black"/>
                </a:solidFill>
              </a:rPr>
              <a:t>оторый при разбивке области </a:t>
            </a:r>
            <a:r>
              <a:rPr lang="ru-RU" sz="1400" dirty="0" smtClean="0">
                <a:solidFill>
                  <a:prstClr val="black"/>
                </a:solidFill>
                <a:sym typeface="Symbol" panose="05050102010706020507" pitchFamily="18" charset="2"/>
              </a:rPr>
              <a:t> на тетраэдры </a:t>
            </a:r>
            <a:r>
              <a:rPr lang="en-US" sz="1400" dirty="0" smtClean="0">
                <a:solidFill>
                  <a:prstClr val="black"/>
                </a:solidFill>
                <a:sym typeface="Symbol" panose="05050102010706020507" pitchFamily="18" charset="2"/>
              </a:rPr>
              <a:t>                       </a:t>
            </a:r>
            <a:r>
              <a:rPr lang="ru-RU" sz="1400" dirty="0" smtClean="0">
                <a:solidFill>
                  <a:prstClr val="black"/>
                </a:solidFill>
                <a:sym typeface="Symbol" panose="05050102010706020507" pitchFamily="18" charset="2"/>
              </a:rPr>
              <a:t>примет вид</a:t>
            </a:r>
            <a:r>
              <a:rPr lang="ru-RU" sz="1400" dirty="0" smtClean="0">
                <a:solidFill>
                  <a:prstClr val="black"/>
                </a:solidFill>
              </a:rPr>
              <a:t> </a:t>
            </a:r>
          </a:p>
          <a:p>
            <a:pPr lvl="0">
              <a:lnSpc>
                <a:spcPts val="2200"/>
              </a:lnSpc>
            </a:pPr>
            <a:endParaRPr lang="ru-RU" sz="1600" dirty="0" smtClean="0">
              <a:solidFill>
                <a:prstClr val="black"/>
              </a:solidFill>
            </a:endParaRPr>
          </a:p>
          <a:p>
            <a:pPr lvl="0" algn="just">
              <a:lnSpc>
                <a:spcPts val="2800"/>
              </a:lnSpc>
            </a:pPr>
            <a:r>
              <a:rPr lang="ru-RU" sz="1400" dirty="0" smtClean="0">
                <a:solidFill>
                  <a:prstClr val="black"/>
                </a:solidFill>
              </a:rPr>
              <a:t>где</a:t>
            </a:r>
            <a:endParaRPr lang="ru-RU" sz="1900" dirty="0">
              <a:solidFill>
                <a:prstClr val="black"/>
              </a:solidFill>
            </a:endParaRPr>
          </a:p>
          <a:p>
            <a:pPr lvl="0">
              <a:lnSpc>
                <a:spcPts val="2800"/>
              </a:lnSpc>
            </a:pPr>
            <a:r>
              <a:rPr lang="en-US" sz="1900" dirty="0" smtClean="0">
                <a:solidFill>
                  <a:prstClr val="black"/>
                </a:solidFill>
              </a:rPr>
              <a:t>	</a:t>
            </a:r>
            <a:endParaRPr lang="ru-RU" sz="1900" dirty="0">
              <a:solidFill>
                <a:prstClr val="black"/>
              </a:solidFill>
            </a:endParaRPr>
          </a:p>
        </p:txBody>
      </p:sp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651210"/>
              </p:ext>
            </p:extLst>
          </p:nvPr>
        </p:nvGraphicFramePr>
        <p:xfrm>
          <a:off x="932239" y="2039206"/>
          <a:ext cx="227421" cy="251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0" name="Equation" r:id="rId3" imgW="190440" imgH="203040" progId="Equation.DSMT4">
                  <p:embed/>
                </p:oleObj>
              </mc:Choice>
              <mc:Fallback>
                <p:oleObj name="Equation" r:id="rId3" imgW="190440" imgH="203040" progId="Equation.DSMT4">
                  <p:embed/>
                  <p:pic>
                    <p:nvPicPr>
                      <p:cNvPr id="48" name="Объект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239" y="2039206"/>
                        <a:ext cx="227421" cy="2510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995152"/>
              </p:ext>
            </p:extLst>
          </p:nvPr>
        </p:nvGraphicFramePr>
        <p:xfrm>
          <a:off x="726006" y="2573561"/>
          <a:ext cx="515837" cy="307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1" name="Equation" r:id="rId5" imgW="431640" imgH="241200" progId="Equation.DSMT4">
                  <p:embed/>
                </p:oleObj>
              </mc:Choice>
              <mc:Fallback>
                <p:oleObj name="Equation" r:id="rId5" imgW="431640" imgH="241200" progId="Equation.DSMT4">
                  <p:embed/>
                  <p:pic>
                    <p:nvPicPr>
                      <p:cNvPr id="49" name="Объект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006" y="2573561"/>
                        <a:ext cx="515837" cy="3075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87772" y="830054"/>
            <a:ext cx="528568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8288" algn="just" defTabSz="994168">
              <a:spcBef>
                <a:spcPct val="20000"/>
              </a:spcBef>
              <a:tabLst>
                <a:tab pos="92075" algn="l"/>
              </a:tabLst>
            </a:pPr>
            <a:r>
              <a:rPr lang="en-US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FEM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 (</a:t>
            </a:r>
            <a:r>
              <a:rPr lang="ru-RU" sz="1550" dirty="0" err="1">
                <a:solidFill>
                  <a:schemeClr val="accent5">
                    <a:lumMod val="50000"/>
                  </a:schemeClr>
                </a:solidFill>
                <a:latin typeface="Arial"/>
              </a:rPr>
              <a:t>Finite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 </a:t>
            </a:r>
            <a:r>
              <a:rPr lang="ru-RU" sz="1550" dirty="0" err="1">
                <a:solidFill>
                  <a:schemeClr val="accent5">
                    <a:lumMod val="50000"/>
                  </a:schemeClr>
                </a:solidFill>
                <a:latin typeface="Arial"/>
              </a:rPr>
              <a:t>Е</a:t>
            </a:r>
            <a:r>
              <a:rPr lang="ru-RU" sz="1550" dirty="0" err="1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lement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 </a:t>
            </a:r>
            <a:r>
              <a:rPr lang="ru-RU" sz="1550" dirty="0" err="1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Мethod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) – численный метод решения дифференциальных уравнений с частными производными, а также интегральных уравнений. Может быть использован для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расч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ё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тов наведённых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токов в конструкциях (в том числе диэлектрических). </a:t>
            </a:r>
            <a:r>
              <a:rPr lang="ru-RU" sz="1550" u="sng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Метод </a:t>
            </a:r>
            <a:r>
              <a:rPr lang="en-US" sz="1550" u="sng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FEM</a:t>
            </a:r>
            <a:r>
              <a:rPr lang="ru-RU" sz="1550" u="sng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 особенно эффективен для </a:t>
            </a:r>
            <a:r>
              <a:rPr lang="ru-RU" sz="1550" u="sng" dirty="0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расчётов </a:t>
            </a:r>
            <a:r>
              <a:rPr lang="ru-RU" sz="1550" u="sng" dirty="0">
                <a:solidFill>
                  <a:schemeClr val="accent5">
                    <a:lumMod val="50000"/>
                  </a:schemeClr>
                </a:solidFill>
                <a:latin typeface="Arial"/>
              </a:rPr>
              <a:t>объектов произвольной формы в неоднородных </a:t>
            </a:r>
            <a:r>
              <a:rPr lang="ru-RU" sz="1550" u="sng" dirty="0" smtClean="0">
                <a:solidFill>
                  <a:schemeClr val="accent5">
                    <a:lumMod val="50000"/>
                  </a:schemeClr>
                </a:solidFill>
                <a:latin typeface="Arial"/>
              </a:rPr>
              <a:t>средах.</a:t>
            </a:r>
            <a:endParaRPr lang="en-US" sz="1550" u="sng" dirty="0" smtClean="0">
              <a:solidFill>
                <a:schemeClr val="accent5">
                  <a:lumMod val="50000"/>
                </a:schemeClr>
              </a:solidFill>
              <a:latin typeface="Arial"/>
            </a:endParaRPr>
          </a:p>
          <a:p>
            <a:pPr indent="266700"/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С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у т ь 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м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е т о д а : </a:t>
            </a:r>
            <a:endParaRPr lang="en-US" sz="1550" dirty="0" smtClean="0">
              <a:solidFill>
                <a:schemeClr val="accent5">
                  <a:lumMod val="50000"/>
                </a:schemeClr>
              </a:solidFill>
              <a:latin typeface="TimesNewRomanPSMT"/>
            </a:endParaRPr>
          </a:p>
          <a:p>
            <a:pPr indent="266700" algn="just"/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Область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, в которой ищется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решение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err="1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дифферен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-</a:t>
            </a:r>
            <a:r>
              <a:rPr lang="ru-RU" sz="1550" dirty="0" err="1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циального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уравнения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, разбивается на конечное число подобластей (элементов, обычно в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виде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тетраэдров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). </a:t>
            </a:r>
            <a:endParaRPr lang="ru-RU" sz="1550" dirty="0" smtClean="0">
              <a:solidFill>
                <a:schemeClr val="accent5">
                  <a:lumMod val="50000"/>
                </a:schemeClr>
              </a:solidFill>
              <a:latin typeface="TimesNewRomanPSMT"/>
            </a:endParaRPr>
          </a:p>
          <a:p>
            <a:pPr indent="266700" algn="just"/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В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каждом из элементов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определённым образом выбирается вид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аппроксимирующей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функции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. Вне своего элемента аппроксимирующая функция равна нулю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.</a:t>
            </a:r>
          </a:p>
          <a:p>
            <a:pPr indent="266700" algn="just"/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Вектор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напряжённости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электрического или магнитного поля представляется в виде линейной комбинации векторных конечных элементов, сосредоточенных на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рёбрах </a:t>
            </a:r>
            <a:r>
              <a:rPr lang="ru-RU" sz="1550" dirty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тетраэдров. Коэффициенты линейной комбинации ищутся из условия минимизации некоторого функционала, которое приводит к системе линейных алгебраических уравнений.</a:t>
            </a:r>
            <a:r>
              <a:rPr lang="en-US" sz="1550" dirty="0" smtClean="0">
                <a:solidFill>
                  <a:schemeClr val="accent5">
                    <a:lumMod val="50000"/>
                  </a:schemeClr>
                </a:solidFill>
                <a:latin typeface="TimesNewRomanPSMT"/>
              </a:rPr>
              <a:t> </a:t>
            </a:r>
            <a:endParaRPr lang="ru-RU" sz="1550" u="sng" dirty="0">
              <a:solidFill>
                <a:schemeClr val="accent5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11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705955"/>
              </p:ext>
            </p:extLst>
          </p:nvPr>
        </p:nvGraphicFramePr>
        <p:xfrm>
          <a:off x="2320806" y="1498120"/>
          <a:ext cx="2283895" cy="604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2" name="Equation" r:id="rId7" imgW="2865094" imgH="759267" progId="Equation.DSMT4">
                  <p:embed/>
                </p:oleObj>
              </mc:Choice>
              <mc:Fallback>
                <p:oleObj name="Equation" r:id="rId7" imgW="2865094" imgH="75926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20806" y="1498120"/>
                        <a:ext cx="2283895" cy="604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494952"/>
              </p:ext>
            </p:extLst>
          </p:nvPr>
        </p:nvGraphicFramePr>
        <p:xfrm>
          <a:off x="932239" y="3159659"/>
          <a:ext cx="206101" cy="279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3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32239" y="3159659"/>
                        <a:ext cx="206101" cy="279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363465"/>
              </p:ext>
            </p:extLst>
          </p:nvPr>
        </p:nvGraphicFramePr>
        <p:xfrm>
          <a:off x="1809969" y="3466260"/>
          <a:ext cx="235547" cy="282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4" name="Equation" r:id="rId11" imgW="190440" imgH="228600" progId="Equation.DSMT4">
                  <p:embed/>
                </p:oleObj>
              </mc:Choice>
              <mc:Fallback>
                <p:oleObj name="Equation" r:id="rId11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09969" y="3466260"/>
                        <a:ext cx="235547" cy="282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0391582"/>
              </p:ext>
            </p:extLst>
          </p:nvPr>
        </p:nvGraphicFramePr>
        <p:xfrm>
          <a:off x="1237321" y="3925485"/>
          <a:ext cx="2260259" cy="477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5" name="Equation" r:id="rId13" imgW="2222280" imgH="469800" progId="Equation.DSMT4">
                  <p:embed/>
                </p:oleObj>
              </mc:Choice>
              <mc:Fallback>
                <p:oleObj name="Equation" r:id="rId13" imgW="222228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237321" y="3925485"/>
                        <a:ext cx="2260259" cy="477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100080"/>
              </p:ext>
            </p:extLst>
          </p:nvPr>
        </p:nvGraphicFramePr>
        <p:xfrm>
          <a:off x="721995" y="4579938"/>
          <a:ext cx="54705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6" name="Equation" r:id="rId15" imgW="5740200" imgH="533160" progId="Equation.DSMT4">
                  <p:embed/>
                </p:oleObj>
              </mc:Choice>
              <mc:Fallback>
                <p:oleObj name="Equation" r:id="rId15" imgW="574020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21995" y="4579938"/>
                        <a:ext cx="5470525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71509"/>
              </p:ext>
            </p:extLst>
          </p:nvPr>
        </p:nvGraphicFramePr>
        <p:xfrm>
          <a:off x="4182110" y="5146675"/>
          <a:ext cx="876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7" name="Equation" r:id="rId17" imgW="876240" imgH="241200" progId="Equation.DSMT4">
                  <p:embed/>
                </p:oleObj>
              </mc:Choice>
              <mc:Fallback>
                <p:oleObj name="Equation" r:id="rId17" imgW="8762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182110" y="5146675"/>
                        <a:ext cx="8763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933765"/>
              </p:ext>
            </p:extLst>
          </p:nvPr>
        </p:nvGraphicFramePr>
        <p:xfrm>
          <a:off x="848788" y="5667375"/>
          <a:ext cx="5565775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8" name="Equation" r:id="rId19" imgW="5803560" imgH="520560" progId="Equation.DSMT4">
                  <p:embed/>
                </p:oleObj>
              </mc:Choice>
              <mc:Fallback>
                <p:oleObj name="Equation" r:id="rId19" imgW="5803560" imgH="520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48788" y="5667375"/>
                        <a:ext cx="5565775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460558"/>
              </p:ext>
            </p:extLst>
          </p:nvPr>
        </p:nvGraphicFramePr>
        <p:xfrm>
          <a:off x="2519045" y="5327650"/>
          <a:ext cx="13843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9" name="Equation" r:id="rId21" imgW="1384200" imgH="457200" progId="Equation.DSMT4">
                  <p:embed/>
                </p:oleObj>
              </mc:Choice>
              <mc:Fallback>
                <p:oleObj name="Equation" r:id="rId21" imgW="1384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519045" y="5327650"/>
                        <a:ext cx="13843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882278" y="2075520"/>
            <a:ext cx="2422866" cy="207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106305" y="0"/>
            <a:ext cx="5978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Постановка тестовой задачи 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141" y="928831"/>
            <a:ext cx="6094602" cy="54528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Расчет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бистатической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эффективной поверхности рассеяния идеально проводящей сферы радиуса 0,6 м с длиной волны </a:t>
            </a: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 = 1 </a:t>
            </a:r>
            <a:r>
              <a:rPr lang="ru-RU" altLang="ru-RU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м</a:t>
            </a:r>
          </a:p>
          <a:p>
            <a:pPr lvl="0" algn="ctr"/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lvl="0" indent="-285750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ектор напряженности падающего магнитного поля имеет вид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;</a:t>
            </a:r>
          </a:p>
          <a:p>
            <a:pPr marL="285750" lvl="0" indent="-285750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границе расчётной области использовались поглощающие условия Зоммерфельда и адаптивные граничные условия с числом итераций, равным пяти;</a:t>
            </a:r>
          </a:p>
          <a:p>
            <a:pPr marL="285750" lvl="0" indent="-285750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нешняя граница счётной области располагалась на расстоянии около 0,5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 от объекта;</a:t>
            </a:r>
          </a:p>
          <a:p>
            <a:pPr marL="285750" lvl="0" indent="-285750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четная область – сферический слой с внутренним радиусом 0,6 м и внешним радиусом 1,1 м;</a:t>
            </a:r>
          </a:p>
          <a:p>
            <a:pPr marL="285750" lvl="0" indent="-285750" algn="just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число тетраэдров расчётной сетки – 106416.</a:t>
            </a:r>
          </a:p>
          <a:p>
            <a:pPr lvl="0" indent="360363" algn="just">
              <a:lnSpc>
                <a:spcPts val="2500"/>
              </a:lnSpc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ctr">
              <a:lnSpc>
                <a:spcPts val="2500"/>
              </a:lnSpc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sz="1900" dirty="0">
              <a:solidFill>
                <a:prstClr val="black"/>
              </a:solidFill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12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4912" y="1533863"/>
            <a:ext cx="5416695" cy="424278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491299"/>
              </p:ext>
            </p:extLst>
          </p:nvPr>
        </p:nvGraphicFramePr>
        <p:xfrm>
          <a:off x="1233055" y="2667918"/>
          <a:ext cx="187325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Equation" r:id="rId5" imgW="2349360" imgH="457200" progId="Equation.DSMT4">
                  <p:embed/>
                </p:oleObj>
              </mc:Choice>
              <mc:Fallback>
                <p:oleObj name="Equation" r:id="rId5" imgW="2349360" imgH="457200" progId="Equation.DSMT4">
                  <p:embed/>
                  <p:pic>
                    <p:nvPicPr>
                      <p:cNvPr id="7" name="Объект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33055" y="2667918"/>
                        <a:ext cx="1873250" cy="363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551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565613" y="33650"/>
            <a:ext cx="4306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Результаты расчётов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13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1336" y="6191075"/>
            <a:ext cx="116606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-226504" y="6217371"/>
            <a:ext cx="1107738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[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3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] 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George T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.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Ruck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, editor. Radar Cross Section Handbook, volume 1. 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Plenum Press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. New York, 1970.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1335" y="5633937"/>
            <a:ext cx="5666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94168">
              <a:spcBef>
                <a:spcPct val="20000"/>
              </a:spcBef>
            </a:pPr>
            <a:r>
              <a:rPr lang="ru-RU" sz="1200" dirty="0" smtClean="0">
                <a:latin typeface="Arial"/>
              </a:rPr>
              <a:t>Профиль величины ЭПР в дБ в зависимости от угла обзора вдоль меридиана  </a:t>
            </a:r>
            <a:r>
              <a:rPr lang="ru-RU" sz="1200" dirty="0" smtClean="0">
                <a:latin typeface="Arial"/>
                <a:sym typeface="Symbol" panose="05050102010706020507" pitchFamily="18" charset="2"/>
              </a:rPr>
              <a:t> = 0</a:t>
            </a:r>
            <a:endParaRPr lang="ru-RU" sz="1200" dirty="0"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4223" y="792287"/>
            <a:ext cx="1182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графиках представлено сравнение аналитического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[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численного значения величины ЭПР для расчёта с граничными условиями Зоммерфельда и адаптивными граничными условиями. Из графиков можно видеть хорошее согласие результатов; величина максимальной абсолютной погрешности вычисления рассеянного поля для данного теста равна 0,28 дБ.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35" y="2003671"/>
            <a:ext cx="5593777" cy="3654689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620" y="2003670"/>
            <a:ext cx="5632335" cy="365468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931575" y="5645726"/>
            <a:ext cx="5666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94168">
              <a:spcBef>
                <a:spcPct val="20000"/>
              </a:spcBef>
            </a:pPr>
            <a:r>
              <a:rPr lang="ru-RU" sz="1200" dirty="0" smtClean="0">
                <a:latin typeface="Arial"/>
              </a:rPr>
              <a:t>Профиль величины ЭПР в дБ в зависимости от угла обзора вдоль меридиана  </a:t>
            </a:r>
            <a:r>
              <a:rPr lang="ru-RU" sz="1200" dirty="0" smtClean="0">
                <a:latin typeface="Arial"/>
                <a:sym typeface="Symbol" panose="05050102010706020507" pitchFamily="18" charset="2"/>
              </a:rPr>
              <a:t> = 90</a:t>
            </a:r>
            <a:endParaRPr lang="ru-RU" sz="12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2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106305" y="0"/>
            <a:ext cx="5978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Постановка тестовой задачи 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141" y="928831"/>
            <a:ext cx="6094602" cy="54528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Рассеяние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плоской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электромагнитной волны с длиной волны </a:t>
            </a:r>
            <a:r>
              <a:rPr lang="ru-RU" altLang="ru-RU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 = 1 м </a:t>
            </a:r>
            <a:r>
              <a:rPr lang="en-US" altLang="ru-RU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сфере радиуса 0,5 м</a:t>
            </a:r>
            <a:endParaRPr lang="ru-RU" altLang="ru-RU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0"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диэлектрической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проницаемостью                  и магнитной проницаемостью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ектор напряжённости падающего электрического поля имеет вид</a:t>
            </a:r>
            <a:r>
              <a:rPr lang="en-US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endParaRPr lang="ru-RU" alt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напряжённости </a:t>
            </a:r>
            <a:r>
              <a:rPr lang="ru-RU" alt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падающего магнитного поля имеет 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границе расчётной области использовались адаптивные граничные условия с числом итераций, равным трём;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нешняя граница счётной области располагалась на расстоянии 0,5</a:t>
            </a: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 от объекта;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число тетраэдров расчётной сетки – 203018.</a:t>
            </a:r>
          </a:p>
          <a:p>
            <a:pPr lvl="0" algn="just">
              <a:lnSpc>
                <a:spcPct val="150000"/>
              </a:lnSpc>
            </a:pPr>
            <a:endParaRPr lang="ru-RU" alt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0" indent="360363" algn="just">
              <a:lnSpc>
                <a:spcPts val="2500"/>
              </a:lnSpc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  <a:p>
            <a:pPr lvl="0" algn="ctr">
              <a:lnSpc>
                <a:spcPts val="2500"/>
              </a:lnSpc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sz="1900" dirty="0">
              <a:solidFill>
                <a:prstClr val="black"/>
              </a:solidFill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14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3806038"/>
              </p:ext>
            </p:extLst>
          </p:nvPr>
        </p:nvGraphicFramePr>
        <p:xfrm>
          <a:off x="4532169" y="1803560"/>
          <a:ext cx="85090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5" name="Equation" r:id="rId4" imgW="634680" imgH="228600" progId="Equation.DSMT4">
                  <p:embed/>
                </p:oleObj>
              </mc:Choice>
              <mc:Fallback>
                <p:oleObj name="Equation" r:id="rId4" imgW="6346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32169" y="1803560"/>
                        <a:ext cx="850900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425809"/>
              </p:ext>
            </p:extLst>
          </p:nvPr>
        </p:nvGraphicFramePr>
        <p:xfrm>
          <a:off x="4651868" y="2057082"/>
          <a:ext cx="626709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6" name="Equation" r:id="rId6" imgW="431640" imgH="228600" progId="Equation.DSMT4">
                  <p:embed/>
                </p:oleObj>
              </mc:Choice>
              <mc:Fallback>
                <p:oleObj name="Equation" r:id="rId6" imgW="431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51868" y="2057082"/>
                        <a:ext cx="626709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941194"/>
              </p:ext>
            </p:extLst>
          </p:nvPr>
        </p:nvGraphicFramePr>
        <p:xfrm>
          <a:off x="1243331" y="2743605"/>
          <a:ext cx="12954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7" name="Equation" r:id="rId8" imgW="1295280" imgH="317160" progId="Equation.DSMT4">
                  <p:embed/>
                </p:oleObj>
              </mc:Choice>
              <mc:Fallback>
                <p:oleObj name="Equation" r:id="rId8" imgW="129528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43331" y="2743605"/>
                        <a:ext cx="12954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560392"/>
              </p:ext>
            </p:extLst>
          </p:nvPr>
        </p:nvGraphicFramePr>
        <p:xfrm>
          <a:off x="2176753" y="3343605"/>
          <a:ext cx="24003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8" name="Equation" r:id="rId10" imgW="2400120" imgH="457200" progId="Equation.DSMT4">
                  <p:embed/>
                </p:oleObj>
              </mc:Choice>
              <mc:Fallback>
                <p:oleObj name="Equation" r:id="rId10" imgW="2400120" imgH="457200" progId="Equation.DSMT4">
                  <p:embed/>
                  <p:pic>
                    <p:nvPicPr>
                      <p:cNvPr id="8" name="Объект 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76753" y="3343605"/>
                        <a:ext cx="24003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2972" y="1331956"/>
            <a:ext cx="4898425" cy="435927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0157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565613" y="33650"/>
            <a:ext cx="4306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Результаты расчётов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15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1335" y="6147183"/>
            <a:ext cx="116606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01335" y="5546157"/>
            <a:ext cx="5666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94168">
              <a:spcBef>
                <a:spcPct val="20000"/>
              </a:spcBef>
            </a:pPr>
            <a:r>
              <a:rPr lang="ru-RU" sz="1200" dirty="0">
                <a:latin typeface="Arial"/>
              </a:rPr>
              <a:t>Профиль величины   </a:t>
            </a:r>
            <a:r>
              <a:rPr lang="ru-RU" sz="1200" dirty="0" smtClean="0">
                <a:latin typeface="Arial"/>
              </a:rPr>
              <a:t>                  вдоль </a:t>
            </a:r>
            <a:r>
              <a:rPr lang="ru-RU" sz="1200" dirty="0">
                <a:latin typeface="Arial"/>
              </a:rPr>
              <a:t>меридиана </a:t>
            </a:r>
            <a:r>
              <a:rPr lang="ru-RU" sz="1200" dirty="0">
                <a:latin typeface="Arial"/>
                <a:sym typeface="Symbol" panose="05050102010706020507" pitchFamily="18" charset="2"/>
              </a:rPr>
              <a:t> = 0</a:t>
            </a:r>
            <a:r>
              <a:rPr lang="ru-RU" sz="1200" dirty="0" smtClean="0">
                <a:latin typeface="Arial"/>
                <a:sym typeface="Symbol" panose="05050102010706020507" pitchFamily="18" charset="2"/>
              </a:rPr>
              <a:t></a:t>
            </a:r>
            <a:r>
              <a:rPr lang="ru-RU" sz="1200" dirty="0" smtClean="0">
                <a:latin typeface="Arial"/>
              </a:rPr>
              <a:t>, во </a:t>
            </a:r>
            <a:r>
              <a:rPr lang="ru-RU" sz="1200" dirty="0">
                <a:latin typeface="Arial"/>
              </a:rPr>
              <a:t>всей области задано электрическое </a:t>
            </a:r>
            <a:r>
              <a:rPr lang="ru-RU" sz="1200" dirty="0" smtClean="0">
                <a:latin typeface="Arial"/>
              </a:rPr>
              <a:t>поле</a:t>
            </a:r>
            <a:endParaRPr lang="ru-RU" sz="1200" dirty="0"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4223" y="880067"/>
            <a:ext cx="11822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 графиках представлено сравнение аналитического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 численного значения величины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(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 – сечение рассеяния)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расчётов с использованием конечных элементов первого и второго порядков. Из графиков можно видеть хорошее согласие результатов для расчётов, в которых использовались конечные элементы второго порядка.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35" y="1992616"/>
            <a:ext cx="5727844" cy="346530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00189" y="6232001"/>
            <a:ext cx="1107738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94168">
              <a:lnSpc>
                <a:spcPts val="25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[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3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] 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George T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.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Ruck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, editor. Radar Cross Section Handbook, volume 1. 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Plenum Press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. New York, 1970.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0445623"/>
              </p:ext>
            </p:extLst>
          </p:nvPr>
        </p:nvGraphicFramePr>
        <p:xfrm>
          <a:off x="9600794" y="947672"/>
          <a:ext cx="943370" cy="303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Equation" r:id="rId4" imgW="711000" imgH="228600" progId="Equation.DSMT4">
                  <p:embed/>
                </p:oleObj>
              </mc:Choice>
              <mc:Fallback>
                <p:oleObj name="Equation" r:id="rId4" imgW="711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00794" y="947672"/>
                        <a:ext cx="943370" cy="3032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931019"/>
              </p:ext>
            </p:extLst>
          </p:nvPr>
        </p:nvGraphicFramePr>
        <p:xfrm>
          <a:off x="1872629" y="5568023"/>
          <a:ext cx="772640" cy="249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7" name="Equation" r:id="rId6" imgW="711000" imgH="228600" progId="Equation.DSMT4">
                  <p:embed/>
                </p:oleObj>
              </mc:Choice>
              <mc:Fallback>
                <p:oleObj name="Equation" r:id="rId6" imgW="711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72629" y="5568023"/>
                        <a:ext cx="772640" cy="249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6203283" y="5546156"/>
            <a:ext cx="5666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94168">
              <a:spcBef>
                <a:spcPct val="20000"/>
              </a:spcBef>
            </a:pPr>
            <a:r>
              <a:rPr lang="ru-RU" sz="1200" dirty="0">
                <a:latin typeface="Arial"/>
              </a:rPr>
              <a:t>Профиль величины   </a:t>
            </a:r>
            <a:r>
              <a:rPr lang="ru-RU" sz="1200" dirty="0" smtClean="0">
                <a:latin typeface="Arial"/>
              </a:rPr>
              <a:t>                  вдоль </a:t>
            </a:r>
            <a:r>
              <a:rPr lang="ru-RU" sz="1200" dirty="0">
                <a:latin typeface="Arial"/>
              </a:rPr>
              <a:t>меридиана </a:t>
            </a:r>
            <a:r>
              <a:rPr lang="ru-RU" sz="1200" dirty="0">
                <a:latin typeface="Arial"/>
                <a:sym typeface="Symbol" panose="05050102010706020507" pitchFamily="18" charset="2"/>
              </a:rPr>
              <a:t> = </a:t>
            </a:r>
            <a:r>
              <a:rPr lang="ru-RU" sz="1200" dirty="0" smtClean="0">
                <a:latin typeface="Arial"/>
                <a:sym typeface="Symbol" panose="05050102010706020507" pitchFamily="18" charset="2"/>
              </a:rPr>
              <a:t>90</a:t>
            </a:r>
            <a:r>
              <a:rPr lang="ru-RU" sz="1200" dirty="0">
                <a:latin typeface="Arial"/>
              </a:rPr>
              <a:t>, внутри объекта задано магнитное поле, вне объекта – электрическое поле  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455362"/>
              </p:ext>
            </p:extLst>
          </p:nvPr>
        </p:nvGraphicFramePr>
        <p:xfrm>
          <a:off x="7859321" y="5580150"/>
          <a:ext cx="773113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8" name="Equation" r:id="rId8" imgW="772978" imgH="250209" progId="Equation.DSMT4">
                  <p:embed/>
                </p:oleObj>
              </mc:Choice>
              <mc:Fallback>
                <p:oleObj name="Equation" r:id="rId8" imgW="772978" imgH="25020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59321" y="5580150"/>
                        <a:ext cx="773113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1" y="1991526"/>
            <a:ext cx="5672904" cy="345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52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168149" y="0"/>
            <a:ext cx="7944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Метод физической теории дифракции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Скругленный прямоугольник 4"/>
              <p:cNvSpPr/>
              <p:nvPr/>
            </p:nvSpPr>
            <p:spPr>
              <a:xfrm>
                <a:off x="200567" y="918632"/>
                <a:ext cx="6251604" cy="590242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        Рассеянное поле находится как сумма двух компонент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p>
                    <m:r>
                      <a:rPr lang="en-US" b="0" i="1" smtClean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𝑝𝑜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  <m:r>
                      <a:rPr lang="en-US" b="0" i="1" smtClean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  <m:sup>
                        <m: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  <m:r>
                      <a:rPr lang="ru-RU" b="0" i="0" smtClean="0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, где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𝑝𝑜</m:t>
                        </m:r>
                      </m:sub>
                      <m:sup>
                        <m: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</m:oMath>
                </a14:m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 - поле, полученное методом физической оптики,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  <m:sup>
                        <m:r>
                          <a:rPr lang="en-US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</m:oMath>
                </a14:m>
                <a:r>
                  <a:rPr lang="ru-RU" dirty="0">
                    <a:solidFill>
                      <a:srgbClr val="5B9BD5">
                        <a:lumMod val="50000"/>
                      </a:srgbClr>
                    </a:solidFill>
                  </a:rPr>
                  <a:t> - </a:t>
                </a:r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пол</a:t>
                </a:r>
                <a:r>
                  <a:rPr lang="ru-RU" dirty="0">
                    <a:solidFill>
                      <a:srgbClr val="5B9BD5">
                        <a:lumMod val="50000"/>
                      </a:srgbClr>
                    </a:solidFill>
                  </a:rPr>
                  <a:t>е</a:t>
                </a:r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, определяемое дифракцией на ребрах.</a:t>
                </a:r>
                <a:endParaRPr lang="ru-RU" dirty="0">
                  <a:solidFill>
                    <a:srgbClr val="5B9BD5">
                      <a:lumMod val="50000"/>
                    </a:srgbClr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dirty="0" smtClean="0">
                    <a:solidFill>
                      <a:prstClr val="black"/>
                    </a:solidFill>
                  </a:rPr>
                  <a:t>здесь                  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–  волновое число,  </a:t>
                </a:r>
                <a:endParaRPr lang="ru-RU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dirty="0">
                    <a:solidFill>
                      <a:prstClr val="black"/>
                    </a:solidFill>
                  </a:rPr>
                  <a:t>	   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         –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импеданс свободного пространства,</a:t>
                </a:r>
                <a:endParaRPr lang="ru-RU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dirty="0">
                    <a:solidFill>
                      <a:prstClr val="black"/>
                    </a:solidFill>
                  </a:rPr>
                  <a:t>	   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         –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функция Грина для дальней зоны, </a:t>
                </a:r>
                <a:endParaRPr lang="ru-RU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dirty="0" smtClean="0">
                    <a:solidFill>
                      <a:prstClr val="black"/>
                    </a:solidFill>
                  </a:rPr>
                  <a:t>	           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–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единичные вектора, направленные вдоль направления распространения падающей плоской волны</a:t>
                </a:r>
                <a:r>
                  <a:rPr lang="ru-RU" dirty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и направления рассеяния, </a:t>
                </a:r>
                <a:endParaRPr lang="ru-RU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dirty="0" smtClean="0">
                    <a:solidFill>
                      <a:prstClr val="black"/>
                    </a:solidFill>
                  </a:rPr>
                  <a:t>                              –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эквивалентные поверхностные и рёберные токи, определяемые амплитудой падающего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      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              </a:t>
                </a:r>
                <a:r>
                  <a:rPr lang="ru-RU" dirty="0" smtClean="0">
                    <a:solidFill>
                      <a:prstClr val="black"/>
                    </a:solidFill>
                  </a:rPr>
                  <a:t>        поля и направлениями облучения и рассеяния.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Скругленный 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67" y="918632"/>
                <a:ext cx="6251604" cy="5902424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9" name="Объект 48"/>
          <p:cNvGraphicFramePr>
            <a:graphicFrameLocks noChangeAspect="1"/>
          </p:cNvGraphicFramePr>
          <p:nvPr>
            <p:extLst/>
          </p:nvPr>
        </p:nvGraphicFramePr>
        <p:xfrm>
          <a:off x="907987" y="3786264"/>
          <a:ext cx="1137528" cy="372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3" name="Equation" r:id="rId5" imgW="812520" imgH="266400" progId="Equation.DSMT4">
                  <p:embed/>
                </p:oleObj>
              </mc:Choice>
              <mc:Fallback>
                <p:oleObj name="Equation" r:id="rId5" imgW="812520" imgH="266400" progId="Equation.DSMT4">
                  <p:embed/>
                  <p:pic>
                    <p:nvPicPr>
                      <p:cNvPr id="49" name="Объект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7987" y="3786264"/>
                        <a:ext cx="1137528" cy="372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/>
          </p:nvPr>
        </p:nvGraphicFramePr>
        <p:xfrm>
          <a:off x="932643" y="4153435"/>
          <a:ext cx="1084104" cy="3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4" name="Equation" r:id="rId7" imgW="774360" imgH="253800" progId="Equation.DSMT4">
                  <p:embed/>
                </p:oleObj>
              </mc:Choice>
              <mc:Fallback>
                <p:oleObj name="Equation" r:id="rId7" imgW="774360" imgH="253800" progId="Equation.DSMT4">
                  <p:embed/>
                  <p:pic>
                    <p:nvPicPr>
                      <p:cNvPr id="50" name="Объект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643" y="4153435"/>
                        <a:ext cx="1084104" cy="355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692758" y="878383"/>
                <a:ext cx="5361733" cy="591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60363" algn="just" defTabSz="994168">
                  <a:lnSpc>
                    <a:spcPts val="2400"/>
                  </a:lnSpc>
                  <a:spcBef>
                    <a:spcPct val="20000"/>
                  </a:spcBef>
                </a:pP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При численном моделировании приближённые высокочастотные </a:t>
                </a:r>
                <a:r>
                  <a:rPr lang="ru-RU" sz="1600" dirty="0" smtClean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D</m:t>
                    </m:r>
                    <m:r>
                      <a:rPr lang="en-US" sz="1600" b="0" i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≫</m:t>
                    </m:r>
                    <m:r>
                      <m:rPr>
                        <m:sty m:val="p"/>
                      </m:rPr>
                      <a:rPr lang="el-GR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ru-RU" sz="1600" dirty="0" smtClean="0">
                    <a:solidFill>
                      <a:schemeClr val="accent5">
                        <a:lumMod val="50000"/>
                      </a:schemeClr>
                    </a:solidFill>
                    <a:latin typeface="Arial"/>
                  </a:rPr>
                  <a:t>)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методы физической оптики и физической теории дифракции сводятся к интегрированию уже известных функций – эквивалентных токов. </a:t>
                </a:r>
              </a:p>
              <a:p>
                <a:pPr indent="360363" algn="just" defTabSz="994168">
                  <a:lnSpc>
                    <a:spcPts val="2400"/>
                  </a:lnSpc>
                  <a:spcBef>
                    <a:spcPct val="20000"/>
                  </a:spcBef>
                </a:pP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Выражения для них записываются на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основе точных или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приближённых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аналитических решений канонических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задач: отражение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э/м волны от касательной плоскости и от клина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. Например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, для идеального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проводника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600" b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600" b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1600" b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𝟐𝐧</m:t>
                    </m:r>
                    <m:r>
                      <a:rPr lang="en-US" sz="1600" b="1" i="1">
                        <a:solidFill>
                          <a:srgbClr val="5B9BD5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Sup>
                      <m:sSubSupPr>
                        <m:ctrlP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US" sz="1600" b="1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p>
                    </m:sSubSup>
                  </m:oMath>
                </a14:m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и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нтегрирование производится только по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освещённой части поверхностной сетки и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вдоль рёбер тела.</a:t>
                </a:r>
              </a:p>
              <a:p>
                <a:pPr indent="360363" algn="just" defTabSz="994168">
                  <a:lnSpc>
                    <a:spcPts val="2400"/>
                  </a:lnSpc>
                  <a:spcBef>
                    <a:spcPct val="20000"/>
                  </a:spcBef>
                </a:pP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Эти методы используются для нахождения рассеянного поля в дальней зоне от тел больших размеров. Методы не учитывают такие явления, как </a:t>
                </a:r>
                <a:r>
                  <a:rPr lang="ru-RU" sz="1600" dirty="0" err="1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переотражение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и бегущие по поверхности волны, а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т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очность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решения быстро падает при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отклонении от направления зеркального отражения.</a:t>
                </a:r>
                <a:endParaRPr lang="ru-RU" sz="1600" dirty="0">
                  <a:solidFill>
                    <a:srgbClr val="4F81BD">
                      <a:lumMod val="50000"/>
                    </a:srgbClr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2758" y="878383"/>
                <a:ext cx="5361733" cy="5912388"/>
              </a:xfrm>
              <a:prstGeom prst="rect">
                <a:avLst/>
              </a:prstGeom>
              <a:blipFill>
                <a:blip r:embed="rId9"/>
                <a:stretch>
                  <a:fillRect l="-683" r="-5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16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1180671" y="3484729"/>
          <a:ext cx="835632" cy="266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5" name="Equation" r:id="rId10" imgW="596880" imgH="190440" progId="Equation.DSMT4">
                  <p:embed/>
                </p:oleObj>
              </mc:Choice>
              <mc:Fallback>
                <p:oleObj name="Equation" r:id="rId10" imgW="596880" imgH="190440" progId="Equation.DSMT4">
                  <p:embed/>
                  <p:pic>
                    <p:nvPicPr>
                      <p:cNvPr id="2" name="Объект 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80671" y="3484729"/>
                        <a:ext cx="835632" cy="2666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/>
          </p:nvPr>
        </p:nvGraphicFramePr>
        <p:xfrm>
          <a:off x="1474990" y="4501737"/>
          <a:ext cx="586656" cy="372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6" name="Equation" r:id="rId12" imgW="419040" imgH="266400" progId="Equation.DSMT4">
                  <p:embed/>
                </p:oleObj>
              </mc:Choice>
              <mc:Fallback>
                <p:oleObj name="Equation" r:id="rId12" imgW="419040" imgH="266400" progId="Equation.DSMT4">
                  <p:embed/>
                  <p:pic>
                    <p:nvPicPr>
                      <p:cNvPr id="3" name="Объект 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74990" y="4501737"/>
                        <a:ext cx="586656" cy="372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/>
          </p:nvPr>
        </p:nvGraphicFramePr>
        <p:xfrm>
          <a:off x="556347" y="5616520"/>
          <a:ext cx="1546776" cy="32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7" name="Equation" r:id="rId14" imgW="1104840" imgH="228600" progId="Equation.DSMT4">
                  <p:embed/>
                </p:oleObj>
              </mc:Choice>
              <mc:Fallback>
                <p:oleObj name="Equation" r:id="rId14" imgW="1104840" imgH="228600" progId="Equation.DSMT4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6347" y="5616520"/>
                        <a:ext cx="1546776" cy="32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/>
          </p:nvPr>
        </p:nvGraphicFramePr>
        <p:xfrm>
          <a:off x="1352550" y="2926389"/>
          <a:ext cx="403383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" name="Equation" r:id="rId16" imgW="2882880" imgH="380880" progId="Equation.DSMT4">
                  <p:embed/>
                </p:oleObj>
              </mc:Choice>
              <mc:Fallback>
                <p:oleObj name="Equation" r:id="rId16" imgW="2882880" imgH="380880" progId="Equation.DSMT4">
                  <p:embed/>
                  <p:pic>
                    <p:nvPicPr>
                      <p:cNvPr id="7" name="Объект 6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352550" y="2926389"/>
                        <a:ext cx="4033838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/>
          </p:nvPr>
        </p:nvGraphicFramePr>
        <p:xfrm>
          <a:off x="957263" y="2322290"/>
          <a:ext cx="458628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9" name="Equation" r:id="rId18" imgW="3276360" imgH="444240" progId="Equation.DSMT4">
                  <p:embed/>
                </p:oleObj>
              </mc:Choice>
              <mc:Fallback>
                <p:oleObj name="Equation" r:id="rId18" imgW="3276360" imgH="444240" progId="Equation.DSMT4">
                  <p:embed/>
                  <p:pic>
                    <p:nvPicPr>
                      <p:cNvPr id="8" name="Объект 7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57263" y="2322290"/>
                        <a:ext cx="4586287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14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106305" y="0"/>
            <a:ext cx="33910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Тестовая задача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17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7247" y="4531840"/>
            <a:ext cx="4608247" cy="20459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"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облучения  </a:t>
            </a:r>
            <a:r>
              <a:rPr lang="en-US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ГГц (</a:t>
            </a:r>
            <a:r>
              <a:rPr lang="el-GR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=0.03 м);</a:t>
            </a:r>
          </a:p>
          <a:p>
            <a:pPr marL="176213" indent="-176213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"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вертикальная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поляризация;</a:t>
            </a:r>
          </a:p>
          <a:p>
            <a:pPr marL="176213" indent="-176213">
              <a:buFont typeface="Symbol" panose="05050102010706020507" pitchFamily="18" charset="2"/>
              <a:buChar char=""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тела:  </a:t>
            </a:r>
            <a:r>
              <a:rPr lang="en-US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R=0.08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en-US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H=0.32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м;</a:t>
            </a:r>
          </a:p>
          <a:p>
            <a:pPr marL="176213" indent="-176213">
              <a:buFont typeface="Symbol" panose="05050102010706020507" pitchFamily="18" charset="2"/>
              <a:buChar char=""/>
            </a:pP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идеальный проводник;</a:t>
            </a:r>
          </a:p>
          <a:p>
            <a:pPr marL="176213" lvl="0" indent="-176213">
              <a:buFont typeface="Symbol" panose="05050102010706020507" pitchFamily="18" charset="2"/>
              <a:buChar char="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облучения: угол азимута </a:t>
            </a:r>
            <a:r>
              <a:rPr lang="el-GR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меняется от 0° до </a:t>
            </a:r>
            <a:r>
              <a:rPr lang="en-US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0°,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 </a:t>
            </a:r>
            <a:r>
              <a:rPr lang="el-GR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 = 90</a:t>
            </a:r>
            <a:r>
              <a:rPr lang="el-GR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lvl="0" indent="-176213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"/>
            </a:pP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фасетов на поверхностной треугольной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сетке </a:t>
            </a:r>
            <a:r>
              <a:rPr lang="en-US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4690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l-GR" alt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47" y="1501687"/>
            <a:ext cx="4608247" cy="29013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891" y="895282"/>
            <a:ext cx="4835474" cy="3657602"/>
          </a:xfrm>
          <a:prstGeom prst="rect">
            <a:avLst/>
          </a:prstGeom>
          <a:ln w="3175">
            <a:solidFill>
              <a:schemeClr val="bg2">
                <a:lumMod val="90000"/>
              </a:schemeClr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174566" y="824237"/>
            <a:ext cx="5114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Рассеяние плоской электромагнитной волны на идеально проводящем цилиндрическом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теле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57282" y="769608"/>
            <a:ext cx="5733982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ru-RU" sz="1400" dirty="0" err="1" smtClean="0">
                <a:latin typeface="Arial"/>
              </a:rPr>
              <a:t>Моностатическая</a:t>
            </a:r>
            <a:r>
              <a:rPr lang="ru-RU" sz="1400" dirty="0" smtClean="0">
                <a:latin typeface="Arial"/>
              </a:rPr>
              <a:t> эффективная поверхность рассеяния</a:t>
            </a:r>
            <a:endParaRPr lang="ru-RU" sz="1400" dirty="0"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4226" y="4552884"/>
            <a:ext cx="6805587" cy="213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 defTabSz="994168">
              <a:spcBef>
                <a:spcPct val="20000"/>
              </a:spcBef>
            </a:pPr>
            <a:r>
              <a:rPr lang="ru-RU" sz="1300" dirty="0" smtClean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Приближённые методы намного менее требовательны к вычислительным ресурсам, но ФО даёт очень хорошие результаты только в направлениях, близких к зеркальному отражению. ФТД существенно улучшает результаты, но по мере уменьшения угла падения точность результатов также существенно падает. Однако, если интересоваться усреднёнными значениями по диапазону углов, результаты в некоторых случаях могут оказаться вполне приемлемыми.</a:t>
            </a:r>
          </a:p>
          <a:p>
            <a:pPr indent="360363" algn="just" defTabSz="994168">
              <a:spcBef>
                <a:spcPct val="20000"/>
              </a:spcBef>
            </a:pPr>
            <a:r>
              <a:rPr lang="ru-RU" sz="1300" dirty="0" smtClean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представленном графике можно видеть хорошее согласие результатов в диапазоне углов, который входит в область применимости метода ФТД, которая ограничена 30</a:t>
            </a:r>
            <a:r>
              <a:rPr lang="ru-RU" sz="1300" dirty="0" smtClean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 для данного теста. Абсолютная погрешность результатов не превышает 4 дБ.</a:t>
            </a:r>
            <a:r>
              <a:rPr lang="ru-RU" sz="1300" dirty="0" smtClean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218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4128883" y="2037"/>
            <a:ext cx="3211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Постпроцессор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18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4223" y="804442"/>
            <a:ext cx="11895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качестве постпроцессора для обработки результатов используется система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визуализация результатов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расчётов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ScientificView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[4]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На данном слайде представлены результаты, полученные при расчёте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ЭПР сферы радиусом 0.6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метра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" name="Рисунок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99" y="1568941"/>
            <a:ext cx="2883146" cy="209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160" y="1568941"/>
            <a:ext cx="3009661" cy="209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1678016" y="3631674"/>
            <a:ext cx="4463081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Распределение модуля тока, расчет с длиной волны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 = 1 м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Рисунок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0" y="3915857"/>
            <a:ext cx="2883146" cy="209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Рисунок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122" y="3924062"/>
            <a:ext cx="2978699" cy="200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1798507" y="5977088"/>
            <a:ext cx="4528804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Распределение модуля тока, расчет с длиной волны </a:t>
            </a:r>
            <a:r>
              <a:rPr lang="ru-RU" altLang="ru-RU" sz="1300" dirty="0">
                <a:latin typeface="Times New Roman Cyr" pitchFamily="18" charset="-52"/>
                <a:ea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 = </a:t>
            </a:r>
            <a:r>
              <a:rPr lang="ru-RU" altLang="ru-RU" sz="1300" dirty="0" smtClean="0">
                <a:latin typeface="Times New Roman Cyr" pitchFamily="18" charset="-52"/>
                <a:ea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1</a:t>
            </a:r>
            <a:r>
              <a:rPr lang="en-US" altLang="ru-RU" sz="1300" dirty="0" smtClean="0">
                <a:latin typeface="Times New Roman Cyr" pitchFamily="18" charset="-52"/>
                <a:ea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/3 </a:t>
            </a:r>
            <a:r>
              <a:rPr lang="ru-RU" altLang="ru-RU" sz="1300" dirty="0" smtClean="0">
                <a:latin typeface="Times New Roman Cyr" pitchFamily="18" charset="-52"/>
                <a:ea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м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 Cyr" pitchFamily="18" charset="-52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070" y="1568941"/>
            <a:ext cx="1648062" cy="209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024" y="3757391"/>
            <a:ext cx="1210979" cy="219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7693561" y="5998829"/>
            <a:ext cx="220470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>
                <a:latin typeface="Times New Roman Cyr" panose="02020603050405020304" pitchFamily="18" charset="-52"/>
              </a:rPr>
              <a:t>Диаграмма направленности</a:t>
            </a:r>
            <a:r>
              <a:rPr lang="ru-RU" sz="1300" dirty="0"/>
              <a:t>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82918" y="6322320"/>
            <a:ext cx="116606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1147" y="6313296"/>
            <a:ext cx="1126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0663" lvl="0" indent="-220663" algn="just" defTabSz="994168">
              <a:spcBef>
                <a:spcPct val="20000"/>
              </a:spcBef>
            </a:pPr>
            <a:r>
              <a:rPr lang="en-US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[4]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Лопаткин А.И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., </a:t>
            </a:r>
            <a:r>
              <a:rPr lang="ru-RU" sz="1200" dirty="0" err="1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Жирнов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В.В.,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Кондратьев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Д.С.,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Ломтев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В.В.,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Нестеров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Е.В. Новые возможности постобработки результатов расчетов задач прочности в пакете программ «Логос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» // Сборник докладов </a:t>
            </a:r>
            <a:r>
              <a:rPr lang="en-US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XVII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международной конференции «</a:t>
            </a:r>
            <a:r>
              <a:rPr lang="ru-RU" sz="1200" dirty="0" err="1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Супервычисления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 и математическое моделирование». 2018. </a:t>
            </a:r>
            <a:endParaRPr lang="ru-RU" sz="120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4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4487328" y="33650"/>
            <a:ext cx="26516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Заключение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782972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19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4223" y="1013070"/>
            <a:ext cx="1182241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рамках пакета программ Логос создана первая версия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программного модуля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«Логос ЭМИ» для численного моделирования электромагнитных процессов на основе интегральных и дифференциальных форм уравнений Максвелла, включая универсальный интерфейс и эффективные решатели СЛАУ.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indent="365125"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Проведено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тестирование разработанных с использованием метода моментов,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метода конечных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элементов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 приближенного метода на основе физической теории дифракции, программных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средств на простейших моделях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(миндалевидное тело, сфера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цилиндр). Получено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удовлетворительное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согласие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 данными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расчётов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, взятыми из известных источников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indent="365125"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Первая версия модуля «Логос ЭМИ» предназначена, в основном, для моделирования процессов излучения (расчеты АФУ) и дифракции (расчеты ЭПР) электромагнитных волн. Однако, созданные в результате базовые программные средства с применением указанных методов будут положены в основу дальнейшего развития модуля «Логос ЭМИ» применительно к моделированию энергосистем, электрофизических установок, электромагнитной стойкости и совместимости радиоэлектронной аппаратуры и т.п.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2</a:t>
            </a:fld>
            <a:r>
              <a:rPr lang="en-US" dirty="0" smtClean="0"/>
              <a:t>/20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68650" y="25167"/>
            <a:ext cx="21347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Введение</a:t>
            </a: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179455" y="820857"/>
            <a:ext cx="11389925" cy="58062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07975" algn="just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Важнейшим фактором обеспечения </a:t>
            </a:r>
            <a:r>
              <a:rPr lang="ru-RU" sz="1800" dirty="0" err="1" smtClean="0">
                <a:solidFill>
                  <a:schemeClr val="accent1">
                    <a:lumMod val="50000"/>
                  </a:schemeClr>
                </a:solidFill>
              </a:rPr>
              <a:t>импортонезависимости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и повышения качества разработок радиоэлектронных систем является создание в рамках пакета программ Логос модуля «Логос ЭМИ», предназначенного для численного моделирования электромагнитных процессов с использованием строгих методов (метод моментов, метод конечных разностей и метод конечных элементов) и приближённых методов (основанных на физической, геометрической оптике и теории дифракции)</a:t>
            </a:r>
          </a:p>
          <a:p>
            <a:pPr indent="360363" algn="just"/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360363" algn="just"/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360363" algn="just"/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0" algn="just">
              <a:buNone/>
            </a:pPr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360363" algn="just"/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0" algn="just">
              <a:buNone/>
            </a:pPr>
            <a:endParaRPr lang="ru-RU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307975" algn="just"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В докладе представлено описание указанных методов, реализованных в рамках первой версии (направленной на моделирование, в основном, эффективной поверхности рассеяния (ЭПР) и антенно-фидерных устройств (АФУ)) программного модуля «Логос ЭМИ». Приведены результаты тестирования разработанных на основе этих методов программных средств на типовых моделях из верификационного базиса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indent="307975" algn="just"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Описана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</a:rPr>
              <a:t>архитектура программного модуля «Логос ЭМИ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» и входящих в него блоков, содержащих графический интерфейс, решатели и </a:t>
            </a:r>
            <a:r>
              <a:rPr lang="ru-RU" sz="1800" dirty="0" err="1" smtClean="0">
                <a:solidFill>
                  <a:schemeClr val="accent5">
                    <a:lumMod val="50000"/>
                  </a:schemeClr>
                </a:solidFill>
              </a:rPr>
              <a:t>препостпроцессор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  <a:p>
            <a:pPr indent="307975" algn="just"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307975" algn="just"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420" y="2156372"/>
            <a:ext cx="5196971" cy="2551815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81810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89536" y="3198167"/>
            <a:ext cx="5845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Myriad Pro" panose="020B0503030403020204" pitchFamily="34" charset="0"/>
              </a:rPr>
              <a:t>СПАСИБО ЗА ВНИМАНИЕ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8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3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7429" y="59011"/>
            <a:ext cx="87653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Актуальность. Классы и методы решаемых задач</a:t>
            </a:r>
            <a:endParaRPr lang="ru-RU" sz="3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606" y="967065"/>
            <a:ext cx="3904470" cy="20597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332" y="3147835"/>
            <a:ext cx="1693563" cy="155954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610" y="3139978"/>
            <a:ext cx="1794138" cy="165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440" y="4755114"/>
            <a:ext cx="1337994" cy="15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69" y="4967131"/>
            <a:ext cx="1691479" cy="132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85678" y="962372"/>
            <a:ext cx="3140573" cy="5532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36" tIns="45718" rIns="91436" bIns="45718" anchor="ctr">
            <a:noAutofit/>
          </a:bodyPr>
          <a:lstStyle/>
          <a:p>
            <a:pPr marL="84135" algn="ctr" defTabSz="257156" eaLnBrk="1" hangingPunct="1"/>
            <a:r>
              <a:rPr lang="ru-RU" sz="1400" b="1" kern="0" dirty="0" smtClean="0">
                <a:solidFill>
                  <a:srgbClr val="002060"/>
                </a:solidFill>
                <a:cs typeface="Arial" charset="0"/>
              </a:rPr>
              <a:t>КЛАССЫ РЕШАЕМЫХ ЗАДАЧ</a:t>
            </a:r>
            <a:endParaRPr lang="ru-RU" sz="1400" b="1" kern="0" dirty="0">
              <a:solidFill>
                <a:srgbClr val="002060"/>
              </a:solidFill>
              <a:cs typeface="Arial" charset="0"/>
            </a:endParaRPr>
          </a:p>
        </p:txBody>
      </p:sp>
      <p:cxnSp>
        <p:nvCxnSpPr>
          <p:cNvPr id="25" name="Соединительная линия уступом 24"/>
          <p:cNvCxnSpPr>
            <a:stCxn id="13" idx="1"/>
            <a:endCxn id="56" idx="1"/>
          </p:cNvCxnSpPr>
          <p:nvPr/>
        </p:nvCxnSpPr>
        <p:spPr>
          <a:xfrm rot="10800000" flipH="1" flipV="1">
            <a:off x="385678" y="1239010"/>
            <a:ext cx="36448" cy="4536515"/>
          </a:xfrm>
          <a:prstGeom prst="bentConnector3">
            <a:avLst>
              <a:gd name="adj1" fmla="val -627195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438196" y="962372"/>
            <a:ext cx="3176198" cy="5830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36" tIns="45718" rIns="91436" bIns="45718" anchor="ctr">
            <a:noAutofit/>
          </a:bodyPr>
          <a:lstStyle/>
          <a:p>
            <a:pPr marL="84135" algn="ctr" defTabSz="257156" eaLnBrk="1" hangingPunct="1"/>
            <a:r>
              <a:rPr lang="ru-RU" sz="1400" b="1" kern="0" dirty="0" smtClean="0">
                <a:solidFill>
                  <a:srgbClr val="002060"/>
                </a:solidFill>
                <a:latin typeface="Calibri"/>
                <a:cs typeface="Arial" charset="0"/>
              </a:rPr>
              <a:t>РАЗРАБАТЫВАЕМЫЕ МОДУЛИ</a:t>
            </a:r>
            <a:endParaRPr lang="ru-RU" sz="1400" b="1" kern="0" dirty="0">
              <a:solidFill>
                <a:srgbClr val="002060"/>
              </a:solidFill>
              <a:latin typeface="Calibri"/>
              <a:cs typeface="Arial" charset="0"/>
            </a:endParaRPr>
          </a:p>
        </p:txBody>
      </p:sp>
      <p:cxnSp>
        <p:nvCxnSpPr>
          <p:cNvPr id="46" name="Соединительная линия уступом 45"/>
          <p:cNvCxnSpPr>
            <a:stCxn id="13" idx="1"/>
            <a:endCxn id="55" idx="1"/>
          </p:cNvCxnSpPr>
          <p:nvPr/>
        </p:nvCxnSpPr>
        <p:spPr>
          <a:xfrm rot="10800000" flipH="1" flipV="1">
            <a:off x="385678" y="1239011"/>
            <a:ext cx="36448" cy="3213900"/>
          </a:xfrm>
          <a:prstGeom prst="bentConnector3">
            <a:avLst>
              <a:gd name="adj1" fmla="val -627195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>
            <a:stCxn id="26" idx="3"/>
            <a:endCxn id="93" idx="3"/>
          </p:cNvCxnSpPr>
          <p:nvPr/>
        </p:nvCxnSpPr>
        <p:spPr>
          <a:xfrm flipH="1">
            <a:off x="11603555" y="1253921"/>
            <a:ext cx="10839" cy="1318619"/>
          </a:xfrm>
          <a:prstGeom prst="bentConnector3">
            <a:avLst>
              <a:gd name="adj1" fmla="val -2109051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>
            <a:stCxn id="26" idx="3"/>
            <a:endCxn id="101" idx="3"/>
          </p:cNvCxnSpPr>
          <p:nvPr/>
        </p:nvCxnSpPr>
        <p:spPr>
          <a:xfrm flipH="1">
            <a:off x="11603555" y="1253921"/>
            <a:ext cx="10839" cy="2944124"/>
          </a:xfrm>
          <a:prstGeom prst="bentConnector3">
            <a:avLst>
              <a:gd name="adj1" fmla="val -2109051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оединительная линия уступом 36"/>
          <p:cNvCxnSpPr>
            <a:stCxn id="26" idx="3"/>
            <a:endCxn id="105" idx="3"/>
          </p:cNvCxnSpPr>
          <p:nvPr/>
        </p:nvCxnSpPr>
        <p:spPr>
          <a:xfrm flipH="1">
            <a:off x="11603555" y="1253921"/>
            <a:ext cx="10839" cy="4503758"/>
          </a:xfrm>
          <a:prstGeom prst="bentConnector3">
            <a:avLst>
              <a:gd name="adj1" fmla="val -2109051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398670" y="1741960"/>
            <a:ext cx="3127581" cy="830580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Исследования </a:t>
            </a:r>
            <a:r>
              <a:rPr lang="ru-RU" sz="1400" dirty="0"/>
              <a:t>электромагнитной стойкости и совместимости радиоэлектронной аппаратуры (РЭА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85677" y="2803740"/>
            <a:ext cx="3127581" cy="929912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8896"/>
            <a:r>
              <a:rPr lang="ru-RU" sz="1400" dirty="0" smtClean="0"/>
              <a:t>Расчёт </a:t>
            </a:r>
            <a:r>
              <a:rPr lang="ru-RU" sz="1400" dirty="0"/>
              <a:t>излучения электромагнитных волн антеннами с учетом антенного окружения и радиопрозрачных укрытий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22126" y="3964852"/>
            <a:ext cx="3127581" cy="976118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Расчёт </a:t>
            </a:r>
            <a:r>
              <a:rPr lang="ru-RU" sz="1400" dirty="0"/>
              <a:t>отражения, поглощения и прохождения электромагнитных волн через слоистые магнитные и диэлектрические </a:t>
            </a:r>
            <a:r>
              <a:rPr lang="ru-RU" sz="1400" dirty="0" smtClean="0"/>
              <a:t>материалы</a:t>
            </a:r>
            <a:endParaRPr lang="ru-RU" sz="14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22126" y="5172169"/>
            <a:ext cx="3127581" cy="1206713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Расчёт </a:t>
            </a:r>
            <a:r>
              <a:rPr lang="ru-RU" sz="1400" dirty="0"/>
              <a:t>эффективной поверхности рассеяния (ЭПР) на летательных аппаратах и их составных частях с учетом магнитных и диэлектрических свойств материалов </a:t>
            </a:r>
          </a:p>
        </p:txBody>
      </p:sp>
      <p:cxnSp>
        <p:nvCxnSpPr>
          <p:cNvPr id="61" name="Соединительная линия уступом 60"/>
          <p:cNvCxnSpPr>
            <a:stCxn id="13" idx="1"/>
            <a:endCxn id="51" idx="1"/>
          </p:cNvCxnSpPr>
          <p:nvPr/>
        </p:nvCxnSpPr>
        <p:spPr>
          <a:xfrm rot="10800000" flipH="1" flipV="1">
            <a:off x="385678" y="1239010"/>
            <a:ext cx="12992" cy="918239"/>
          </a:xfrm>
          <a:prstGeom prst="bentConnector3">
            <a:avLst>
              <a:gd name="adj1" fmla="val -1759544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Соединительная линия уступом 66"/>
          <p:cNvCxnSpPr>
            <a:stCxn id="13" idx="1"/>
            <a:endCxn id="53" idx="1"/>
          </p:cNvCxnSpPr>
          <p:nvPr/>
        </p:nvCxnSpPr>
        <p:spPr>
          <a:xfrm rot="10800000" flipV="1">
            <a:off x="385678" y="1239010"/>
            <a:ext cx="1" cy="2029685"/>
          </a:xfrm>
          <a:prstGeom prst="bentConnector3">
            <a:avLst>
              <a:gd name="adj1" fmla="val 2286010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8427357" y="1874583"/>
            <a:ext cx="3176198" cy="1395914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8896"/>
            <a:r>
              <a:rPr lang="ru-RU" sz="1400" dirty="0">
                <a:solidFill>
                  <a:schemeClr val="tx1"/>
                </a:solidFill>
              </a:rPr>
              <a:t>Интерфейсное программное обеспечение, осуществляющее работу с геометрией модели и построение сетки, задание параметров задачи, </a:t>
            </a:r>
            <a:r>
              <a:rPr lang="ru-RU" sz="1400" dirty="0" smtClean="0">
                <a:solidFill>
                  <a:schemeClr val="tx1"/>
                </a:solidFill>
              </a:rPr>
              <a:t>визуализацию </a:t>
            </a:r>
            <a:r>
              <a:rPr lang="ru-RU" sz="1400" dirty="0">
                <a:solidFill>
                  <a:schemeClr val="tx1"/>
                </a:solidFill>
              </a:rPr>
              <a:t>результатов </a:t>
            </a:r>
            <a:r>
              <a:rPr lang="ru-RU" sz="1400" dirty="0" smtClean="0">
                <a:solidFill>
                  <a:schemeClr val="tx1"/>
                </a:solidFill>
              </a:rPr>
              <a:t>расчёта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8427358" y="3602876"/>
            <a:ext cx="3176197" cy="1190338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8896"/>
            <a:r>
              <a:rPr lang="ru-RU" sz="1400" dirty="0">
                <a:solidFill>
                  <a:schemeClr val="tx1"/>
                </a:solidFill>
              </a:rPr>
              <a:t>Программные модули решения задач ЭПР и АФУ точными методами на основе уравнений Максвелла в дифференциальной и </a:t>
            </a:r>
          </a:p>
          <a:p>
            <a:pPr marL="88896" lvl="0"/>
            <a:r>
              <a:rPr lang="ru-RU" sz="1400" dirty="0">
                <a:solidFill>
                  <a:schemeClr val="tx1"/>
                </a:solidFill>
              </a:rPr>
              <a:t>интегральных формах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8427358" y="5136475"/>
            <a:ext cx="3176197" cy="1242407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165100" dist="88900" dir="8460000" sx="102000" sy="102000" algn="ctr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88896" lvl="0"/>
            <a:r>
              <a:rPr lang="ru-RU" sz="1400" dirty="0">
                <a:solidFill>
                  <a:schemeClr val="tx1"/>
                </a:solidFill>
              </a:rPr>
              <a:t>Программные модули решения задач ЭПР (антенно-фидерных устройств) </a:t>
            </a:r>
            <a:r>
              <a:rPr lang="ru-RU" sz="1400" dirty="0" smtClean="0">
                <a:solidFill>
                  <a:schemeClr val="tx1"/>
                </a:solidFill>
              </a:rPr>
              <a:t>приближёнными </a:t>
            </a:r>
            <a:r>
              <a:rPr lang="ru-RU" sz="1400" dirty="0">
                <a:solidFill>
                  <a:schemeClr val="tx1"/>
                </a:solidFill>
              </a:rPr>
              <a:t>методами (физическая и геометрическая оптика, теория дифракции)</a:t>
            </a:r>
          </a:p>
        </p:txBody>
      </p:sp>
    </p:spTree>
    <p:extLst>
      <p:ext uri="{BB962C8B-B14F-4D97-AF65-F5344CB8AC3E}">
        <p14:creationId xmlns:p14="http://schemas.microsoft.com/office/powerpoint/2010/main" val="126975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Прямоугольник 89"/>
          <p:cNvSpPr/>
          <p:nvPr/>
        </p:nvSpPr>
        <p:spPr>
          <a:xfrm>
            <a:off x="5516924" y="2473202"/>
            <a:ext cx="1378704" cy="642506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4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9055" y="63457"/>
            <a:ext cx="876021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Архитектура программного модуля «Логос ЭМИ»</a:t>
            </a:r>
            <a:endParaRPr lang="ru-RU" sz="31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99054" y="2888421"/>
            <a:ext cx="593503" cy="455093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29648" y="5174985"/>
            <a:ext cx="2349325" cy="6615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90500" dist="38100" dir="2700000" algn="ctr">
              <a:srgbClr val="000000">
                <a:alpha val="30000"/>
              </a:srgbClr>
            </a:outerShdw>
            <a:softEdge rad="0"/>
          </a:effectLst>
          <a:scene3d>
            <a:camera prst="orthographicFront">
              <a:rot lat="0" lon="0" rev="0"/>
            </a:camera>
            <a:lightRig rig="glow" dir="t">
              <a:rot lat="0" lon="0" rev="5400000"/>
            </a:lightRig>
          </a:scene3d>
          <a:sp3d prstMaterial="matte">
            <a:bevelT w="63500" h="50800"/>
            <a:bevelB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sz="130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07351" y="4119665"/>
            <a:ext cx="6502566" cy="9152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508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sz="1300"/>
          </a:p>
        </p:txBody>
      </p:sp>
      <p:sp>
        <p:nvSpPr>
          <p:cNvPr id="11" name="Прямоугольник 10"/>
          <p:cNvSpPr/>
          <p:nvPr/>
        </p:nvSpPr>
        <p:spPr>
          <a:xfrm>
            <a:off x="4319810" y="3549682"/>
            <a:ext cx="446146" cy="39301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1" name="Полотно 56"/>
          <p:cNvGrpSpPr/>
          <p:nvPr/>
        </p:nvGrpSpPr>
        <p:grpSpPr>
          <a:xfrm>
            <a:off x="1649550" y="805293"/>
            <a:ext cx="9029724" cy="5910166"/>
            <a:chOff x="-674065" y="-68852"/>
            <a:chExt cx="10201605" cy="633487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0" y="0"/>
              <a:ext cx="9527540" cy="6226810"/>
            </a:xfrm>
            <a:prstGeom prst="rect">
              <a:avLst/>
            </a:prstGeom>
          </p:spPr>
        </p:sp>
        <p:grpSp>
          <p:nvGrpSpPr>
            <p:cNvPr id="23" name="Группа 22"/>
            <p:cNvGrpSpPr/>
            <p:nvPr/>
          </p:nvGrpSpPr>
          <p:grpSpPr>
            <a:xfrm>
              <a:off x="-674065" y="-68852"/>
              <a:ext cx="7455851" cy="6334878"/>
              <a:chOff x="-674065" y="-68852"/>
              <a:chExt cx="7455851" cy="6334878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-608763" y="-68852"/>
                <a:ext cx="7346472" cy="3483695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90500" dist="38100" dir="2700000" algn="ctr">
                  <a:srgbClr val="000000">
                    <a:alpha val="30000"/>
                  </a:srgbClr>
                </a:outerShdw>
                <a:softEdge rad="0"/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5400000"/>
                </a:lightRig>
              </a:scene3d>
              <a:sp3d prstMaterial="matte">
                <a:bevelT w="63500" h="50800"/>
                <a:bevelB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sz="900"/>
              </a:p>
            </p:txBody>
          </p:sp>
          <p:cxnSp>
            <p:nvCxnSpPr>
              <p:cNvPr id="26" name="Соединительная линия уступом 25"/>
              <p:cNvCxnSpPr>
                <a:stCxn id="33" idx="2"/>
                <a:endCxn id="90" idx="2"/>
              </p:cNvCxnSpPr>
              <p:nvPr/>
            </p:nvCxnSpPr>
            <p:spPr>
              <a:xfrm rot="16200000" flipH="1">
                <a:off x="2586949" y="520506"/>
                <a:ext cx="419759" cy="3354412"/>
              </a:xfrm>
              <a:prstGeom prst="bentConnector3">
                <a:avLst>
                  <a:gd name="adj1" fmla="val 134051"/>
                </a:avLst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Скругленный прямоугольник 24"/>
              <p:cNvSpPr/>
              <p:nvPr/>
            </p:nvSpPr>
            <p:spPr>
              <a:xfrm>
                <a:off x="-674065" y="5463481"/>
                <a:ext cx="7346472" cy="80254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90500" dist="508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sz="900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1332933" y="2714244"/>
                <a:ext cx="2436510" cy="57912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Выбор методов </a:t>
                </a:r>
                <a:r>
                  <a: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расчёта, настройка решателя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-97569" y="3653636"/>
                <a:ext cx="2525157" cy="66429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Решатели на основе строгих численных методов </a:t>
                </a:r>
                <a:endParaRPr lang="ru-RU" sz="1300" dirty="0" smtClean="0">
                  <a:solidFill>
                    <a:srgbClr val="000000"/>
                  </a:solidFill>
                  <a:effectLst/>
                  <a:latin typeface="Times New Roman CYR" panose="02020603050405020304" pitchFamily="18" charset="-52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(ММ, МКЭ, МКР)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2865330" y="3647894"/>
                <a:ext cx="1985230" cy="67004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Решатели на основе асимптотических методов (ГО, ФО, ТД)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415047" y="5582147"/>
                <a:ext cx="1985230" cy="56498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 smtClean="0">
                    <a:solidFill>
                      <a:srgbClr val="000000"/>
                    </a:solidFill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В</a:t>
                </a:r>
                <a:r>
                  <a: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изуализация </a:t>
                </a: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и </a:t>
                </a:r>
                <a:r>
                  <a: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постобработка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09985" y="43791"/>
                <a:ext cx="1819275" cy="656591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Импорт (экспорт) геометрии модели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139997" y="51071"/>
                <a:ext cx="1928564" cy="65595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Построение и редактирование </a:t>
                </a:r>
                <a:r>
                  <a: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геометрии модели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 </a:t>
                </a: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209985" y="1331879"/>
                <a:ext cx="1819275" cy="655953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ru-RU" sz="1300" dirty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rPr>
                  <a:t>Задание параметров моделирования</a:t>
                </a: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34" name="Соединительная линия уступом 33"/>
              <p:cNvCxnSpPr>
                <a:stCxn id="31" idx="2"/>
                <a:endCxn id="32" idx="2"/>
              </p:cNvCxnSpPr>
              <p:nvPr/>
            </p:nvCxnSpPr>
            <p:spPr>
              <a:xfrm rot="16200000" flipH="1">
                <a:off x="2608630" y="-788625"/>
                <a:ext cx="6642" cy="2984656"/>
              </a:xfrm>
              <a:prstGeom prst="bentConnector3">
                <a:avLst>
                  <a:gd name="adj1" fmla="val 1227126"/>
                </a:avLst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Соединительная линия уступом 34"/>
              <p:cNvCxnSpPr>
                <a:stCxn id="33" idx="0"/>
                <a:endCxn id="44" idx="0"/>
              </p:cNvCxnSpPr>
              <p:nvPr/>
            </p:nvCxnSpPr>
            <p:spPr>
              <a:xfrm rot="5400000" flipH="1" flipV="1">
                <a:off x="2791008" y="-590467"/>
                <a:ext cx="250962" cy="3593732"/>
              </a:xfrm>
              <a:prstGeom prst="bentConnector3">
                <a:avLst>
                  <a:gd name="adj1" fmla="val 163732"/>
                </a:avLst>
              </a:prstGeom>
              <a:ln w="22225">
                <a:headEnd type="stealth"/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Группа 35"/>
              <p:cNvGrpSpPr/>
              <p:nvPr/>
            </p:nvGrpSpPr>
            <p:grpSpPr>
              <a:xfrm>
                <a:off x="2916488" y="1080917"/>
                <a:ext cx="3593112" cy="1367518"/>
                <a:chOff x="-2219392" y="-443366"/>
                <a:chExt cx="3593112" cy="1368156"/>
              </a:xfrm>
            </p:grpSpPr>
            <p:sp>
              <p:nvSpPr>
                <p:cNvPr id="44" name="Прямоугольник 43"/>
                <p:cNvSpPr/>
                <p:nvPr/>
              </p:nvSpPr>
              <p:spPr>
                <a:xfrm>
                  <a:off x="-2218771" y="-443366"/>
                  <a:ext cx="3592491" cy="628646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ru-RU" sz="1300" dirty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Генерация </a:t>
                  </a:r>
                  <a:r>
                    <a:rPr lang="ru-RU" sz="1300" dirty="0" smtClean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и редактирование расчётных сеток</a:t>
                  </a:r>
                  <a:endParaRPr lang="ru-RU" sz="1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46" name="Прямоугольник 45"/>
                <p:cNvSpPr/>
                <p:nvPr/>
              </p:nvSpPr>
              <p:spPr>
                <a:xfrm>
                  <a:off x="-2219392" y="200892"/>
                  <a:ext cx="1557633" cy="723896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ru-RU" sz="1300" dirty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Поверхностная (треугольная) сетка</a:t>
                  </a:r>
                  <a:endParaRPr lang="ru-RU" sz="1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45" name="Прямоугольник 44"/>
                <p:cNvSpPr/>
                <p:nvPr/>
              </p:nvSpPr>
              <p:spPr>
                <a:xfrm>
                  <a:off x="-669622" y="200890"/>
                  <a:ext cx="2043342" cy="723900"/>
                </a:xfrm>
                <a:prstGeom prst="rect">
                  <a:avLst/>
                </a:pr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ru-RU" sz="1300" dirty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Объёмная </a:t>
                  </a:r>
                  <a:endParaRPr lang="ru-RU" sz="1300" dirty="0" smtClean="0">
                    <a:solidFill>
                      <a:srgbClr val="000000"/>
                    </a:solidFill>
                    <a:effectLst/>
                    <a:latin typeface="Times New Roman CYR" panose="02020603050405020304" pitchFamily="18" charset="-52"/>
                    <a:ea typeface="Times New Roman" panose="02020603050405020304" pitchFamily="18" charset="0"/>
                  </a:endParaRPr>
                </a:p>
                <a:p>
                  <a:pPr algn="ctr">
                    <a:spcAft>
                      <a:spcPts val="0"/>
                    </a:spcAft>
                  </a:pPr>
                  <a:r>
                    <a:rPr lang="ru-RU" sz="1300" dirty="0" smtClean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неструктурированная </a:t>
                  </a:r>
                  <a:r>
                    <a:rPr lang="ru-RU" sz="1300" dirty="0">
                      <a:solidFill>
                        <a:srgbClr val="000000"/>
                      </a:solidFill>
                      <a:effectLst/>
                      <a:latin typeface="Times New Roman CYR" panose="02020603050405020304" pitchFamily="18" charset="-52"/>
                      <a:ea typeface="Times New Roman" panose="02020603050405020304" pitchFamily="18" charset="0"/>
                    </a:rPr>
                    <a:t>сетка</a:t>
                  </a:r>
                  <a:endParaRPr lang="ru-RU" sz="13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7" name="Прямая соединительная линия 36"/>
              <p:cNvCxnSpPr>
                <a:endCxn id="27" idx="0"/>
              </p:cNvCxnSpPr>
              <p:nvPr/>
            </p:nvCxnSpPr>
            <p:spPr>
              <a:xfrm>
                <a:off x="2551189" y="2542301"/>
                <a:ext cx="0" cy="171943"/>
              </a:xfrm>
              <a:prstGeom prst="line">
                <a:avLst/>
              </a:prstGeom>
              <a:ln w="22225"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>
                <a:stCxn id="27" idx="2"/>
                <a:endCxn id="28" idx="0"/>
              </p:cNvCxnSpPr>
              <p:nvPr/>
            </p:nvCxnSpPr>
            <p:spPr>
              <a:xfrm flipH="1">
                <a:off x="1165011" y="3293368"/>
                <a:ext cx="1386178" cy="360269"/>
              </a:xfrm>
              <a:prstGeom prst="line">
                <a:avLst/>
              </a:prstGeom>
              <a:ln w="22225"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>
                <a:stCxn id="27" idx="2"/>
                <a:endCxn id="29" idx="0"/>
              </p:cNvCxnSpPr>
              <p:nvPr/>
            </p:nvCxnSpPr>
            <p:spPr>
              <a:xfrm>
                <a:off x="2551189" y="3293368"/>
                <a:ext cx="1306756" cy="354527"/>
              </a:xfrm>
              <a:prstGeom prst="line">
                <a:avLst/>
              </a:prstGeom>
              <a:ln w="22225"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Надпись 2"/>
              <p:cNvSpPr txBox="1">
                <a:spLocks noChangeArrowheads="1"/>
              </p:cNvSpPr>
              <p:nvPr/>
            </p:nvSpPr>
            <p:spPr bwMode="auto">
              <a:xfrm>
                <a:off x="4098158" y="2690678"/>
                <a:ext cx="2551407" cy="1007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6000"/>
                  </a:lnSpc>
                  <a:spcAft>
                    <a:spcPts val="800"/>
                  </a:spcAft>
                </a:pPr>
                <a:r>
                  <a:rPr lang="ru-RU" sz="1400" b="1" dirty="0">
                    <a:ln>
                      <a:noFill/>
                    </a:ln>
                    <a:solidFill>
                      <a:srgbClr val="C45911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  <a:t>Графический интерфейс препроцессора</a:t>
                </a:r>
                <a:br>
                  <a:rPr lang="ru-RU" sz="1400" b="1" dirty="0">
                    <a:ln>
                      <a:noFill/>
                    </a:ln>
                    <a:solidFill>
                      <a:srgbClr val="C45911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endParaRPr lang="ru-RU" sz="1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2" name="Надпись 2"/>
              <p:cNvSpPr txBox="1">
                <a:spLocks noChangeArrowheads="1"/>
              </p:cNvSpPr>
              <p:nvPr/>
            </p:nvSpPr>
            <p:spPr bwMode="auto">
              <a:xfrm>
                <a:off x="4364657" y="5582148"/>
                <a:ext cx="2417129" cy="5890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05000"/>
                  </a:lnSpc>
                  <a:spcAft>
                    <a:spcPts val="800"/>
                  </a:spcAft>
                </a:pPr>
                <a:r>
                  <a:rPr lang="ru-RU" sz="1300" b="1" dirty="0">
                    <a:solidFill>
                      <a:srgbClr val="2E74B5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  <a:t>Графический интерфейс </a:t>
                </a:r>
                <a:r>
                  <a:rPr lang="ru-RU" sz="1300" b="1" dirty="0" smtClean="0">
                    <a:solidFill>
                      <a:srgbClr val="2E74B5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  <a:t>постпроцессора</a:t>
                </a:r>
                <a:r>
                  <a:rPr lang="ru-RU" sz="1300" b="1" dirty="0">
                    <a:solidFill>
                      <a:srgbClr val="2E74B5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  <a:t/>
                </a:r>
                <a:br>
                  <a:rPr lang="ru-RU" sz="1300" b="1" dirty="0">
                    <a:solidFill>
                      <a:srgbClr val="2E74B5"/>
                    </a:solidFill>
                    <a:effectLst/>
                    <a:latin typeface="Times New Roman CYR" panose="02020603050405020304" pitchFamily="18" charset="-52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endParaRPr lang="ru-RU" sz="13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2594766" y="796518"/>
                <a:ext cx="0" cy="131966"/>
              </a:xfrm>
              <a:prstGeom prst="line">
                <a:avLst/>
              </a:prstGeom>
              <a:ln w="22225"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Скругленный прямоугольник 46"/>
          <p:cNvSpPr/>
          <p:nvPr/>
        </p:nvSpPr>
        <p:spPr>
          <a:xfrm>
            <a:off x="8710296" y="1934222"/>
            <a:ext cx="2721360" cy="367539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38100" dir="2700000" algn="ctr">
              <a:srgbClr val="000000">
                <a:alpha val="30000"/>
              </a:srgbClr>
            </a:outerShdw>
            <a:softEdge rad="0"/>
          </a:effectLst>
          <a:scene3d>
            <a:camera prst="orthographicFront">
              <a:rot lat="0" lon="0" rev="0"/>
            </a:camera>
            <a:lightRig rig="glow" dir="t">
              <a:rot lat="0" lon="0" rev="5400000"/>
            </a:lightRig>
          </a:scene3d>
          <a:sp3d prstMaterial="matte">
            <a:bevelT w="63500" h="50800"/>
            <a:bevelB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8" name="Надпись 2"/>
          <p:cNvSpPr txBox="1">
            <a:spLocks noChangeArrowheads="1"/>
          </p:cNvSpPr>
          <p:nvPr/>
        </p:nvSpPr>
        <p:spPr bwMode="auto">
          <a:xfrm>
            <a:off x="9019113" y="2082405"/>
            <a:ext cx="2103725" cy="113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spcAft>
                <a:spcPts val="800"/>
              </a:spcAft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 CYR" panose="02020603050405020304" pitchFamily="18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 CYR" panose="02020603050405020304" pitchFamily="18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 CYR" panose="02020603050405020304" pitchFamily="18" charset="-52"/>
                <a:ea typeface="Times New Roman" panose="02020603050405020304" pitchFamily="18" charset="0"/>
                <a:cs typeface="Times New Roman" panose="02020603050405020304" pitchFamily="18" charset="0"/>
              </a:rPr>
              <a:t>валификационного тестирования компонент-решателей</a:t>
            </a:r>
            <a:endParaRPr lang="ru-RU" sz="1400" dirty="0">
              <a:solidFill>
                <a:schemeClr val="accent3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595393" y="5272461"/>
            <a:ext cx="1817834" cy="46747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300" dirty="0" smtClean="0">
                <a:solidFill>
                  <a:srgbClr val="000000"/>
                </a:solidFill>
                <a:effectLst/>
                <a:latin typeface="Times New Roman CYR" panose="02020603050405020304" pitchFamily="18" charset="-52"/>
                <a:ea typeface="Times New Roman" panose="02020603050405020304" pitchFamily="18" charset="0"/>
              </a:rPr>
              <a:t>Мониторинг процесса решения задачи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0" name="Прямая соединительная линия 49"/>
          <p:cNvCxnSpPr>
            <a:endCxn id="49" idx="0"/>
          </p:cNvCxnSpPr>
          <p:nvPr/>
        </p:nvCxnSpPr>
        <p:spPr>
          <a:xfrm>
            <a:off x="4504310" y="5124450"/>
            <a:ext cx="0" cy="148011"/>
          </a:xfrm>
          <a:prstGeom prst="line">
            <a:avLst/>
          </a:prstGeom>
          <a:ln w="2222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>
            <a:stCxn id="30" idx="0"/>
            <a:endCxn id="52" idx="0"/>
          </p:cNvCxnSpPr>
          <p:nvPr/>
        </p:nvCxnSpPr>
        <p:spPr>
          <a:xfrm rot="5400000" flipH="1" flipV="1">
            <a:off x="4409915" y="5159659"/>
            <a:ext cx="12700" cy="1835542"/>
          </a:xfrm>
          <a:prstGeom prst="bentConnector3">
            <a:avLst>
              <a:gd name="adj1" fmla="val 1403669"/>
            </a:avLst>
          </a:prstGeom>
          <a:ln w="22225">
            <a:headEnd type="stealth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4449095" y="6077430"/>
            <a:ext cx="1757181" cy="51424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300" dirty="0" smtClean="0">
                <a:solidFill>
                  <a:srgbClr val="000000"/>
                </a:solidFill>
                <a:latin typeface="Times New Roman CYR" panose="02020603050405020304" pitchFamily="18" charset="-52"/>
                <a:ea typeface="Times New Roman" panose="02020603050405020304" pitchFamily="18" charset="0"/>
              </a:rPr>
              <a:t>Экспорт расчетных данных</a:t>
            </a:r>
            <a:endParaRPr lang="ru-RU" sz="1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3" name="Прямая соединительная линия 52"/>
          <p:cNvCxnSpPr>
            <a:stCxn id="49" idx="2"/>
          </p:cNvCxnSpPr>
          <p:nvPr/>
        </p:nvCxnSpPr>
        <p:spPr>
          <a:xfrm>
            <a:off x="4504310" y="5739935"/>
            <a:ext cx="0" cy="169339"/>
          </a:xfrm>
          <a:prstGeom prst="line">
            <a:avLst/>
          </a:prstGeom>
          <a:ln w="2222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Надпись 2"/>
          <p:cNvSpPr txBox="1">
            <a:spLocks noChangeArrowheads="1"/>
          </p:cNvSpPr>
          <p:nvPr/>
        </p:nvSpPr>
        <p:spPr bwMode="auto">
          <a:xfrm>
            <a:off x="6499324" y="4274535"/>
            <a:ext cx="1780769" cy="50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1400" b="1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 CYR" panose="020206030504050203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Вычислительный блок</a:t>
            </a:r>
            <a:r>
              <a:rPr lang="ru-RU" sz="1300" b="1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 CYR" panose="020206030504050203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300" b="1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 CYR" panose="020206030504050203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300" dirty="0">
              <a:solidFill>
                <a:schemeClr val="accent4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9107451" y="3235934"/>
            <a:ext cx="1961312" cy="6944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 CYR" panose="02020603050405020304" pitchFamily="18" charset="-52"/>
                <a:ea typeface="Times New Roman" panose="02020603050405020304" pitchFamily="18" charset="0"/>
              </a:rPr>
              <a:t>База данных верификационных и </a:t>
            </a:r>
            <a:r>
              <a:rPr lang="ru-RU" sz="1400" dirty="0" err="1" smtClean="0">
                <a:solidFill>
                  <a:srgbClr val="000000"/>
                </a:solidFill>
                <a:latin typeface="Times New Roman CYR" panose="02020603050405020304" pitchFamily="18" charset="-52"/>
                <a:ea typeface="Times New Roman" panose="02020603050405020304" pitchFamily="18" charset="0"/>
              </a:rPr>
              <a:t>валидационных</a:t>
            </a:r>
            <a:r>
              <a:rPr lang="ru-RU" sz="1400" dirty="0" smtClean="0">
                <a:solidFill>
                  <a:srgbClr val="000000"/>
                </a:solidFill>
                <a:latin typeface="Times New Roman CYR" panose="02020603050405020304" pitchFamily="18" charset="-52"/>
                <a:ea typeface="Times New Roman" panose="02020603050405020304" pitchFamily="18" charset="0"/>
              </a:rPr>
              <a:t> задач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9131906" y="4249161"/>
            <a:ext cx="1924784" cy="81337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 CYR" panose="02020603050405020304" pitchFamily="18" charset="-52"/>
                <a:ea typeface="Times New Roman" panose="02020603050405020304" pitchFamily="18" charset="0"/>
              </a:rPr>
              <a:t>Автоматизированное тестирование компонент-решателей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7" name="Прямая соединительная линия 56"/>
          <p:cNvCxnSpPr>
            <a:stCxn id="55" idx="2"/>
            <a:endCxn id="56" idx="0"/>
          </p:cNvCxnSpPr>
          <p:nvPr/>
        </p:nvCxnSpPr>
        <p:spPr>
          <a:xfrm>
            <a:off x="10088107" y="3930397"/>
            <a:ext cx="6191" cy="318764"/>
          </a:xfrm>
          <a:prstGeom prst="line">
            <a:avLst/>
          </a:prstGeom>
          <a:ln w="22225"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Соединительная линия уступом 198"/>
          <p:cNvCxnSpPr>
            <a:stCxn id="28" idx="2"/>
            <a:endCxn id="29" idx="2"/>
          </p:cNvCxnSpPr>
          <p:nvPr/>
        </p:nvCxnSpPr>
        <p:spPr>
          <a:xfrm rot="16200000" flipH="1">
            <a:off x="4469162" y="3706179"/>
            <a:ext cx="1" cy="2383591"/>
          </a:xfrm>
          <a:prstGeom prst="bentConnector3">
            <a:avLst>
              <a:gd name="adj1" fmla="val 22860100000"/>
            </a:avLst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65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5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555585" y="25167"/>
            <a:ext cx="5562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Интерфейс препроцессора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980" y="816129"/>
            <a:ext cx="7874245" cy="5262888"/>
          </a:xfrm>
          <a:prstGeom prst="rect">
            <a:avLst/>
          </a:prstGeom>
        </p:spPr>
      </p:pic>
      <p:sp>
        <p:nvSpPr>
          <p:cNvPr id="59" name="Скругленный прямоугольник 58"/>
          <p:cNvSpPr/>
          <p:nvPr/>
        </p:nvSpPr>
        <p:spPr>
          <a:xfrm>
            <a:off x="68132" y="802601"/>
            <a:ext cx="3572690" cy="526941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19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254" y="907776"/>
            <a:ext cx="34075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</a:rPr>
              <a:t>Диалоговое окно препроцессора</a:t>
            </a:r>
            <a:r>
              <a:rPr lang="en-US" sz="1600" dirty="0" smtClean="0">
                <a:solidFill>
                  <a:prstClr val="black"/>
                </a:solidFill>
              </a:rPr>
              <a:t> [1]</a:t>
            </a:r>
            <a:r>
              <a:rPr lang="ru-RU" sz="1600" dirty="0" smtClean="0">
                <a:solidFill>
                  <a:prstClr val="black"/>
                </a:solidFill>
              </a:rPr>
              <a:t> имеет стандартный для всех программных модулей пакета программ «Логос» вид и состоит из: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</a:rPr>
              <a:t>окна, содержащего дерево модели с описанием его свойств и параметров задачи;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</a:rPr>
              <a:t>панели инструментов для работы с геометрией и сеткой;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</a:rPr>
              <a:t>области </a:t>
            </a:r>
            <a:r>
              <a:rPr lang="ru-RU" sz="1600" dirty="0">
                <a:solidFill>
                  <a:prstClr val="black"/>
                </a:solidFill>
              </a:rPr>
              <a:t>визуализации моделей</a:t>
            </a:r>
            <a:r>
              <a:rPr lang="ru-RU" sz="1600" dirty="0" smtClean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</a:rPr>
              <a:t>окна информации.</a:t>
            </a:r>
            <a:endParaRPr lang="ru-RU" sz="1600" dirty="0"/>
          </a:p>
        </p:txBody>
      </p:sp>
      <p:sp>
        <p:nvSpPr>
          <p:cNvPr id="7" name="Стрелка вправо с вырезом 6"/>
          <p:cNvSpPr/>
          <p:nvPr/>
        </p:nvSpPr>
        <p:spPr>
          <a:xfrm>
            <a:off x="2633970" y="3232466"/>
            <a:ext cx="1406535" cy="281601"/>
          </a:xfrm>
          <a:custGeom>
            <a:avLst/>
            <a:gdLst>
              <a:gd name="connsiteX0" fmla="*/ 0 w 3176868"/>
              <a:gd name="connsiteY0" fmla="*/ 45000 h 180000"/>
              <a:gd name="connsiteX1" fmla="*/ 3086868 w 3176868"/>
              <a:gd name="connsiteY1" fmla="*/ 45000 h 180000"/>
              <a:gd name="connsiteX2" fmla="*/ 3086868 w 3176868"/>
              <a:gd name="connsiteY2" fmla="*/ 0 h 180000"/>
              <a:gd name="connsiteX3" fmla="*/ 3176868 w 3176868"/>
              <a:gd name="connsiteY3" fmla="*/ 90000 h 180000"/>
              <a:gd name="connsiteX4" fmla="*/ 3086868 w 3176868"/>
              <a:gd name="connsiteY4" fmla="*/ 180000 h 180000"/>
              <a:gd name="connsiteX5" fmla="*/ 3086868 w 3176868"/>
              <a:gd name="connsiteY5" fmla="*/ 135000 h 180000"/>
              <a:gd name="connsiteX6" fmla="*/ 0 w 3176868"/>
              <a:gd name="connsiteY6" fmla="*/ 135000 h 180000"/>
              <a:gd name="connsiteX7" fmla="*/ 45000 w 3176868"/>
              <a:gd name="connsiteY7" fmla="*/ 90000 h 180000"/>
              <a:gd name="connsiteX8" fmla="*/ 0 w 3176868"/>
              <a:gd name="connsiteY8" fmla="*/ 45000 h 180000"/>
              <a:gd name="connsiteX0" fmla="*/ 0 w 3335618"/>
              <a:gd name="connsiteY0" fmla="*/ 45000 h 180000"/>
              <a:gd name="connsiteX1" fmla="*/ 3086868 w 3335618"/>
              <a:gd name="connsiteY1" fmla="*/ 45000 h 180000"/>
              <a:gd name="connsiteX2" fmla="*/ 3086868 w 3335618"/>
              <a:gd name="connsiteY2" fmla="*/ 0 h 180000"/>
              <a:gd name="connsiteX3" fmla="*/ 3335618 w 3335618"/>
              <a:gd name="connsiteY3" fmla="*/ 90000 h 180000"/>
              <a:gd name="connsiteX4" fmla="*/ 3086868 w 3335618"/>
              <a:gd name="connsiteY4" fmla="*/ 180000 h 180000"/>
              <a:gd name="connsiteX5" fmla="*/ 3086868 w 3335618"/>
              <a:gd name="connsiteY5" fmla="*/ 135000 h 180000"/>
              <a:gd name="connsiteX6" fmla="*/ 0 w 3335618"/>
              <a:gd name="connsiteY6" fmla="*/ 135000 h 180000"/>
              <a:gd name="connsiteX7" fmla="*/ 45000 w 3335618"/>
              <a:gd name="connsiteY7" fmla="*/ 90000 h 180000"/>
              <a:gd name="connsiteX8" fmla="*/ 0 w 3335618"/>
              <a:gd name="connsiteY8" fmla="*/ 45000 h 180000"/>
              <a:gd name="connsiteX0" fmla="*/ 0 w 3335618"/>
              <a:gd name="connsiteY0" fmla="*/ 95800 h 230800"/>
              <a:gd name="connsiteX1" fmla="*/ 3086868 w 3335618"/>
              <a:gd name="connsiteY1" fmla="*/ 95800 h 230800"/>
              <a:gd name="connsiteX2" fmla="*/ 3074168 w 3335618"/>
              <a:gd name="connsiteY2" fmla="*/ 0 h 230800"/>
              <a:gd name="connsiteX3" fmla="*/ 3335618 w 3335618"/>
              <a:gd name="connsiteY3" fmla="*/ 140800 h 230800"/>
              <a:gd name="connsiteX4" fmla="*/ 3086868 w 3335618"/>
              <a:gd name="connsiteY4" fmla="*/ 230800 h 230800"/>
              <a:gd name="connsiteX5" fmla="*/ 3086868 w 3335618"/>
              <a:gd name="connsiteY5" fmla="*/ 185800 h 230800"/>
              <a:gd name="connsiteX6" fmla="*/ 0 w 3335618"/>
              <a:gd name="connsiteY6" fmla="*/ 185800 h 230800"/>
              <a:gd name="connsiteX7" fmla="*/ 45000 w 3335618"/>
              <a:gd name="connsiteY7" fmla="*/ 140800 h 230800"/>
              <a:gd name="connsiteX8" fmla="*/ 0 w 3335618"/>
              <a:gd name="connsiteY8" fmla="*/ 95800 h 230800"/>
              <a:gd name="connsiteX0" fmla="*/ 0 w 3335618"/>
              <a:gd name="connsiteY0" fmla="*/ 95800 h 281600"/>
              <a:gd name="connsiteX1" fmla="*/ 3086868 w 3335618"/>
              <a:gd name="connsiteY1" fmla="*/ 95800 h 281600"/>
              <a:gd name="connsiteX2" fmla="*/ 3074168 w 3335618"/>
              <a:gd name="connsiteY2" fmla="*/ 0 h 281600"/>
              <a:gd name="connsiteX3" fmla="*/ 3335618 w 3335618"/>
              <a:gd name="connsiteY3" fmla="*/ 140800 h 281600"/>
              <a:gd name="connsiteX4" fmla="*/ 3086868 w 3335618"/>
              <a:gd name="connsiteY4" fmla="*/ 281600 h 281600"/>
              <a:gd name="connsiteX5" fmla="*/ 3086868 w 3335618"/>
              <a:gd name="connsiteY5" fmla="*/ 185800 h 281600"/>
              <a:gd name="connsiteX6" fmla="*/ 0 w 3335618"/>
              <a:gd name="connsiteY6" fmla="*/ 185800 h 281600"/>
              <a:gd name="connsiteX7" fmla="*/ 45000 w 3335618"/>
              <a:gd name="connsiteY7" fmla="*/ 140800 h 281600"/>
              <a:gd name="connsiteX8" fmla="*/ 0 w 3335618"/>
              <a:gd name="connsiteY8" fmla="*/ 95800 h 281600"/>
              <a:gd name="connsiteX0" fmla="*/ 0 w 3335618"/>
              <a:gd name="connsiteY0" fmla="*/ 95800 h 300650"/>
              <a:gd name="connsiteX1" fmla="*/ 3086868 w 3335618"/>
              <a:gd name="connsiteY1" fmla="*/ 95800 h 300650"/>
              <a:gd name="connsiteX2" fmla="*/ 3074168 w 3335618"/>
              <a:gd name="connsiteY2" fmla="*/ 0 h 300650"/>
              <a:gd name="connsiteX3" fmla="*/ 3335618 w 3335618"/>
              <a:gd name="connsiteY3" fmla="*/ 140800 h 300650"/>
              <a:gd name="connsiteX4" fmla="*/ 3042418 w 3335618"/>
              <a:gd name="connsiteY4" fmla="*/ 300650 h 300650"/>
              <a:gd name="connsiteX5" fmla="*/ 3086868 w 3335618"/>
              <a:gd name="connsiteY5" fmla="*/ 185800 h 300650"/>
              <a:gd name="connsiteX6" fmla="*/ 0 w 3335618"/>
              <a:gd name="connsiteY6" fmla="*/ 185800 h 300650"/>
              <a:gd name="connsiteX7" fmla="*/ 45000 w 3335618"/>
              <a:gd name="connsiteY7" fmla="*/ 140800 h 300650"/>
              <a:gd name="connsiteX8" fmla="*/ 0 w 3335618"/>
              <a:gd name="connsiteY8" fmla="*/ 95800 h 300650"/>
              <a:gd name="connsiteX0" fmla="*/ 0 w 3335618"/>
              <a:gd name="connsiteY0" fmla="*/ 102150 h 307000"/>
              <a:gd name="connsiteX1" fmla="*/ 3086868 w 3335618"/>
              <a:gd name="connsiteY1" fmla="*/ 102150 h 307000"/>
              <a:gd name="connsiteX2" fmla="*/ 3036068 w 3335618"/>
              <a:gd name="connsiteY2" fmla="*/ 0 h 307000"/>
              <a:gd name="connsiteX3" fmla="*/ 3335618 w 3335618"/>
              <a:gd name="connsiteY3" fmla="*/ 147150 h 307000"/>
              <a:gd name="connsiteX4" fmla="*/ 3042418 w 3335618"/>
              <a:gd name="connsiteY4" fmla="*/ 307000 h 307000"/>
              <a:gd name="connsiteX5" fmla="*/ 3086868 w 3335618"/>
              <a:gd name="connsiteY5" fmla="*/ 192150 h 307000"/>
              <a:gd name="connsiteX6" fmla="*/ 0 w 3335618"/>
              <a:gd name="connsiteY6" fmla="*/ 192150 h 307000"/>
              <a:gd name="connsiteX7" fmla="*/ 45000 w 3335618"/>
              <a:gd name="connsiteY7" fmla="*/ 147150 h 307000"/>
              <a:gd name="connsiteX8" fmla="*/ 0 w 3335618"/>
              <a:gd name="connsiteY8" fmla="*/ 102150 h 307000"/>
              <a:gd name="connsiteX0" fmla="*/ 0 w 3452520"/>
              <a:gd name="connsiteY0" fmla="*/ 102150 h 307000"/>
              <a:gd name="connsiteX1" fmla="*/ 3086868 w 3452520"/>
              <a:gd name="connsiteY1" fmla="*/ 102150 h 307000"/>
              <a:gd name="connsiteX2" fmla="*/ 3036068 w 3452520"/>
              <a:gd name="connsiteY2" fmla="*/ 0 h 307000"/>
              <a:gd name="connsiteX3" fmla="*/ 3452520 w 3452520"/>
              <a:gd name="connsiteY3" fmla="*/ 142388 h 307000"/>
              <a:gd name="connsiteX4" fmla="*/ 3042418 w 3452520"/>
              <a:gd name="connsiteY4" fmla="*/ 307000 h 307000"/>
              <a:gd name="connsiteX5" fmla="*/ 3086868 w 3452520"/>
              <a:gd name="connsiteY5" fmla="*/ 192150 h 307000"/>
              <a:gd name="connsiteX6" fmla="*/ 0 w 3452520"/>
              <a:gd name="connsiteY6" fmla="*/ 192150 h 307000"/>
              <a:gd name="connsiteX7" fmla="*/ 45000 w 3452520"/>
              <a:gd name="connsiteY7" fmla="*/ 147150 h 307000"/>
              <a:gd name="connsiteX8" fmla="*/ 0 w 3452520"/>
              <a:gd name="connsiteY8" fmla="*/ 102150 h 307000"/>
              <a:gd name="connsiteX0" fmla="*/ 0 w 3452520"/>
              <a:gd name="connsiteY0" fmla="*/ 102150 h 264137"/>
              <a:gd name="connsiteX1" fmla="*/ 3086868 w 3452520"/>
              <a:gd name="connsiteY1" fmla="*/ 102150 h 264137"/>
              <a:gd name="connsiteX2" fmla="*/ 3036068 w 3452520"/>
              <a:gd name="connsiteY2" fmla="*/ 0 h 264137"/>
              <a:gd name="connsiteX3" fmla="*/ 3452520 w 3452520"/>
              <a:gd name="connsiteY3" fmla="*/ 142388 h 264137"/>
              <a:gd name="connsiteX4" fmla="*/ 3042418 w 3452520"/>
              <a:gd name="connsiteY4" fmla="*/ 264137 h 264137"/>
              <a:gd name="connsiteX5" fmla="*/ 3086868 w 3452520"/>
              <a:gd name="connsiteY5" fmla="*/ 192150 h 264137"/>
              <a:gd name="connsiteX6" fmla="*/ 0 w 3452520"/>
              <a:gd name="connsiteY6" fmla="*/ 192150 h 264137"/>
              <a:gd name="connsiteX7" fmla="*/ 45000 w 3452520"/>
              <a:gd name="connsiteY7" fmla="*/ 147150 h 264137"/>
              <a:gd name="connsiteX8" fmla="*/ 0 w 3452520"/>
              <a:gd name="connsiteY8" fmla="*/ 102150 h 264137"/>
              <a:gd name="connsiteX0" fmla="*/ 0 w 3452520"/>
              <a:gd name="connsiteY0" fmla="*/ 68813 h 230800"/>
              <a:gd name="connsiteX1" fmla="*/ 3086868 w 3452520"/>
              <a:gd name="connsiteY1" fmla="*/ 68813 h 230800"/>
              <a:gd name="connsiteX2" fmla="*/ 2977616 w 3452520"/>
              <a:gd name="connsiteY2" fmla="*/ 0 h 230800"/>
              <a:gd name="connsiteX3" fmla="*/ 3452520 w 3452520"/>
              <a:gd name="connsiteY3" fmla="*/ 109051 h 230800"/>
              <a:gd name="connsiteX4" fmla="*/ 3042418 w 3452520"/>
              <a:gd name="connsiteY4" fmla="*/ 230800 h 230800"/>
              <a:gd name="connsiteX5" fmla="*/ 3086868 w 3452520"/>
              <a:gd name="connsiteY5" fmla="*/ 158813 h 230800"/>
              <a:gd name="connsiteX6" fmla="*/ 0 w 3452520"/>
              <a:gd name="connsiteY6" fmla="*/ 158813 h 230800"/>
              <a:gd name="connsiteX7" fmla="*/ 45000 w 3452520"/>
              <a:gd name="connsiteY7" fmla="*/ 113813 h 230800"/>
              <a:gd name="connsiteX8" fmla="*/ 0 w 3452520"/>
              <a:gd name="connsiteY8" fmla="*/ 68813 h 230800"/>
              <a:gd name="connsiteX0" fmla="*/ 0 w 3452520"/>
              <a:gd name="connsiteY0" fmla="*/ 68813 h 264138"/>
              <a:gd name="connsiteX1" fmla="*/ 3086868 w 3452520"/>
              <a:gd name="connsiteY1" fmla="*/ 68813 h 264138"/>
              <a:gd name="connsiteX2" fmla="*/ 2977616 w 3452520"/>
              <a:gd name="connsiteY2" fmla="*/ 0 h 264138"/>
              <a:gd name="connsiteX3" fmla="*/ 3452520 w 3452520"/>
              <a:gd name="connsiteY3" fmla="*/ 109051 h 264138"/>
              <a:gd name="connsiteX4" fmla="*/ 2972277 w 3452520"/>
              <a:gd name="connsiteY4" fmla="*/ 264138 h 264138"/>
              <a:gd name="connsiteX5" fmla="*/ 3086868 w 3452520"/>
              <a:gd name="connsiteY5" fmla="*/ 158813 h 264138"/>
              <a:gd name="connsiteX6" fmla="*/ 0 w 3452520"/>
              <a:gd name="connsiteY6" fmla="*/ 158813 h 264138"/>
              <a:gd name="connsiteX7" fmla="*/ 45000 w 3452520"/>
              <a:gd name="connsiteY7" fmla="*/ 113813 h 264138"/>
              <a:gd name="connsiteX8" fmla="*/ 0 w 3452520"/>
              <a:gd name="connsiteY8" fmla="*/ 68813 h 264138"/>
              <a:gd name="connsiteX0" fmla="*/ 0 w 3452520"/>
              <a:gd name="connsiteY0" fmla="*/ 73576 h 268901"/>
              <a:gd name="connsiteX1" fmla="*/ 3086868 w 3452520"/>
              <a:gd name="connsiteY1" fmla="*/ 73576 h 268901"/>
              <a:gd name="connsiteX2" fmla="*/ 2930855 w 3452520"/>
              <a:gd name="connsiteY2" fmla="*/ 0 h 268901"/>
              <a:gd name="connsiteX3" fmla="*/ 3452520 w 3452520"/>
              <a:gd name="connsiteY3" fmla="*/ 113814 h 268901"/>
              <a:gd name="connsiteX4" fmla="*/ 2972277 w 3452520"/>
              <a:gd name="connsiteY4" fmla="*/ 268901 h 268901"/>
              <a:gd name="connsiteX5" fmla="*/ 3086868 w 3452520"/>
              <a:gd name="connsiteY5" fmla="*/ 163576 h 268901"/>
              <a:gd name="connsiteX6" fmla="*/ 0 w 3452520"/>
              <a:gd name="connsiteY6" fmla="*/ 163576 h 268901"/>
              <a:gd name="connsiteX7" fmla="*/ 45000 w 3452520"/>
              <a:gd name="connsiteY7" fmla="*/ 118576 h 268901"/>
              <a:gd name="connsiteX8" fmla="*/ 0 w 3452520"/>
              <a:gd name="connsiteY8" fmla="*/ 73576 h 268901"/>
              <a:gd name="connsiteX0" fmla="*/ 0 w 3452520"/>
              <a:gd name="connsiteY0" fmla="*/ 86276 h 281601"/>
              <a:gd name="connsiteX1" fmla="*/ 3086868 w 3452520"/>
              <a:gd name="connsiteY1" fmla="*/ 86276 h 281601"/>
              <a:gd name="connsiteX2" fmla="*/ 2985409 w 3452520"/>
              <a:gd name="connsiteY2" fmla="*/ 0 h 281601"/>
              <a:gd name="connsiteX3" fmla="*/ 3452520 w 3452520"/>
              <a:gd name="connsiteY3" fmla="*/ 126514 h 281601"/>
              <a:gd name="connsiteX4" fmla="*/ 2972277 w 3452520"/>
              <a:gd name="connsiteY4" fmla="*/ 281601 h 281601"/>
              <a:gd name="connsiteX5" fmla="*/ 3086868 w 3452520"/>
              <a:gd name="connsiteY5" fmla="*/ 176276 h 281601"/>
              <a:gd name="connsiteX6" fmla="*/ 0 w 3452520"/>
              <a:gd name="connsiteY6" fmla="*/ 176276 h 281601"/>
              <a:gd name="connsiteX7" fmla="*/ 45000 w 3452520"/>
              <a:gd name="connsiteY7" fmla="*/ 131276 h 281601"/>
              <a:gd name="connsiteX8" fmla="*/ 0 w 3452520"/>
              <a:gd name="connsiteY8" fmla="*/ 86276 h 28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2520" h="281601">
                <a:moveTo>
                  <a:pt x="0" y="86276"/>
                </a:moveTo>
                <a:lnTo>
                  <a:pt x="3086868" y="86276"/>
                </a:lnTo>
                <a:lnTo>
                  <a:pt x="2985409" y="0"/>
                </a:lnTo>
                <a:lnTo>
                  <a:pt x="3452520" y="126514"/>
                </a:lnTo>
                <a:lnTo>
                  <a:pt x="2972277" y="281601"/>
                </a:lnTo>
                <a:lnTo>
                  <a:pt x="3086868" y="176276"/>
                </a:lnTo>
                <a:lnTo>
                  <a:pt x="0" y="176276"/>
                </a:lnTo>
                <a:lnTo>
                  <a:pt x="45000" y="131276"/>
                </a:lnTo>
                <a:lnTo>
                  <a:pt x="0" y="86276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право с вырезом 6"/>
          <p:cNvSpPr/>
          <p:nvPr/>
        </p:nvSpPr>
        <p:spPr>
          <a:xfrm>
            <a:off x="3447683" y="4316074"/>
            <a:ext cx="3104371" cy="307000"/>
          </a:xfrm>
          <a:custGeom>
            <a:avLst/>
            <a:gdLst>
              <a:gd name="connsiteX0" fmla="*/ 0 w 3176868"/>
              <a:gd name="connsiteY0" fmla="*/ 45000 h 180000"/>
              <a:gd name="connsiteX1" fmla="*/ 3086868 w 3176868"/>
              <a:gd name="connsiteY1" fmla="*/ 45000 h 180000"/>
              <a:gd name="connsiteX2" fmla="*/ 3086868 w 3176868"/>
              <a:gd name="connsiteY2" fmla="*/ 0 h 180000"/>
              <a:gd name="connsiteX3" fmla="*/ 3176868 w 3176868"/>
              <a:gd name="connsiteY3" fmla="*/ 90000 h 180000"/>
              <a:gd name="connsiteX4" fmla="*/ 3086868 w 3176868"/>
              <a:gd name="connsiteY4" fmla="*/ 180000 h 180000"/>
              <a:gd name="connsiteX5" fmla="*/ 3086868 w 3176868"/>
              <a:gd name="connsiteY5" fmla="*/ 135000 h 180000"/>
              <a:gd name="connsiteX6" fmla="*/ 0 w 3176868"/>
              <a:gd name="connsiteY6" fmla="*/ 135000 h 180000"/>
              <a:gd name="connsiteX7" fmla="*/ 45000 w 3176868"/>
              <a:gd name="connsiteY7" fmla="*/ 90000 h 180000"/>
              <a:gd name="connsiteX8" fmla="*/ 0 w 3176868"/>
              <a:gd name="connsiteY8" fmla="*/ 45000 h 180000"/>
              <a:gd name="connsiteX0" fmla="*/ 0 w 3335618"/>
              <a:gd name="connsiteY0" fmla="*/ 45000 h 180000"/>
              <a:gd name="connsiteX1" fmla="*/ 3086868 w 3335618"/>
              <a:gd name="connsiteY1" fmla="*/ 45000 h 180000"/>
              <a:gd name="connsiteX2" fmla="*/ 3086868 w 3335618"/>
              <a:gd name="connsiteY2" fmla="*/ 0 h 180000"/>
              <a:gd name="connsiteX3" fmla="*/ 3335618 w 3335618"/>
              <a:gd name="connsiteY3" fmla="*/ 90000 h 180000"/>
              <a:gd name="connsiteX4" fmla="*/ 3086868 w 3335618"/>
              <a:gd name="connsiteY4" fmla="*/ 180000 h 180000"/>
              <a:gd name="connsiteX5" fmla="*/ 3086868 w 3335618"/>
              <a:gd name="connsiteY5" fmla="*/ 135000 h 180000"/>
              <a:gd name="connsiteX6" fmla="*/ 0 w 3335618"/>
              <a:gd name="connsiteY6" fmla="*/ 135000 h 180000"/>
              <a:gd name="connsiteX7" fmla="*/ 45000 w 3335618"/>
              <a:gd name="connsiteY7" fmla="*/ 90000 h 180000"/>
              <a:gd name="connsiteX8" fmla="*/ 0 w 3335618"/>
              <a:gd name="connsiteY8" fmla="*/ 45000 h 180000"/>
              <a:gd name="connsiteX0" fmla="*/ 0 w 3335618"/>
              <a:gd name="connsiteY0" fmla="*/ 95800 h 230800"/>
              <a:gd name="connsiteX1" fmla="*/ 3086868 w 3335618"/>
              <a:gd name="connsiteY1" fmla="*/ 95800 h 230800"/>
              <a:gd name="connsiteX2" fmla="*/ 3074168 w 3335618"/>
              <a:gd name="connsiteY2" fmla="*/ 0 h 230800"/>
              <a:gd name="connsiteX3" fmla="*/ 3335618 w 3335618"/>
              <a:gd name="connsiteY3" fmla="*/ 140800 h 230800"/>
              <a:gd name="connsiteX4" fmla="*/ 3086868 w 3335618"/>
              <a:gd name="connsiteY4" fmla="*/ 230800 h 230800"/>
              <a:gd name="connsiteX5" fmla="*/ 3086868 w 3335618"/>
              <a:gd name="connsiteY5" fmla="*/ 185800 h 230800"/>
              <a:gd name="connsiteX6" fmla="*/ 0 w 3335618"/>
              <a:gd name="connsiteY6" fmla="*/ 185800 h 230800"/>
              <a:gd name="connsiteX7" fmla="*/ 45000 w 3335618"/>
              <a:gd name="connsiteY7" fmla="*/ 140800 h 230800"/>
              <a:gd name="connsiteX8" fmla="*/ 0 w 3335618"/>
              <a:gd name="connsiteY8" fmla="*/ 95800 h 230800"/>
              <a:gd name="connsiteX0" fmla="*/ 0 w 3335618"/>
              <a:gd name="connsiteY0" fmla="*/ 95800 h 281600"/>
              <a:gd name="connsiteX1" fmla="*/ 3086868 w 3335618"/>
              <a:gd name="connsiteY1" fmla="*/ 95800 h 281600"/>
              <a:gd name="connsiteX2" fmla="*/ 3074168 w 3335618"/>
              <a:gd name="connsiteY2" fmla="*/ 0 h 281600"/>
              <a:gd name="connsiteX3" fmla="*/ 3335618 w 3335618"/>
              <a:gd name="connsiteY3" fmla="*/ 140800 h 281600"/>
              <a:gd name="connsiteX4" fmla="*/ 3086868 w 3335618"/>
              <a:gd name="connsiteY4" fmla="*/ 281600 h 281600"/>
              <a:gd name="connsiteX5" fmla="*/ 3086868 w 3335618"/>
              <a:gd name="connsiteY5" fmla="*/ 185800 h 281600"/>
              <a:gd name="connsiteX6" fmla="*/ 0 w 3335618"/>
              <a:gd name="connsiteY6" fmla="*/ 185800 h 281600"/>
              <a:gd name="connsiteX7" fmla="*/ 45000 w 3335618"/>
              <a:gd name="connsiteY7" fmla="*/ 140800 h 281600"/>
              <a:gd name="connsiteX8" fmla="*/ 0 w 3335618"/>
              <a:gd name="connsiteY8" fmla="*/ 95800 h 281600"/>
              <a:gd name="connsiteX0" fmla="*/ 0 w 3335618"/>
              <a:gd name="connsiteY0" fmla="*/ 95800 h 300650"/>
              <a:gd name="connsiteX1" fmla="*/ 3086868 w 3335618"/>
              <a:gd name="connsiteY1" fmla="*/ 95800 h 300650"/>
              <a:gd name="connsiteX2" fmla="*/ 3074168 w 3335618"/>
              <a:gd name="connsiteY2" fmla="*/ 0 h 300650"/>
              <a:gd name="connsiteX3" fmla="*/ 3335618 w 3335618"/>
              <a:gd name="connsiteY3" fmla="*/ 140800 h 300650"/>
              <a:gd name="connsiteX4" fmla="*/ 3042418 w 3335618"/>
              <a:gd name="connsiteY4" fmla="*/ 300650 h 300650"/>
              <a:gd name="connsiteX5" fmla="*/ 3086868 w 3335618"/>
              <a:gd name="connsiteY5" fmla="*/ 185800 h 300650"/>
              <a:gd name="connsiteX6" fmla="*/ 0 w 3335618"/>
              <a:gd name="connsiteY6" fmla="*/ 185800 h 300650"/>
              <a:gd name="connsiteX7" fmla="*/ 45000 w 3335618"/>
              <a:gd name="connsiteY7" fmla="*/ 140800 h 300650"/>
              <a:gd name="connsiteX8" fmla="*/ 0 w 3335618"/>
              <a:gd name="connsiteY8" fmla="*/ 95800 h 300650"/>
              <a:gd name="connsiteX0" fmla="*/ 0 w 3335618"/>
              <a:gd name="connsiteY0" fmla="*/ 102150 h 307000"/>
              <a:gd name="connsiteX1" fmla="*/ 3086868 w 3335618"/>
              <a:gd name="connsiteY1" fmla="*/ 102150 h 307000"/>
              <a:gd name="connsiteX2" fmla="*/ 3036068 w 3335618"/>
              <a:gd name="connsiteY2" fmla="*/ 0 h 307000"/>
              <a:gd name="connsiteX3" fmla="*/ 3335618 w 3335618"/>
              <a:gd name="connsiteY3" fmla="*/ 147150 h 307000"/>
              <a:gd name="connsiteX4" fmla="*/ 3042418 w 3335618"/>
              <a:gd name="connsiteY4" fmla="*/ 307000 h 307000"/>
              <a:gd name="connsiteX5" fmla="*/ 3086868 w 3335618"/>
              <a:gd name="connsiteY5" fmla="*/ 192150 h 307000"/>
              <a:gd name="connsiteX6" fmla="*/ 0 w 3335618"/>
              <a:gd name="connsiteY6" fmla="*/ 192150 h 307000"/>
              <a:gd name="connsiteX7" fmla="*/ 45000 w 3335618"/>
              <a:gd name="connsiteY7" fmla="*/ 147150 h 307000"/>
              <a:gd name="connsiteX8" fmla="*/ 0 w 3335618"/>
              <a:gd name="connsiteY8" fmla="*/ 102150 h 3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5618" h="307000">
                <a:moveTo>
                  <a:pt x="0" y="102150"/>
                </a:moveTo>
                <a:lnTo>
                  <a:pt x="3086868" y="102150"/>
                </a:lnTo>
                <a:lnTo>
                  <a:pt x="3036068" y="0"/>
                </a:lnTo>
                <a:lnTo>
                  <a:pt x="3335618" y="147150"/>
                </a:lnTo>
                <a:lnTo>
                  <a:pt x="3042418" y="307000"/>
                </a:lnTo>
                <a:lnTo>
                  <a:pt x="3086868" y="192150"/>
                </a:lnTo>
                <a:lnTo>
                  <a:pt x="0" y="192150"/>
                </a:lnTo>
                <a:lnTo>
                  <a:pt x="45000" y="147150"/>
                </a:lnTo>
                <a:lnTo>
                  <a:pt x="0" y="102150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право с вырезом 6"/>
          <p:cNvSpPr/>
          <p:nvPr/>
        </p:nvSpPr>
        <p:spPr>
          <a:xfrm rot="514835">
            <a:off x="2292776" y="4982478"/>
            <a:ext cx="3863130" cy="307000"/>
          </a:xfrm>
          <a:custGeom>
            <a:avLst/>
            <a:gdLst>
              <a:gd name="connsiteX0" fmla="*/ 0 w 3176868"/>
              <a:gd name="connsiteY0" fmla="*/ 45000 h 180000"/>
              <a:gd name="connsiteX1" fmla="*/ 3086868 w 3176868"/>
              <a:gd name="connsiteY1" fmla="*/ 45000 h 180000"/>
              <a:gd name="connsiteX2" fmla="*/ 3086868 w 3176868"/>
              <a:gd name="connsiteY2" fmla="*/ 0 h 180000"/>
              <a:gd name="connsiteX3" fmla="*/ 3176868 w 3176868"/>
              <a:gd name="connsiteY3" fmla="*/ 90000 h 180000"/>
              <a:gd name="connsiteX4" fmla="*/ 3086868 w 3176868"/>
              <a:gd name="connsiteY4" fmla="*/ 180000 h 180000"/>
              <a:gd name="connsiteX5" fmla="*/ 3086868 w 3176868"/>
              <a:gd name="connsiteY5" fmla="*/ 135000 h 180000"/>
              <a:gd name="connsiteX6" fmla="*/ 0 w 3176868"/>
              <a:gd name="connsiteY6" fmla="*/ 135000 h 180000"/>
              <a:gd name="connsiteX7" fmla="*/ 45000 w 3176868"/>
              <a:gd name="connsiteY7" fmla="*/ 90000 h 180000"/>
              <a:gd name="connsiteX8" fmla="*/ 0 w 3176868"/>
              <a:gd name="connsiteY8" fmla="*/ 45000 h 180000"/>
              <a:gd name="connsiteX0" fmla="*/ 0 w 3335618"/>
              <a:gd name="connsiteY0" fmla="*/ 45000 h 180000"/>
              <a:gd name="connsiteX1" fmla="*/ 3086868 w 3335618"/>
              <a:gd name="connsiteY1" fmla="*/ 45000 h 180000"/>
              <a:gd name="connsiteX2" fmla="*/ 3086868 w 3335618"/>
              <a:gd name="connsiteY2" fmla="*/ 0 h 180000"/>
              <a:gd name="connsiteX3" fmla="*/ 3335618 w 3335618"/>
              <a:gd name="connsiteY3" fmla="*/ 90000 h 180000"/>
              <a:gd name="connsiteX4" fmla="*/ 3086868 w 3335618"/>
              <a:gd name="connsiteY4" fmla="*/ 180000 h 180000"/>
              <a:gd name="connsiteX5" fmla="*/ 3086868 w 3335618"/>
              <a:gd name="connsiteY5" fmla="*/ 135000 h 180000"/>
              <a:gd name="connsiteX6" fmla="*/ 0 w 3335618"/>
              <a:gd name="connsiteY6" fmla="*/ 135000 h 180000"/>
              <a:gd name="connsiteX7" fmla="*/ 45000 w 3335618"/>
              <a:gd name="connsiteY7" fmla="*/ 90000 h 180000"/>
              <a:gd name="connsiteX8" fmla="*/ 0 w 3335618"/>
              <a:gd name="connsiteY8" fmla="*/ 45000 h 180000"/>
              <a:gd name="connsiteX0" fmla="*/ 0 w 3335618"/>
              <a:gd name="connsiteY0" fmla="*/ 95800 h 230800"/>
              <a:gd name="connsiteX1" fmla="*/ 3086868 w 3335618"/>
              <a:gd name="connsiteY1" fmla="*/ 95800 h 230800"/>
              <a:gd name="connsiteX2" fmla="*/ 3074168 w 3335618"/>
              <a:gd name="connsiteY2" fmla="*/ 0 h 230800"/>
              <a:gd name="connsiteX3" fmla="*/ 3335618 w 3335618"/>
              <a:gd name="connsiteY3" fmla="*/ 140800 h 230800"/>
              <a:gd name="connsiteX4" fmla="*/ 3086868 w 3335618"/>
              <a:gd name="connsiteY4" fmla="*/ 230800 h 230800"/>
              <a:gd name="connsiteX5" fmla="*/ 3086868 w 3335618"/>
              <a:gd name="connsiteY5" fmla="*/ 185800 h 230800"/>
              <a:gd name="connsiteX6" fmla="*/ 0 w 3335618"/>
              <a:gd name="connsiteY6" fmla="*/ 185800 h 230800"/>
              <a:gd name="connsiteX7" fmla="*/ 45000 w 3335618"/>
              <a:gd name="connsiteY7" fmla="*/ 140800 h 230800"/>
              <a:gd name="connsiteX8" fmla="*/ 0 w 3335618"/>
              <a:gd name="connsiteY8" fmla="*/ 95800 h 230800"/>
              <a:gd name="connsiteX0" fmla="*/ 0 w 3335618"/>
              <a:gd name="connsiteY0" fmla="*/ 95800 h 281600"/>
              <a:gd name="connsiteX1" fmla="*/ 3086868 w 3335618"/>
              <a:gd name="connsiteY1" fmla="*/ 95800 h 281600"/>
              <a:gd name="connsiteX2" fmla="*/ 3074168 w 3335618"/>
              <a:gd name="connsiteY2" fmla="*/ 0 h 281600"/>
              <a:gd name="connsiteX3" fmla="*/ 3335618 w 3335618"/>
              <a:gd name="connsiteY3" fmla="*/ 140800 h 281600"/>
              <a:gd name="connsiteX4" fmla="*/ 3086868 w 3335618"/>
              <a:gd name="connsiteY4" fmla="*/ 281600 h 281600"/>
              <a:gd name="connsiteX5" fmla="*/ 3086868 w 3335618"/>
              <a:gd name="connsiteY5" fmla="*/ 185800 h 281600"/>
              <a:gd name="connsiteX6" fmla="*/ 0 w 3335618"/>
              <a:gd name="connsiteY6" fmla="*/ 185800 h 281600"/>
              <a:gd name="connsiteX7" fmla="*/ 45000 w 3335618"/>
              <a:gd name="connsiteY7" fmla="*/ 140800 h 281600"/>
              <a:gd name="connsiteX8" fmla="*/ 0 w 3335618"/>
              <a:gd name="connsiteY8" fmla="*/ 95800 h 281600"/>
              <a:gd name="connsiteX0" fmla="*/ 0 w 3335618"/>
              <a:gd name="connsiteY0" fmla="*/ 95800 h 300650"/>
              <a:gd name="connsiteX1" fmla="*/ 3086868 w 3335618"/>
              <a:gd name="connsiteY1" fmla="*/ 95800 h 300650"/>
              <a:gd name="connsiteX2" fmla="*/ 3074168 w 3335618"/>
              <a:gd name="connsiteY2" fmla="*/ 0 h 300650"/>
              <a:gd name="connsiteX3" fmla="*/ 3335618 w 3335618"/>
              <a:gd name="connsiteY3" fmla="*/ 140800 h 300650"/>
              <a:gd name="connsiteX4" fmla="*/ 3042418 w 3335618"/>
              <a:gd name="connsiteY4" fmla="*/ 300650 h 300650"/>
              <a:gd name="connsiteX5" fmla="*/ 3086868 w 3335618"/>
              <a:gd name="connsiteY5" fmla="*/ 185800 h 300650"/>
              <a:gd name="connsiteX6" fmla="*/ 0 w 3335618"/>
              <a:gd name="connsiteY6" fmla="*/ 185800 h 300650"/>
              <a:gd name="connsiteX7" fmla="*/ 45000 w 3335618"/>
              <a:gd name="connsiteY7" fmla="*/ 140800 h 300650"/>
              <a:gd name="connsiteX8" fmla="*/ 0 w 3335618"/>
              <a:gd name="connsiteY8" fmla="*/ 95800 h 300650"/>
              <a:gd name="connsiteX0" fmla="*/ 0 w 3335618"/>
              <a:gd name="connsiteY0" fmla="*/ 102150 h 307000"/>
              <a:gd name="connsiteX1" fmla="*/ 3086868 w 3335618"/>
              <a:gd name="connsiteY1" fmla="*/ 102150 h 307000"/>
              <a:gd name="connsiteX2" fmla="*/ 3036068 w 3335618"/>
              <a:gd name="connsiteY2" fmla="*/ 0 h 307000"/>
              <a:gd name="connsiteX3" fmla="*/ 3335618 w 3335618"/>
              <a:gd name="connsiteY3" fmla="*/ 147150 h 307000"/>
              <a:gd name="connsiteX4" fmla="*/ 3042418 w 3335618"/>
              <a:gd name="connsiteY4" fmla="*/ 307000 h 307000"/>
              <a:gd name="connsiteX5" fmla="*/ 3086868 w 3335618"/>
              <a:gd name="connsiteY5" fmla="*/ 192150 h 307000"/>
              <a:gd name="connsiteX6" fmla="*/ 0 w 3335618"/>
              <a:gd name="connsiteY6" fmla="*/ 192150 h 307000"/>
              <a:gd name="connsiteX7" fmla="*/ 45000 w 3335618"/>
              <a:gd name="connsiteY7" fmla="*/ 147150 h 307000"/>
              <a:gd name="connsiteX8" fmla="*/ 0 w 3335618"/>
              <a:gd name="connsiteY8" fmla="*/ 102150 h 3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5618" h="307000">
                <a:moveTo>
                  <a:pt x="0" y="102150"/>
                </a:moveTo>
                <a:lnTo>
                  <a:pt x="3086868" y="102150"/>
                </a:lnTo>
                <a:lnTo>
                  <a:pt x="3036068" y="0"/>
                </a:lnTo>
                <a:lnTo>
                  <a:pt x="3335618" y="147150"/>
                </a:lnTo>
                <a:lnTo>
                  <a:pt x="3042418" y="307000"/>
                </a:lnTo>
                <a:lnTo>
                  <a:pt x="3086868" y="192150"/>
                </a:lnTo>
                <a:lnTo>
                  <a:pt x="0" y="192150"/>
                </a:lnTo>
                <a:lnTo>
                  <a:pt x="45000" y="147150"/>
                </a:lnTo>
                <a:lnTo>
                  <a:pt x="0" y="102150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с вырезом 6"/>
          <p:cNvSpPr/>
          <p:nvPr/>
        </p:nvSpPr>
        <p:spPr>
          <a:xfrm>
            <a:off x="3014021" y="3816822"/>
            <a:ext cx="3065790" cy="286381"/>
          </a:xfrm>
          <a:custGeom>
            <a:avLst/>
            <a:gdLst>
              <a:gd name="connsiteX0" fmla="*/ 0 w 3176868"/>
              <a:gd name="connsiteY0" fmla="*/ 45000 h 180000"/>
              <a:gd name="connsiteX1" fmla="*/ 3086868 w 3176868"/>
              <a:gd name="connsiteY1" fmla="*/ 45000 h 180000"/>
              <a:gd name="connsiteX2" fmla="*/ 3086868 w 3176868"/>
              <a:gd name="connsiteY2" fmla="*/ 0 h 180000"/>
              <a:gd name="connsiteX3" fmla="*/ 3176868 w 3176868"/>
              <a:gd name="connsiteY3" fmla="*/ 90000 h 180000"/>
              <a:gd name="connsiteX4" fmla="*/ 3086868 w 3176868"/>
              <a:gd name="connsiteY4" fmla="*/ 180000 h 180000"/>
              <a:gd name="connsiteX5" fmla="*/ 3086868 w 3176868"/>
              <a:gd name="connsiteY5" fmla="*/ 135000 h 180000"/>
              <a:gd name="connsiteX6" fmla="*/ 0 w 3176868"/>
              <a:gd name="connsiteY6" fmla="*/ 135000 h 180000"/>
              <a:gd name="connsiteX7" fmla="*/ 45000 w 3176868"/>
              <a:gd name="connsiteY7" fmla="*/ 90000 h 180000"/>
              <a:gd name="connsiteX8" fmla="*/ 0 w 3176868"/>
              <a:gd name="connsiteY8" fmla="*/ 45000 h 180000"/>
              <a:gd name="connsiteX0" fmla="*/ 0 w 3335618"/>
              <a:gd name="connsiteY0" fmla="*/ 45000 h 180000"/>
              <a:gd name="connsiteX1" fmla="*/ 3086868 w 3335618"/>
              <a:gd name="connsiteY1" fmla="*/ 45000 h 180000"/>
              <a:gd name="connsiteX2" fmla="*/ 3086868 w 3335618"/>
              <a:gd name="connsiteY2" fmla="*/ 0 h 180000"/>
              <a:gd name="connsiteX3" fmla="*/ 3335618 w 3335618"/>
              <a:gd name="connsiteY3" fmla="*/ 90000 h 180000"/>
              <a:gd name="connsiteX4" fmla="*/ 3086868 w 3335618"/>
              <a:gd name="connsiteY4" fmla="*/ 180000 h 180000"/>
              <a:gd name="connsiteX5" fmla="*/ 3086868 w 3335618"/>
              <a:gd name="connsiteY5" fmla="*/ 135000 h 180000"/>
              <a:gd name="connsiteX6" fmla="*/ 0 w 3335618"/>
              <a:gd name="connsiteY6" fmla="*/ 135000 h 180000"/>
              <a:gd name="connsiteX7" fmla="*/ 45000 w 3335618"/>
              <a:gd name="connsiteY7" fmla="*/ 90000 h 180000"/>
              <a:gd name="connsiteX8" fmla="*/ 0 w 3335618"/>
              <a:gd name="connsiteY8" fmla="*/ 45000 h 180000"/>
              <a:gd name="connsiteX0" fmla="*/ 0 w 3335618"/>
              <a:gd name="connsiteY0" fmla="*/ 95800 h 230800"/>
              <a:gd name="connsiteX1" fmla="*/ 3086868 w 3335618"/>
              <a:gd name="connsiteY1" fmla="*/ 95800 h 230800"/>
              <a:gd name="connsiteX2" fmla="*/ 3074168 w 3335618"/>
              <a:gd name="connsiteY2" fmla="*/ 0 h 230800"/>
              <a:gd name="connsiteX3" fmla="*/ 3335618 w 3335618"/>
              <a:gd name="connsiteY3" fmla="*/ 140800 h 230800"/>
              <a:gd name="connsiteX4" fmla="*/ 3086868 w 3335618"/>
              <a:gd name="connsiteY4" fmla="*/ 230800 h 230800"/>
              <a:gd name="connsiteX5" fmla="*/ 3086868 w 3335618"/>
              <a:gd name="connsiteY5" fmla="*/ 185800 h 230800"/>
              <a:gd name="connsiteX6" fmla="*/ 0 w 3335618"/>
              <a:gd name="connsiteY6" fmla="*/ 185800 h 230800"/>
              <a:gd name="connsiteX7" fmla="*/ 45000 w 3335618"/>
              <a:gd name="connsiteY7" fmla="*/ 140800 h 230800"/>
              <a:gd name="connsiteX8" fmla="*/ 0 w 3335618"/>
              <a:gd name="connsiteY8" fmla="*/ 95800 h 230800"/>
              <a:gd name="connsiteX0" fmla="*/ 0 w 3335618"/>
              <a:gd name="connsiteY0" fmla="*/ 95800 h 281600"/>
              <a:gd name="connsiteX1" fmla="*/ 3086868 w 3335618"/>
              <a:gd name="connsiteY1" fmla="*/ 95800 h 281600"/>
              <a:gd name="connsiteX2" fmla="*/ 3074168 w 3335618"/>
              <a:gd name="connsiteY2" fmla="*/ 0 h 281600"/>
              <a:gd name="connsiteX3" fmla="*/ 3335618 w 3335618"/>
              <a:gd name="connsiteY3" fmla="*/ 140800 h 281600"/>
              <a:gd name="connsiteX4" fmla="*/ 3086868 w 3335618"/>
              <a:gd name="connsiteY4" fmla="*/ 281600 h 281600"/>
              <a:gd name="connsiteX5" fmla="*/ 3086868 w 3335618"/>
              <a:gd name="connsiteY5" fmla="*/ 185800 h 281600"/>
              <a:gd name="connsiteX6" fmla="*/ 0 w 3335618"/>
              <a:gd name="connsiteY6" fmla="*/ 185800 h 281600"/>
              <a:gd name="connsiteX7" fmla="*/ 45000 w 3335618"/>
              <a:gd name="connsiteY7" fmla="*/ 140800 h 281600"/>
              <a:gd name="connsiteX8" fmla="*/ 0 w 3335618"/>
              <a:gd name="connsiteY8" fmla="*/ 95800 h 281600"/>
              <a:gd name="connsiteX0" fmla="*/ 0 w 3335618"/>
              <a:gd name="connsiteY0" fmla="*/ 95800 h 300650"/>
              <a:gd name="connsiteX1" fmla="*/ 3086868 w 3335618"/>
              <a:gd name="connsiteY1" fmla="*/ 95800 h 300650"/>
              <a:gd name="connsiteX2" fmla="*/ 3074168 w 3335618"/>
              <a:gd name="connsiteY2" fmla="*/ 0 h 300650"/>
              <a:gd name="connsiteX3" fmla="*/ 3335618 w 3335618"/>
              <a:gd name="connsiteY3" fmla="*/ 140800 h 300650"/>
              <a:gd name="connsiteX4" fmla="*/ 3042418 w 3335618"/>
              <a:gd name="connsiteY4" fmla="*/ 300650 h 300650"/>
              <a:gd name="connsiteX5" fmla="*/ 3086868 w 3335618"/>
              <a:gd name="connsiteY5" fmla="*/ 185800 h 300650"/>
              <a:gd name="connsiteX6" fmla="*/ 0 w 3335618"/>
              <a:gd name="connsiteY6" fmla="*/ 185800 h 300650"/>
              <a:gd name="connsiteX7" fmla="*/ 45000 w 3335618"/>
              <a:gd name="connsiteY7" fmla="*/ 140800 h 300650"/>
              <a:gd name="connsiteX8" fmla="*/ 0 w 3335618"/>
              <a:gd name="connsiteY8" fmla="*/ 95800 h 300650"/>
              <a:gd name="connsiteX0" fmla="*/ 0 w 3335618"/>
              <a:gd name="connsiteY0" fmla="*/ 102150 h 307000"/>
              <a:gd name="connsiteX1" fmla="*/ 3086868 w 3335618"/>
              <a:gd name="connsiteY1" fmla="*/ 102150 h 307000"/>
              <a:gd name="connsiteX2" fmla="*/ 3036068 w 3335618"/>
              <a:gd name="connsiteY2" fmla="*/ 0 h 307000"/>
              <a:gd name="connsiteX3" fmla="*/ 3335618 w 3335618"/>
              <a:gd name="connsiteY3" fmla="*/ 147150 h 307000"/>
              <a:gd name="connsiteX4" fmla="*/ 3042418 w 3335618"/>
              <a:gd name="connsiteY4" fmla="*/ 307000 h 307000"/>
              <a:gd name="connsiteX5" fmla="*/ 3086868 w 3335618"/>
              <a:gd name="connsiteY5" fmla="*/ 192150 h 307000"/>
              <a:gd name="connsiteX6" fmla="*/ 0 w 3335618"/>
              <a:gd name="connsiteY6" fmla="*/ 192150 h 307000"/>
              <a:gd name="connsiteX7" fmla="*/ 45000 w 3335618"/>
              <a:gd name="connsiteY7" fmla="*/ 147150 h 307000"/>
              <a:gd name="connsiteX8" fmla="*/ 0 w 3335618"/>
              <a:gd name="connsiteY8" fmla="*/ 102150 h 3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5618" h="307000">
                <a:moveTo>
                  <a:pt x="0" y="102150"/>
                </a:moveTo>
                <a:lnTo>
                  <a:pt x="3086868" y="102150"/>
                </a:lnTo>
                <a:lnTo>
                  <a:pt x="3036068" y="0"/>
                </a:lnTo>
                <a:lnTo>
                  <a:pt x="3335618" y="147150"/>
                </a:lnTo>
                <a:lnTo>
                  <a:pt x="3042418" y="307000"/>
                </a:lnTo>
                <a:lnTo>
                  <a:pt x="3086868" y="192150"/>
                </a:lnTo>
                <a:lnTo>
                  <a:pt x="0" y="192150"/>
                </a:lnTo>
                <a:lnTo>
                  <a:pt x="45000" y="147150"/>
                </a:lnTo>
                <a:lnTo>
                  <a:pt x="0" y="102150"/>
                </a:lnTo>
                <a:close/>
              </a:path>
            </a:pathLst>
          </a:cu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49463" y="6225450"/>
            <a:ext cx="116606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49462" y="6265496"/>
            <a:ext cx="10908967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94168">
              <a:lnSpc>
                <a:spcPts val="25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[1] </a:t>
            </a:r>
            <a:r>
              <a:rPr lang="ru-RU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Логос </a:t>
            </a:r>
            <a:r>
              <a:rPr lang="ru-RU" sz="1600" dirty="0" err="1">
                <a:solidFill>
                  <a:srgbClr val="4F81BD">
                    <a:lumMod val="50000"/>
                  </a:srgbClr>
                </a:solidFill>
                <a:latin typeface="Arial"/>
              </a:rPr>
              <a:t>Препост</a:t>
            </a:r>
            <a:r>
              <a:rPr lang="ru-RU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 [Электронный ресурс]: – </a:t>
            </a:r>
            <a:r>
              <a:rPr lang="en-US" sz="1600" dirty="0">
                <a:solidFill>
                  <a:srgbClr val="4F81BD">
                    <a:lumMod val="50000"/>
                  </a:srgbClr>
                </a:solidFill>
                <a:latin typeface="Arial"/>
              </a:rPr>
              <a:t>URL: http://logos.vniief.ru/products/prepost 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894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6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555585" y="25167"/>
            <a:ext cx="4714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Вычислительный блок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9200" y="918979"/>
            <a:ext cx="11627875" cy="119245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defTabSz="915988">
              <a:spcAft>
                <a:spcPts val="0"/>
              </a:spcAft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Вычислительный блок программного модуля «Логос ЭМИ» включает в себя программные средства, позволяющие производить расчёты с помощью выбранного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решателя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на основе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строгих и приближённых численных методов.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09199" y="4995951"/>
            <a:ext cx="11627875" cy="11271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defTabSz="915988">
              <a:spcAft>
                <a:spcPts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 настоящее время в программном модуле «Логос ЭМИ» реализованы и протестированы программные средства на основе метода моментов, метода конечных элементов в частотной области и приближенного метода физической теории дифракции  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9199" y="2751512"/>
            <a:ext cx="5617776" cy="19055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5988">
              <a:spcAft>
                <a:spcPts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Строгие численные методы: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915988">
              <a:spcAft>
                <a:spcPts val="0"/>
              </a:spcAft>
            </a:pPr>
            <a:endParaRPr lang="ru-RU" sz="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метод моментов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MoM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етод конечных разностей во временной области 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FDTD);</a:t>
            </a: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метод конечных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элементов 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FEM).</a:t>
            </a:r>
          </a:p>
          <a:p>
            <a:pPr lvl="0" algn="just" defTabSz="915988">
              <a:spcAft>
                <a:spcPts val="0"/>
              </a:spcAft>
            </a:pPr>
            <a:endParaRPr lang="ru-RU" sz="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734887" y="2111433"/>
            <a:ext cx="556953" cy="631767"/>
          </a:xfrm>
          <a:prstGeom prst="down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8849709" y="2111433"/>
            <a:ext cx="556953" cy="631768"/>
          </a:xfrm>
          <a:prstGeom prst="downArrow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19297" y="2759820"/>
            <a:ext cx="5617776" cy="19055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5988">
              <a:spcAft>
                <a:spcPts val="0"/>
              </a:spcAft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Высокочастотные асимптотические методы: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 defTabSz="915988">
              <a:spcAft>
                <a:spcPts val="0"/>
              </a:spcAft>
            </a:pPr>
            <a:endParaRPr lang="ru-RU" sz="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физическая оптика 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PO)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физическая теория дифракции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(PTD);</a:t>
            </a:r>
          </a:p>
          <a:p>
            <a:pPr marL="342900" lvl="0" indent="-342900" algn="just" defTabSz="915988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г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еометрическая оптика (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GO).</a:t>
            </a:r>
          </a:p>
          <a:p>
            <a:pPr lvl="0" algn="just" defTabSz="915988">
              <a:spcAft>
                <a:spcPts val="0"/>
              </a:spcAft>
            </a:pPr>
            <a:endParaRPr lang="ru-RU" sz="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1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693534" y="0"/>
            <a:ext cx="5096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Метод моментов (</a:t>
            </a:r>
            <a:r>
              <a:rPr lang="en-US" sz="36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MoM</a:t>
            </a:r>
            <a:r>
              <a:rPr lang="en-US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)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Скругленный прямоугольник 4"/>
              <p:cNvSpPr/>
              <p:nvPr/>
            </p:nvSpPr>
            <p:spPr>
              <a:xfrm>
                <a:off x="192947" y="947956"/>
                <a:ext cx="6417578" cy="545284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/>
                <a:r>
                  <a:rPr lang="ru-RU" dirty="0" smtClean="0">
                    <a:solidFill>
                      <a:srgbClr val="5B9BD5">
                        <a:lumMod val="50000"/>
                      </a:srgbClr>
                    </a:solidFill>
                  </a:rPr>
                  <a:t>Метод </a:t>
                </a:r>
                <a:r>
                  <a:rPr lang="ru-RU" dirty="0">
                    <a:solidFill>
                      <a:srgbClr val="5B9BD5">
                        <a:lumMod val="50000"/>
                      </a:srgbClr>
                    </a:solidFill>
                  </a:rPr>
                  <a:t>моментов основан на решении интегральных уравнений электрического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ru-RU" dirty="0">
                    <a:solidFill>
                      <a:srgbClr val="5B9BD5">
                        <a:lumMod val="50000"/>
                      </a:srgbClr>
                    </a:solidFill>
                  </a:rPr>
                  <a:t> и магнитного поля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i="1">
                            <a:solidFill>
                              <a:srgbClr val="5B9BD5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ru-RU" dirty="0">
                    <a:solidFill>
                      <a:srgbClr val="5B9BD5">
                        <a:lumMod val="50000"/>
                      </a:srgbClr>
                    </a:solidFill>
                  </a:rPr>
                  <a:t>:</a:t>
                </a: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2000" dirty="0">
                  <a:solidFill>
                    <a:prstClr val="black"/>
                  </a:solidFill>
                </a:endParaRPr>
              </a:p>
              <a:p>
                <a:pPr lvl="0"/>
                <a:endParaRPr lang="ru-RU" sz="1900" dirty="0" smtClean="0">
                  <a:solidFill>
                    <a:prstClr val="black"/>
                  </a:solidFill>
                </a:endParaRPr>
              </a:p>
              <a:p>
                <a:pPr lvl="0"/>
                <a:endParaRPr lang="ru-RU" sz="1900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ts val="2800"/>
                  </a:lnSpc>
                </a:pPr>
                <a:r>
                  <a:rPr lang="ru-RU" sz="1900" dirty="0" smtClean="0">
                    <a:solidFill>
                      <a:prstClr val="black"/>
                    </a:solidFill>
                  </a:rPr>
                  <a:t>здесь            –  </a:t>
                </a:r>
                <a:r>
                  <a:rPr lang="ru-RU" sz="1900" dirty="0">
                    <a:solidFill>
                      <a:prstClr val="black"/>
                    </a:solidFill>
                  </a:rPr>
                  <a:t>касательный вектор к поверхности </a:t>
                </a:r>
                <a:r>
                  <a:rPr lang="en-US" sz="1900" dirty="0">
                    <a:solidFill>
                      <a:prstClr val="black"/>
                    </a:solidFill>
                  </a:rPr>
                  <a:t>S</a:t>
                </a:r>
                <a:r>
                  <a:rPr lang="ru-RU" sz="1900" dirty="0">
                    <a:solidFill>
                      <a:prstClr val="black"/>
                    </a:solidFill>
                  </a:rPr>
                  <a:t>, 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ru-RU" sz="1900" dirty="0">
                    <a:solidFill>
                      <a:prstClr val="black"/>
                    </a:solidFill>
                  </a:rPr>
                  <a:t>	  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вектор нормали к </a:t>
                </a:r>
                <a:r>
                  <a:rPr lang="en-US" sz="1900" dirty="0">
                    <a:solidFill>
                      <a:prstClr val="black"/>
                    </a:solidFill>
                  </a:rPr>
                  <a:t>S</a:t>
                </a:r>
                <a:r>
                  <a:rPr lang="ru-RU" sz="1900" dirty="0">
                    <a:solidFill>
                      <a:prstClr val="black"/>
                    </a:solidFill>
                  </a:rPr>
                  <a:t>,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ru-RU" sz="1900" dirty="0">
                    <a:solidFill>
                      <a:prstClr val="black"/>
                    </a:solidFill>
                  </a:rPr>
                  <a:t>	  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бесконечно малая окрестность точки    , 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ru-RU" sz="1900" dirty="0">
                    <a:solidFill>
                      <a:prstClr val="black"/>
                    </a:solidFill>
                  </a:rPr>
                  <a:t>	  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частота падающей волны,  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en-US" sz="1900" dirty="0">
                    <a:solidFill>
                      <a:prstClr val="black"/>
                    </a:solidFill>
                  </a:rPr>
                  <a:t>	  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скорость света,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en-US" sz="1900" dirty="0">
                    <a:solidFill>
                      <a:prstClr val="black"/>
                    </a:solidFill>
                  </a:rPr>
                  <a:t>	  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магнитная проницаемость среды,</a:t>
                </a:r>
              </a:p>
              <a:p>
                <a:pPr lvl="0">
                  <a:lnSpc>
                    <a:spcPts val="2800"/>
                  </a:lnSpc>
                </a:pPr>
                <a:r>
                  <a:rPr lang="ru-RU" sz="1900" dirty="0" smtClean="0">
                    <a:solidFill>
                      <a:prstClr val="black"/>
                    </a:solidFill>
                  </a:rPr>
                  <a:t>            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9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9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⃗"/>
                        <m:ctrlPr>
                          <a:rPr lang="ru-RU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sz="1900" dirty="0">
                    <a:solidFill>
                      <a:prstClr val="black"/>
                    </a:solidFill>
                  </a:rPr>
                  <a:t>  </a:t>
                </a:r>
                <a:r>
                  <a:rPr lang="ru-RU" sz="1900" dirty="0" smtClean="0">
                    <a:solidFill>
                      <a:prstClr val="black"/>
                    </a:solidFill>
                  </a:rPr>
                  <a:t>  – </a:t>
                </a:r>
                <a:r>
                  <a:rPr lang="en-US" sz="19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1900" dirty="0">
                    <a:solidFill>
                      <a:prstClr val="black"/>
                    </a:solidFill>
                  </a:rPr>
                  <a:t>ток.</a:t>
                </a:r>
              </a:p>
            </p:txBody>
          </p:sp>
        </mc:Choice>
        <mc:Fallback xmlns="">
          <p:sp>
            <p:nvSpPr>
              <p:cNvPr id="5" name="Скругленный 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47" y="947956"/>
                <a:ext cx="6417578" cy="5452844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Объект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7663994"/>
              </p:ext>
            </p:extLst>
          </p:nvPr>
        </p:nvGraphicFramePr>
        <p:xfrm>
          <a:off x="528389" y="1962381"/>
          <a:ext cx="520858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" name="Equation" r:id="rId4" imgW="4216320" imgH="520560" progId="Equation.DSMT4">
                  <p:embed/>
                </p:oleObj>
              </mc:Choice>
              <mc:Fallback>
                <p:oleObj name="Equation" r:id="rId4" imgW="4216320" imgH="520560" progId="Equation.DSMT4">
                  <p:embed/>
                  <p:pic>
                    <p:nvPicPr>
                      <p:cNvPr id="13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89" y="1962381"/>
                        <a:ext cx="5208587" cy="649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Объект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198683"/>
              </p:ext>
            </p:extLst>
          </p:nvPr>
        </p:nvGraphicFramePr>
        <p:xfrm>
          <a:off x="528389" y="2737315"/>
          <a:ext cx="5486501" cy="721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1" r:id="rId6" imgW="4000500" imgH="520700" progId="Equation.DSMT4">
                  <p:embed/>
                </p:oleObj>
              </mc:Choice>
              <mc:Fallback>
                <p:oleObj r:id="rId6" imgW="4000500" imgH="520700" progId="Equation.DSMT4">
                  <p:embed/>
                  <p:pic>
                    <p:nvPicPr>
                      <p:cNvPr id="17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389" y="2737315"/>
                        <a:ext cx="5486501" cy="7219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401616"/>
              </p:ext>
            </p:extLst>
          </p:nvPr>
        </p:nvGraphicFramePr>
        <p:xfrm>
          <a:off x="1177721" y="3653563"/>
          <a:ext cx="512986" cy="37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2" r:id="rId8" imgW="355292" imgH="253780" progId="Equation.DSMT4">
                  <p:embed/>
                </p:oleObj>
              </mc:Choice>
              <mc:Fallback>
                <p:oleObj r:id="rId8" imgW="355292" imgH="253780" progId="Equation.DSMT4">
                  <p:embed/>
                  <p:pic>
                    <p:nvPicPr>
                      <p:cNvPr id="21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7721" y="3653563"/>
                        <a:ext cx="512986" cy="377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089101"/>
              </p:ext>
            </p:extLst>
          </p:nvPr>
        </p:nvGraphicFramePr>
        <p:xfrm>
          <a:off x="1194499" y="4014117"/>
          <a:ext cx="493638" cy="363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" r:id="rId10" imgW="368140" imgH="253890" progId="Equation.DSMT4">
                  <p:embed/>
                </p:oleObj>
              </mc:Choice>
              <mc:Fallback>
                <p:oleObj r:id="rId10" imgW="368140" imgH="253890" progId="Equation.DSMT4">
                  <p:embed/>
                  <p:pic>
                    <p:nvPicPr>
                      <p:cNvPr id="23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4499" y="4014117"/>
                        <a:ext cx="493638" cy="3637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996507"/>
              </p:ext>
            </p:extLst>
          </p:nvPr>
        </p:nvGraphicFramePr>
        <p:xfrm>
          <a:off x="1276907" y="4409111"/>
          <a:ext cx="335393" cy="22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4" r:id="rId12" imgW="241091" imgH="177646" progId="Equation.DSMT4">
                  <p:embed/>
                </p:oleObj>
              </mc:Choice>
              <mc:Fallback>
                <p:oleObj r:id="rId12" imgW="241091" imgH="177646" progId="Equation.DSMT4">
                  <p:embed/>
                  <p:pic>
                    <p:nvPicPr>
                      <p:cNvPr id="25" name="Объект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907" y="4409111"/>
                        <a:ext cx="335393" cy="227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39832"/>
              </p:ext>
            </p:extLst>
          </p:nvPr>
        </p:nvGraphicFramePr>
        <p:xfrm>
          <a:off x="5905768" y="4358698"/>
          <a:ext cx="251735" cy="278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5" r:id="rId14" imgW="126725" imgH="177415" progId="Equation.DSMT4">
                  <p:embed/>
                </p:oleObj>
              </mc:Choice>
              <mc:Fallback>
                <p:oleObj r:id="rId14" imgW="126725" imgH="177415" progId="Equation.DSMT4">
                  <p:embed/>
                  <p:pic>
                    <p:nvPicPr>
                      <p:cNvPr id="27" name="Объект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768" y="4358698"/>
                        <a:ext cx="251735" cy="2783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844562"/>
              </p:ext>
            </p:extLst>
          </p:nvPr>
        </p:nvGraphicFramePr>
        <p:xfrm>
          <a:off x="1326552" y="4750478"/>
          <a:ext cx="236102" cy="236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6" r:id="rId16" imgW="164957" imgH="152268" progId="Equation.DSMT4">
                  <p:embed/>
                </p:oleObj>
              </mc:Choice>
              <mc:Fallback>
                <p:oleObj r:id="rId16" imgW="164957" imgH="152268" progId="Equation.DSMT4">
                  <p:embed/>
                  <p:pic>
                    <p:nvPicPr>
                      <p:cNvPr id="29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6552" y="4750478"/>
                        <a:ext cx="236102" cy="2361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336729"/>
              </p:ext>
            </p:extLst>
          </p:nvPr>
        </p:nvGraphicFramePr>
        <p:xfrm>
          <a:off x="4746418" y="4629050"/>
          <a:ext cx="555423" cy="520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7" r:id="rId18" imgW="444307" imgH="431613" progId="Equation.DSMT4">
                  <p:embed/>
                </p:oleObj>
              </mc:Choice>
              <mc:Fallback>
                <p:oleObj r:id="rId18" imgW="444307" imgH="431613" progId="Equation.DSMT4">
                  <p:embed/>
                  <p:pic>
                    <p:nvPicPr>
                      <p:cNvPr id="31" name="Объект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418" y="4629050"/>
                        <a:ext cx="555423" cy="5207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Объект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0766939"/>
              </p:ext>
            </p:extLst>
          </p:nvPr>
        </p:nvGraphicFramePr>
        <p:xfrm>
          <a:off x="1366504" y="5169613"/>
          <a:ext cx="156197" cy="180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8" r:id="rId20" imgW="126835" imgH="139518" progId="Equation.DSMT4">
                  <p:embed/>
                </p:oleObj>
              </mc:Choice>
              <mc:Fallback>
                <p:oleObj r:id="rId20" imgW="126835" imgH="139518" progId="Equation.DSMT4">
                  <p:embed/>
                  <p:pic>
                    <p:nvPicPr>
                      <p:cNvPr id="33" name="Объект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504" y="5169613"/>
                        <a:ext cx="156197" cy="1802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96052"/>
              </p:ext>
            </p:extLst>
          </p:nvPr>
        </p:nvGraphicFramePr>
        <p:xfrm>
          <a:off x="1338007" y="5513951"/>
          <a:ext cx="234982" cy="2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9" r:id="rId22" imgW="152268" imgH="164957" progId="Equation.DSMT4">
                  <p:embed/>
                </p:oleObj>
              </mc:Choice>
              <mc:Fallback>
                <p:oleObj r:id="rId22" imgW="152268" imgH="164957" progId="Equation.DSMT4">
                  <p:embed/>
                  <p:pic>
                    <p:nvPicPr>
                      <p:cNvPr id="35" name="Объект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007" y="5513951"/>
                        <a:ext cx="234982" cy="2349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744128" y="947956"/>
                <a:ext cx="5257669" cy="55583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indent="360363" algn="just" defTabSz="994168">
                  <a:lnSpc>
                    <a:spcPts val="2500"/>
                  </a:lnSpc>
                  <a:spcBef>
                    <a:spcPct val="20000"/>
                  </a:spcBef>
                </a:pP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Численное решение интегральных уравнений сводится к нанесению, как правило,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поверхностной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треугольной 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сетки,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в пределах ячейки которой неизвестные плотности токов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</m:oMath>
                </a14:m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представляются базисными функциями </a:t>
                </a:r>
                <a:r>
                  <a:rPr lang="ru-RU" sz="1600" dirty="0" err="1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Рао-Уилтона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</a:t>
                </a:r>
                <a:r>
                  <a:rPr lang="ru-RU" sz="1600" dirty="0" err="1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Глиссона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(</a:t>
                </a:r>
                <a:r>
                  <a:rPr lang="en-US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RW</a:t>
                </a:r>
                <a:r>
                  <a:rPr lang="en-US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G</a:t>
                </a:r>
                <a:r>
                  <a:rPr lang="ru-RU" sz="1600" dirty="0" smtClean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). 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Связь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и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rgbClr val="4F81B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</m:oMath>
                </a14:m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определяется, например, </a:t>
                </a:r>
                <a:r>
                  <a:rPr lang="ru-RU" sz="1600" dirty="0" err="1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импедансными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граничными условиями. </a:t>
                </a:r>
              </a:p>
              <a:p>
                <a:pPr lvl="0" indent="360363" algn="just" defTabSz="994168">
                  <a:lnSpc>
                    <a:spcPts val="2500"/>
                  </a:lnSpc>
                  <a:spcBef>
                    <a:spcPct val="20000"/>
                  </a:spcBef>
                </a:pP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Существенным недостатком методов интегральных уравнений является необходимость учета взаимодействия всех элементов сетки, что приводит к заполненным, плохо обусловленным матрицам систем алгебраических уравнений. </a:t>
                </a:r>
                <a:r>
                  <a:rPr lang="ru-RU" sz="1600" u="sng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Проблема решается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путем использования многоуровневых, </a:t>
                </a:r>
                <a:r>
                  <a:rPr lang="ru-RU" sz="1600" dirty="0" err="1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мультипольных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приближений или </a:t>
                </a:r>
                <a:r>
                  <a:rPr lang="ru-RU" sz="1600" dirty="0" err="1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скелетонных</a:t>
                </a:r>
                <a:r>
                  <a:rPr lang="ru-RU" sz="1600" dirty="0">
                    <a:solidFill>
                      <a:srgbClr val="4F81BD">
                        <a:lumMod val="50000"/>
                      </a:srgbClr>
                    </a:solidFill>
                    <a:latin typeface="Arial"/>
                  </a:rPr>
                  <a:t> аппроксимаций. Суть этих приближений одна: упрощается описание взаимодействия «дальних» кластеров.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128" y="947956"/>
                <a:ext cx="5257669" cy="5558316"/>
              </a:xfrm>
              <a:prstGeom prst="rect">
                <a:avLst/>
              </a:prstGeom>
              <a:blipFill>
                <a:blip r:embed="rId24"/>
                <a:stretch>
                  <a:fillRect l="-579" r="-579" b="-5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7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2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106305" y="0"/>
            <a:ext cx="5935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Тестовая задача. Постановка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141" y="926039"/>
            <a:ext cx="6497274" cy="54528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Рассеяние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плоской электромагнитной волны на идеально проводящем теле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миндалевидной формы</a:t>
            </a:r>
          </a:p>
          <a:p>
            <a:pPr lvl="0"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ru-RU" sz="1900" dirty="0">
              <a:solidFill>
                <a:prstClr val="black"/>
              </a:solidFill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8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53" y="2047709"/>
            <a:ext cx="5636470" cy="20546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62" y="4272571"/>
            <a:ext cx="5630903" cy="13350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7098" y="926039"/>
            <a:ext cx="4816546" cy="2920125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4" name="Прямоугольник 13"/>
          <p:cNvSpPr/>
          <p:nvPr/>
        </p:nvSpPr>
        <p:spPr>
          <a:xfrm>
            <a:off x="7037098" y="4125872"/>
            <a:ext cx="4816546" cy="22530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lvl="0" indent="-1762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частота облучения - 7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ГГц (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 = 4,3 см)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lvl="0" indent="-176213"/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материал – идеальный проводник;</a:t>
            </a:r>
          </a:p>
          <a:p>
            <a:pPr marL="176213" lvl="0" indent="-176213">
              <a:buFont typeface="Symbol" panose="05050102010706020507" pitchFamily="18" charset="2"/>
              <a:buChar char="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облучения: угол азимута </a:t>
            </a:r>
            <a:r>
              <a:rPr lang="el-GR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меняется от 0° до 180° с шагом расчета 1°, угол </a:t>
            </a:r>
            <a:r>
              <a:rPr lang="el-GR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 = 90</a:t>
            </a:r>
            <a:r>
              <a:rPr lang="el-GR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lvl="0" indent="-176213" eaLnBrk="0" fontAlgn="base" hangingPunct="0"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"/>
            </a:pP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фасетов на поверхностной треугольной сетке: 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24312.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1312 </a:t>
            </a:r>
            <a:endParaRPr lang="el-GR" alt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0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565613" y="33650"/>
            <a:ext cx="4306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Arial" panose="020B0604020202020204" pitchFamily="34" charset="0"/>
              </a:rPr>
              <a:t>Результаты расчётов</a:t>
            </a:r>
            <a:endParaRPr lang="ru-RU" sz="3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6" name="Номер слайда 2"/>
          <p:cNvSpPr txBox="1">
            <a:spLocks/>
          </p:cNvSpPr>
          <p:nvPr/>
        </p:nvSpPr>
        <p:spPr>
          <a:xfrm>
            <a:off x="11409028" y="6378883"/>
            <a:ext cx="620785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2662F0-1B3D-4411-A131-FFD86FCFDC38}" type="slidenum">
              <a:rPr lang="ru-RU" smtClean="0"/>
              <a:pPr/>
              <a:t>9</a:t>
            </a:fld>
            <a:r>
              <a:rPr lang="en-US" dirty="0"/>
              <a:t>/20</a:t>
            </a:r>
            <a:endParaRPr lang="ru-RU" dirty="0"/>
          </a:p>
          <a:p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1336" y="6191075"/>
            <a:ext cx="1166069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-226504" y="6217371"/>
            <a:ext cx="9680896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[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2</a:t>
            </a:r>
            <a:r>
              <a:rPr lang="en-US" sz="1600" dirty="0" smtClean="0">
                <a:solidFill>
                  <a:srgbClr val="4F81BD">
                    <a:lumMod val="50000"/>
                  </a:srgbClr>
                </a:solidFill>
                <a:latin typeface="Arial"/>
              </a:rPr>
              <a:t>] Gibson W.C. The Method of Moments in Electromagnetics. – Boca Raton: CRC Press, 2015.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78389" y="5673600"/>
            <a:ext cx="4388064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ru-RU" sz="1400" dirty="0">
                <a:latin typeface="Arial"/>
              </a:rPr>
              <a:t>г</a:t>
            </a:r>
            <a:r>
              <a:rPr lang="ru-RU" sz="1400" dirty="0" smtClean="0">
                <a:latin typeface="Arial"/>
              </a:rPr>
              <a:t>оризонтальная поляризация</a:t>
            </a:r>
            <a:endParaRPr lang="ru-RU" sz="1400" dirty="0">
              <a:latin typeface="Arial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41749" y="5673600"/>
            <a:ext cx="4388064" cy="373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 algn="just" defTabSz="994168">
              <a:lnSpc>
                <a:spcPts val="2500"/>
              </a:lnSpc>
              <a:spcBef>
                <a:spcPct val="20000"/>
              </a:spcBef>
            </a:pPr>
            <a:r>
              <a:rPr lang="ru-RU" sz="1400" dirty="0" smtClean="0">
                <a:latin typeface="Arial"/>
              </a:rPr>
              <a:t>вертикальная поляризация</a:t>
            </a:r>
            <a:endParaRPr lang="ru-RU" sz="1400" dirty="0">
              <a:latin typeface="Arial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4223" y="792287"/>
            <a:ext cx="1182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графиках представлены зависимости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эффективной поверхности рассеяния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миндалевидного тела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от угла наблюдения при горизонтальной и вертикальной поляризациях падающей электромагнитной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волны. Результаты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сравнения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расчётов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 разработанной программе (метод моментов –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FMM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и многоуровневый метод –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MLFMA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 с данными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из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монографии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показывают удовлетворительное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согласие.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11" y="1992616"/>
            <a:ext cx="5829300" cy="37623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284" y="1992615"/>
            <a:ext cx="58483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48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Лого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Лого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Макеты раскадровки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20735</TotalTime>
  <Words>2232</Words>
  <Application>Microsoft Office PowerPoint</Application>
  <PresentationFormat>Широкоэкранный</PresentationFormat>
  <Paragraphs>216</Paragraphs>
  <Slides>20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Formular</vt:lpstr>
      <vt:lpstr>Impact</vt:lpstr>
      <vt:lpstr>Myriad Pro</vt:lpstr>
      <vt:lpstr>Symbol</vt:lpstr>
      <vt:lpstr>Times New Roman</vt:lpstr>
      <vt:lpstr>Times New Roman Cyr</vt:lpstr>
      <vt:lpstr>Times New Roman Cyr</vt:lpstr>
      <vt:lpstr>TimesNewRomanPSMT</vt:lpstr>
      <vt:lpstr>Wingdings</vt:lpstr>
      <vt:lpstr>Тема Office</vt:lpstr>
      <vt:lpstr>2_Логос</vt:lpstr>
      <vt:lpstr>1_Логос</vt:lpstr>
      <vt:lpstr>Макеты раскадровки</vt:lpstr>
      <vt:lpstr>Equation</vt:lpstr>
      <vt:lpstr>Equation.DSMT4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Балдина Алена Геннадьевна</dc:creator>
  <cp:lastModifiedBy>Лебединская Анастасия Владимировна</cp:lastModifiedBy>
  <cp:revision>495</cp:revision>
  <cp:lastPrinted>2021-04-26T13:10:50Z</cp:lastPrinted>
  <dcterms:created xsi:type="dcterms:W3CDTF">2020-09-22T08:05:05Z</dcterms:created>
  <dcterms:modified xsi:type="dcterms:W3CDTF">2022-03-28T09:31:48Z</dcterms:modified>
</cp:coreProperties>
</file>