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8"/>
  </p:notesMasterIdLst>
  <p:sldIdLst>
    <p:sldId id="261" r:id="rId2"/>
    <p:sldId id="393" r:id="rId3"/>
    <p:sldId id="395" r:id="rId4"/>
    <p:sldId id="401" r:id="rId5"/>
    <p:sldId id="402" r:id="rId6"/>
    <p:sldId id="404" r:id="rId7"/>
    <p:sldId id="408" r:id="rId8"/>
    <p:sldId id="409" r:id="rId9"/>
    <p:sldId id="371" r:id="rId10"/>
    <p:sldId id="407" r:id="rId11"/>
    <p:sldId id="370" r:id="rId12"/>
    <p:sldId id="380" r:id="rId13"/>
    <p:sldId id="379" r:id="rId14"/>
    <p:sldId id="361" r:id="rId15"/>
    <p:sldId id="363" r:id="rId16"/>
    <p:sldId id="367" r:id="rId17"/>
    <p:sldId id="319" r:id="rId18"/>
    <p:sldId id="320" r:id="rId19"/>
    <p:sldId id="357" r:id="rId20"/>
    <p:sldId id="337" r:id="rId21"/>
    <p:sldId id="385" r:id="rId22"/>
    <p:sldId id="392" r:id="rId23"/>
    <p:sldId id="334" r:id="rId24"/>
    <p:sldId id="333" r:id="rId25"/>
    <p:sldId id="391" r:id="rId26"/>
    <p:sldId id="27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4890" autoAdjust="0"/>
    <p:restoredTop sz="93766" autoAdjust="0"/>
  </p:normalViewPr>
  <p:slideViewPr>
    <p:cSldViewPr>
      <p:cViewPr>
        <p:scale>
          <a:sx n="69" d="100"/>
          <a:sy n="69" d="100"/>
        </p:scale>
        <p:origin x="-1003" y="-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5BB831-B6C0-4BC0-AABC-EF17BD8E6684}" type="datetimeFigureOut">
              <a:rPr lang="ru-RU"/>
              <a:pPr>
                <a:defRPr/>
              </a:pPr>
              <a:t>31.08.2023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42874B-5C30-44C7-8B62-DFFFB1A3F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42874B-5C30-44C7-8B62-DFFFB1A3FF6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EA45-8A9B-41E2-B4E2-91C0C11D6C2A}" type="datetimeFigureOut">
              <a:rPr lang="ru-RU"/>
              <a:pPr>
                <a:defRPr/>
              </a:pPr>
              <a:t>31.08.2023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93CCC-1CE7-44CC-87DB-0CA5C7580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0F89E-BFE2-4EFE-9F61-336361E3AC57}" type="datetimeFigureOut">
              <a:rPr lang="ru-RU"/>
              <a:pPr>
                <a:defRPr/>
              </a:pPr>
              <a:t>31.08.2023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4ABEA-2733-4492-8491-1173AB496A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C23C-CB2C-4BA2-A571-F8364B071150}" type="datetimeFigureOut">
              <a:rPr lang="ru-RU"/>
              <a:pPr>
                <a:defRPr/>
              </a:pPr>
              <a:t>31.08.2023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DE3A-C96E-4A8F-97B5-314E8FFE98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0423-3DB1-4156-800A-9265131FA7D2}" type="datetimeFigureOut">
              <a:rPr lang="ru-RU"/>
              <a:pPr>
                <a:defRPr/>
              </a:pPr>
              <a:t>31.08.2023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3722-8A0D-4826-A00F-38CC550E2E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0821-EF04-4F83-AE28-4C3853D79210}" type="datetimeFigureOut">
              <a:rPr lang="ru-RU"/>
              <a:pPr>
                <a:defRPr/>
              </a:pPr>
              <a:t>31.08.2023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CFC6-7076-4D62-97C0-2B11586705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89931-11B4-40D6-ADEE-633E9F125AB9}" type="datetimeFigureOut">
              <a:rPr lang="ru-RU"/>
              <a:pPr>
                <a:defRPr/>
              </a:pPr>
              <a:t>31.08.2023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34AD8-6F52-4867-B0A2-749C8F0FF6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B42E-3134-4B00-A88A-9F6C42090C03}" type="datetimeFigureOut">
              <a:rPr lang="ru-RU"/>
              <a:pPr>
                <a:defRPr/>
              </a:pPr>
              <a:t>31.08.2023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4CA0-182C-4CE6-BEEC-A0A87C7B16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D409-7126-40DA-BE95-54BAE330116F}" type="datetimeFigureOut">
              <a:rPr lang="ru-RU"/>
              <a:pPr>
                <a:defRPr/>
              </a:pPr>
              <a:t>31.08.2023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1EC6F-A298-4202-80CF-FDE4C136D1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E0B1F-489A-49CE-8216-2AF72A6CF51A}" type="datetimeFigureOut">
              <a:rPr lang="ru-RU"/>
              <a:pPr>
                <a:defRPr/>
              </a:pPr>
              <a:t>31.08.2023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1A62-A54B-4A0B-81F5-DEEFCC803E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BE941-BADA-44D8-ACB4-6E9BCA92509C}" type="datetimeFigureOut">
              <a:rPr lang="ru-RU"/>
              <a:pPr>
                <a:defRPr/>
              </a:pPr>
              <a:t>31.08.2023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1FFD-59FC-4594-BA86-034E9A0BFF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6328-CEC1-4876-AEA5-98C9D802AAE7}" type="datetimeFigureOut">
              <a:rPr lang="ru-RU"/>
              <a:pPr>
                <a:defRPr/>
              </a:pPr>
              <a:t>31.08.2023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DD0C-E250-4D95-BF6A-A591C594DE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B0A5C0-2A69-4E1C-B41A-36184D9AF8F6}" type="datetimeFigureOut">
              <a:rPr lang="ru-RU"/>
              <a:pPr>
                <a:defRPr/>
              </a:pPr>
              <a:t>31.08.2023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54776C-1F24-42EB-BE58-EBED48654E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14313"/>
            <a:ext cx="8786812" cy="44291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5400" dirty="0" smtClean="0"/>
              <a:t>ЗАО «РЕОМ»</a:t>
            </a:r>
            <a:br>
              <a:rPr lang="ru-RU" sz="54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dirty="0" err="1" smtClean="0"/>
              <a:t>Радиационно</a:t>
            </a:r>
            <a:r>
              <a:rPr lang="ru-RU" sz="3600" dirty="0" smtClean="0"/>
              <a:t>- стойкие  источники   электропитания, решения  2023 года».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3600" dirty="0" smtClean="0"/>
              <a:t> 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1188" y="404813"/>
            <a:ext cx="79216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 технологии  ИРС  разработаны: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ИРС27 - 4К  ( 5Вт. прецизионный   4-х канальный  источник ) 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Входное  напряжение 27В(6-75) 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Выходные  каналы (5В/0.3А;  5В/01А;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15В/0.2А)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гальванически  развязаны  между   собой  и от  входного напряжения (напряжение  гальванической  изоляции   2000В).  Источники  успешно  прошли испытания  на АО «НПО Электромашина» в 2021г.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ИРС 27- 200 (20 Вт;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вых.=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-200В) прецизионный  малошумящий источник питания  для  управления  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диодами  разработка проведена по заказу  АО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Тамбоваппарат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200" dirty="0" smtClean="0"/>
              <a:t>Осциллограмма напряжения на стоке силового  транзистора </a:t>
            </a:r>
            <a:r>
              <a:rPr lang="ru-RU" sz="2400" dirty="0" smtClean="0"/>
              <a:t>( источник  ИРС27-5-4)</a:t>
            </a:r>
            <a:endParaRPr lang="ru-RU" sz="2400" dirty="0"/>
          </a:p>
        </p:txBody>
      </p:sp>
      <p:pic>
        <p:nvPicPr>
          <p:cNvPr id="4098" name="Picture 2" descr="C:\Users\Пользователь\Desktop\НАПР на СТОКЕ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9406" y="1214422"/>
            <a:ext cx="6025188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50070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отсутствие в спектре выходного  напряжения    высокочастотных импульсных  помех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15328" cy="857232"/>
          </a:xfrm>
        </p:spPr>
        <p:txBody>
          <a:bodyPr/>
          <a:lstStyle/>
          <a:p>
            <a:pPr lvl="2"/>
            <a:r>
              <a:rPr lang="ru-RU" sz="2400" dirty="0" smtClean="0"/>
              <a:t> </a:t>
            </a:r>
            <a:r>
              <a:rPr lang="ru-RU" sz="2400" b="1" dirty="0" smtClean="0"/>
              <a:t>Источники серии  ЮСС - К</a:t>
            </a:r>
            <a:r>
              <a:rPr lang="ru-RU" sz="2400" dirty="0" smtClean="0"/>
              <a:t>  на основе мостового преобразователя с  фазовым сдвигом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6072206"/>
          </a:xfrm>
        </p:spPr>
        <p:txBody>
          <a:bodyPr/>
          <a:lstStyle/>
          <a:p>
            <a:r>
              <a:rPr lang="ru-RU" sz="1800" dirty="0" smtClean="0"/>
              <a:t>Планируемое применение   источников ЮСС:</a:t>
            </a:r>
          </a:p>
          <a:p>
            <a:r>
              <a:rPr lang="ru-RU" sz="1800" dirty="0" smtClean="0"/>
              <a:t>-  преобразователи  АC-DC до 1000Вт.;- высокоэффективные  источники  DC-DC (20-1000)Вт. </a:t>
            </a:r>
          </a:p>
          <a:p>
            <a:r>
              <a:rPr lang="ru-RU" sz="1800" dirty="0" smtClean="0"/>
              <a:t>Источники  разработаны  на  основе   оригинального   контроллера  фазового  сдвига ЮСС.  </a:t>
            </a:r>
          </a:p>
          <a:p>
            <a:r>
              <a:rPr lang="ru-RU" sz="1800" dirty="0" smtClean="0"/>
              <a:t>Номинальные  диапазоны входных напряжений  источников DC-DC: </a:t>
            </a:r>
          </a:p>
          <a:p>
            <a:r>
              <a:rPr lang="ru-RU" sz="1800" dirty="0" smtClean="0"/>
              <a:t>-  </a:t>
            </a:r>
            <a:r>
              <a:rPr lang="en-US" sz="1800" dirty="0" smtClean="0"/>
              <a:t>U</a:t>
            </a:r>
            <a:r>
              <a:rPr lang="ru-RU" sz="1800" dirty="0" err="1" smtClean="0"/>
              <a:t>вх</a:t>
            </a:r>
            <a:r>
              <a:rPr lang="ru-RU" sz="1800" b="1" dirty="0" smtClean="0"/>
              <a:t> =  </a:t>
            </a:r>
            <a:r>
              <a:rPr lang="ru-RU" sz="1800" dirty="0" smtClean="0"/>
              <a:t>27В(6-70)В;    </a:t>
            </a:r>
            <a:r>
              <a:rPr lang="en-US" sz="1800" dirty="0" smtClean="0"/>
              <a:t>U</a:t>
            </a:r>
            <a:r>
              <a:rPr lang="ru-RU" sz="1800" dirty="0" err="1" smtClean="0"/>
              <a:t>вх</a:t>
            </a:r>
            <a:r>
              <a:rPr lang="ru-RU" sz="1800" dirty="0" smtClean="0"/>
              <a:t> = 100В (70-150)В; или  иные по   согласованию  с  потребителями.</a:t>
            </a:r>
          </a:p>
          <a:p>
            <a:r>
              <a:rPr lang="ru-RU" sz="1800" dirty="0" smtClean="0"/>
              <a:t>-  КПД  не </a:t>
            </a:r>
            <a:r>
              <a:rPr lang="ru-RU" sz="1800" b="1" dirty="0" smtClean="0"/>
              <a:t>менее 86%</a:t>
            </a:r>
            <a:r>
              <a:rPr lang="ru-RU" sz="1800" dirty="0" smtClean="0"/>
              <a:t>  для  всего ряда  выходных напряжений;</a:t>
            </a:r>
          </a:p>
          <a:p>
            <a:r>
              <a:rPr lang="ru-RU" sz="1800" dirty="0" smtClean="0"/>
              <a:t>- проходная емкость – не более (50 - 100) пФ,</a:t>
            </a:r>
          </a:p>
          <a:p>
            <a:r>
              <a:rPr lang="ru-RU" sz="1800" dirty="0" smtClean="0"/>
              <a:t>- пульсации выходного напряжения (пик-пик) - не более  (30-100) мВ;</a:t>
            </a:r>
          </a:p>
          <a:p>
            <a:r>
              <a:rPr lang="ru-RU" sz="1800" dirty="0" smtClean="0"/>
              <a:t>- перерегулирование </a:t>
            </a:r>
            <a:r>
              <a:rPr lang="en-US" sz="1800" dirty="0" smtClean="0"/>
              <a:t>U</a:t>
            </a:r>
            <a:r>
              <a:rPr lang="ru-RU" sz="1800" dirty="0" err="1" smtClean="0"/>
              <a:t>вых</a:t>
            </a:r>
            <a:r>
              <a:rPr lang="ru-RU" sz="1800" dirty="0" smtClean="0"/>
              <a:t>. - не  более 1% для  активной  и  емкостной  нагрузки;</a:t>
            </a:r>
          </a:p>
          <a:p>
            <a:r>
              <a:rPr lang="ru-RU" sz="1800" dirty="0" smtClean="0"/>
              <a:t>- обеспечена стабильная работа от холостого хода (отсутствие нагрузки) до </a:t>
            </a:r>
            <a:r>
              <a:rPr lang="en-US" sz="1800" dirty="0" smtClean="0"/>
              <a:t>P</a:t>
            </a:r>
            <a:r>
              <a:rPr lang="ru-RU" sz="1800" dirty="0" smtClean="0"/>
              <a:t>мах;</a:t>
            </a:r>
          </a:p>
          <a:p>
            <a:r>
              <a:rPr lang="ru-RU" sz="1800" dirty="0" smtClean="0"/>
              <a:t>- суммарная нестабильность </a:t>
            </a:r>
            <a:r>
              <a:rPr lang="en-US" sz="1800" dirty="0" smtClean="0"/>
              <a:t>U</a:t>
            </a:r>
            <a:r>
              <a:rPr lang="ru-RU" sz="1800" dirty="0" err="1" smtClean="0"/>
              <a:t>вых</a:t>
            </a:r>
            <a:r>
              <a:rPr lang="ru-RU" sz="1800" dirty="0" smtClean="0"/>
              <a:t>.–1% в диапазоне -60 +100 Град.С (температура окружающей  среды);</a:t>
            </a:r>
          </a:p>
          <a:p>
            <a:r>
              <a:rPr lang="ru-RU" sz="1800" dirty="0" smtClean="0"/>
              <a:t>     Уровень    к воздействию </a:t>
            </a:r>
            <a:r>
              <a:rPr lang="ru-RU" sz="1800" dirty="0" err="1" smtClean="0"/>
              <a:t>спецфакторов</a:t>
            </a:r>
            <a:r>
              <a:rPr lang="ru-RU" sz="1800" dirty="0" smtClean="0"/>
              <a:t>: - 7И;7С – 4Ус(5Ус); 7.К1 –  2К; 7.К4 –  1К; 7.К12  –  60 МэВ·см²/мг.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marL="1257300" lvl="2" indent="-457200"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Мостовой преобразователь с  фазовым сдвигом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428868"/>
            <a:ext cx="7199313" cy="279877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429684" cy="3571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5140123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Радиационностойкий</a:t>
            </a:r>
            <a:r>
              <a:rPr lang="ru-RU" dirty="0" smtClean="0"/>
              <a:t>  контроллер  ЮСС  -  функциональный  аналог </a:t>
            </a:r>
            <a:r>
              <a:rPr lang="en-US" dirty="0" smtClean="0"/>
              <a:t>  </a:t>
            </a:r>
            <a:r>
              <a:rPr lang="ru-RU" dirty="0" smtClean="0"/>
              <a:t>  1308ЕУ2Т ; </a:t>
            </a:r>
            <a:r>
              <a:rPr lang="en-US" dirty="0" smtClean="0"/>
              <a:t>UCC2895</a:t>
            </a:r>
          </a:p>
          <a:p>
            <a:r>
              <a:rPr lang="en-US" dirty="0" smtClean="0"/>
              <a:t> </a:t>
            </a:r>
            <a:r>
              <a:rPr lang="ru-RU" dirty="0" smtClean="0"/>
              <a:t>(КПД 84%  для  ИВЭП27-5/4  при  </a:t>
            </a:r>
            <a:r>
              <a:rPr lang="en-US" dirty="0" smtClean="0"/>
              <a:t>U</a:t>
            </a:r>
            <a:r>
              <a:rPr lang="ru-RU" dirty="0" err="1" smtClean="0"/>
              <a:t>вх</a:t>
            </a:r>
            <a:r>
              <a:rPr lang="ru-RU" dirty="0" smtClean="0"/>
              <a:t> = 27В; </a:t>
            </a:r>
            <a:r>
              <a:rPr lang="en-US" dirty="0" smtClean="0"/>
              <a:t>U</a:t>
            </a:r>
            <a:r>
              <a:rPr lang="ru-RU" dirty="0" err="1" smtClean="0"/>
              <a:t>вых</a:t>
            </a:r>
            <a:r>
              <a:rPr lang="ru-RU" dirty="0" smtClean="0"/>
              <a:t> = 5В; </a:t>
            </a:r>
            <a:r>
              <a:rPr lang="en-US" dirty="0" smtClean="0"/>
              <a:t>I</a:t>
            </a:r>
            <a:r>
              <a:rPr lang="ru-RU" dirty="0" err="1" smtClean="0"/>
              <a:t>н</a:t>
            </a:r>
            <a:r>
              <a:rPr lang="ru-RU" dirty="0" smtClean="0"/>
              <a:t> = 4</a:t>
            </a:r>
            <a:r>
              <a:rPr lang="en-US" dirty="0" smtClean="0"/>
              <a:t>A</a:t>
            </a:r>
            <a:r>
              <a:rPr lang="ru-RU" dirty="0" smtClean="0"/>
              <a:t>). 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94231" y="0"/>
            <a:ext cx="8340196" cy="1142984"/>
          </a:xfrm>
        </p:spPr>
        <p:txBody>
          <a:bodyPr/>
          <a:lstStyle/>
          <a:p>
            <a:r>
              <a:rPr lang="ru-RU" sz="2400" dirty="0" smtClean="0"/>
              <a:t> Возможное  построение  системы   электропитания: 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</a:t>
            </a:r>
          </a:p>
          <a:p>
            <a:pPr>
              <a:buNone/>
            </a:pPr>
            <a:r>
              <a:rPr lang="ru-RU" sz="1800" dirty="0" smtClean="0"/>
              <a:t>- </a:t>
            </a:r>
            <a:r>
              <a:rPr lang="ru-RU" sz="1800" b="1" dirty="0" smtClean="0"/>
              <a:t>Контроллер системы электропитания </a:t>
            </a:r>
            <a:r>
              <a:rPr lang="ru-RU" sz="1800" dirty="0" smtClean="0"/>
              <a:t>с резервированным   интерфейсом  </a:t>
            </a:r>
            <a:r>
              <a:rPr lang="en-US" sz="1800" dirty="0" smtClean="0"/>
              <a:t>RS – 485</a:t>
            </a:r>
            <a:r>
              <a:rPr lang="ru-RU" sz="1800" dirty="0" smtClean="0"/>
              <a:t> ( с функцией 9 бита). </a:t>
            </a:r>
            <a:r>
              <a:rPr lang="en-US" sz="1800" dirty="0" smtClean="0"/>
              <a:t>  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- </a:t>
            </a:r>
            <a:r>
              <a:rPr lang="ru-RU" sz="1800" b="1" dirty="0" smtClean="0"/>
              <a:t>Блок   контроля первичной  сети </a:t>
            </a:r>
            <a:r>
              <a:rPr lang="ru-RU" sz="1800" dirty="0" smtClean="0"/>
              <a:t>(БКПС) с функциями: определения достоверного  окна   напряжения первичной  сети; контроля тока потребления вторичными </a:t>
            </a:r>
            <a:r>
              <a:rPr lang="en-US" sz="1800" dirty="0" smtClean="0"/>
              <a:t>DC-DC</a:t>
            </a:r>
            <a:r>
              <a:rPr lang="ru-RU" sz="1800" dirty="0" smtClean="0"/>
              <a:t> преобразователями;  логическим блоком ;  интерфейсом принимающим  сигналы  управления с трансформаторной  гальванической развязкой  не  менее  2кВ.;   </a:t>
            </a:r>
          </a:p>
          <a:p>
            <a:pPr>
              <a:buNone/>
            </a:pPr>
            <a:r>
              <a:rPr lang="ru-RU" sz="1800" dirty="0" smtClean="0"/>
              <a:t> - </a:t>
            </a:r>
            <a:r>
              <a:rPr lang="ru-RU" sz="1800" b="1" dirty="0" smtClean="0"/>
              <a:t>Блок   контроля вторичной  сети</a:t>
            </a:r>
            <a:r>
              <a:rPr lang="ru-RU" sz="1800" dirty="0" smtClean="0"/>
              <a:t> (БКВС) выполняющий:  контроль достоверности  выходных  напряжений </a:t>
            </a:r>
            <a:r>
              <a:rPr lang="en-US" sz="1800" dirty="0" smtClean="0"/>
              <a:t>DC-DC</a:t>
            </a:r>
            <a:r>
              <a:rPr lang="ru-RU" sz="1800" dirty="0" smtClean="0"/>
              <a:t> источников;  функцию  резервирования </a:t>
            </a:r>
            <a:r>
              <a:rPr lang="en-US" sz="1800" dirty="0" smtClean="0"/>
              <a:t>DC-DC</a:t>
            </a:r>
            <a:r>
              <a:rPr lang="ru-RU" sz="1800" dirty="0" smtClean="0"/>
              <a:t>  преобразователей; переключение  источников (основной –резервный); интерфейс выдачи сигналов диагностики  с трансформаторной  гальванической развязкой  не  менее  2кВ.  </a:t>
            </a:r>
          </a:p>
          <a:p>
            <a:pPr>
              <a:buNone/>
            </a:pPr>
            <a:r>
              <a:rPr lang="ru-RU" sz="1800" dirty="0" smtClean="0"/>
              <a:t>  -  </a:t>
            </a:r>
            <a:r>
              <a:rPr lang="ru-RU" sz="1800" b="1" dirty="0" smtClean="0"/>
              <a:t>Источники   </a:t>
            </a:r>
            <a:r>
              <a:rPr lang="en-US" sz="1800" b="1" dirty="0" smtClean="0"/>
              <a:t>DC-DC</a:t>
            </a:r>
            <a:r>
              <a:rPr lang="ru-RU" sz="1800" b="1" dirty="0" smtClean="0"/>
              <a:t>:</a:t>
            </a:r>
          </a:p>
          <a:p>
            <a:pPr>
              <a:buNone/>
            </a:pPr>
            <a:r>
              <a:rPr lang="ru-RU" sz="1800" b="1" dirty="0" smtClean="0"/>
              <a:t> - </a:t>
            </a:r>
            <a:r>
              <a:rPr lang="ru-RU" sz="1800" dirty="0" smtClean="0"/>
              <a:t>На  магнитных  усилителях  -  ИПВ – К   ( источники  4-го поколения  на микросхемах  МТ; с  высоким КПД  и  функцией ограничения пускового тока).  </a:t>
            </a:r>
          </a:p>
          <a:p>
            <a:pPr>
              <a:buNone/>
            </a:pPr>
            <a:r>
              <a:rPr lang="ru-RU" sz="1800" dirty="0" smtClean="0"/>
              <a:t> -  </a:t>
            </a:r>
            <a:r>
              <a:rPr lang="ru-RU" sz="1800" dirty="0" err="1" smtClean="0"/>
              <a:t>Квазирезнансные</a:t>
            </a:r>
            <a:r>
              <a:rPr lang="ru-RU" sz="1800" dirty="0" smtClean="0"/>
              <a:t>   -   ИРС – К.</a:t>
            </a:r>
          </a:p>
          <a:p>
            <a:pPr>
              <a:buNone/>
            </a:pPr>
            <a:r>
              <a:rPr lang="ru-RU" sz="1800" dirty="0" smtClean="0"/>
              <a:t> - С применением резонансного контроллера   фазового сдвига ЮСС  -  ИВЭП – К.</a:t>
            </a:r>
          </a:p>
          <a:p>
            <a:pPr>
              <a:buNone/>
            </a:pPr>
            <a:r>
              <a:rPr lang="ru-RU" sz="1800" dirty="0" smtClean="0"/>
              <a:t> - обратноходовые преобразователи  ВИП-2</a:t>
            </a:r>
          </a:p>
          <a:p>
            <a:pPr>
              <a:buNone/>
            </a:pPr>
            <a:r>
              <a:rPr lang="ru-RU" sz="1800" dirty="0" smtClean="0"/>
              <a:t>  </a:t>
            </a:r>
          </a:p>
          <a:p>
            <a:pPr>
              <a:buNone/>
            </a:pPr>
            <a:r>
              <a:rPr lang="en-US" sz="1800" dirty="0" smtClean="0"/>
              <a:t>  </a:t>
            </a: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8575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latin typeface="Calibri" pitchFamily="34" charset="0"/>
              </a:rPr>
              <a:t>БЛОК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</a:rPr>
              <a:t> КОНТРОЛЯ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>
                <a:latin typeface="Calibri" pitchFamily="34" charset="0"/>
              </a:rPr>
              <a:t>ПЕРВИЧНОЙ </a:t>
            </a:r>
            <a:r>
              <a:rPr lang="ru-RU" sz="3200" dirty="0" smtClean="0">
                <a:latin typeface="Calibri" pitchFamily="34" charset="0"/>
              </a:rPr>
              <a:t>СЕТИ (</a:t>
            </a:r>
            <a:r>
              <a:rPr lang="ru-RU" sz="3200" dirty="0">
                <a:latin typeface="Calibri" pitchFamily="34" charset="0"/>
              </a:rPr>
              <a:t>БКПС)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31913" y="1773238"/>
            <a:ext cx="475297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6084888" y="1633538"/>
            <a:ext cx="574675" cy="215900"/>
            <a:chOff x="6156176" y="2177121"/>
            <a:chExt cx="576064" cy="216024"/>
          </a:xfrm>
        </p:grpSpPr>
        <p:sp>
          <p:nvSpPr>
            <p:cNvPr id="13" name="Дуга 12"/>
            <p:cNvSpPr/>
            <p:nvPr/>
          </p:nvSpPr>
          <p:spPr>
            <a:xfrm>
              <a:off x="6156176" y="2248599"/>
              <a:ext cx="144811" cy="144546"/>
            </a:xfrm>
            <a:prstGeom prst="arc">
              <a:avLst>
                <a:gd name="adj1" fmla="val 10816472"/>
                <a:gd name="adj2" fmla="val 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Дуга 18"/>
            <p:cNvSpPr/>
            <p:nvPr/>
          </p:nvSpPr>
          <p:spPr>
            <a:xfrm>
              <a:off x="6300987" y="2248599"/>
              <a:ext cx="143220" cy="144546"/>
            </a:xfrm>
            <a:prstGeom prst="arc">
              <a:avLst>
                <a:gd name="adj1" fmla="val 10816472"/>
                <a:gd name="adj2" fmla="val 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Дуга 19"/>
            <p:cNvSpPr/>
            <p:nvPr/>
          </p:nvSpPr>
          <p:spPr>
            <a:xfrm>
              <a:off x="6444207" y="2248599"/>
              <a:ext cx="144812" cy="144546"/>
            </a:xfrm>
            <a:prstGeom prst="arc">
              <a:avLst>
                <a:gd name="adj1" fmla="val 10816472"/>
                <a:gd name="adj2" fmla="val 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Дуга 20"/>
            <p:cNvSpPr/>
            <p:nvPr/>
          </p:nvSpPr>
          <p:spPr>
            <a:xfrm>
              <a:off x="6589020" y="2248599"/>
              <a:ext cx="143220" cy="144546"/>
            </a:xfrm>
            <a:prstGeom prst="arc">
              <a:avLst>
                <a:gd name="adj1" fmla="val 10816472"/>
                <a:gd name="adj2" fmla="val 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156176" y="2177121"/>
              <a:ext cx="14481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372598" y="2177121"/>
              <a:ext cx="14322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589020" y="2177121"/>
              <a:ext cx="14322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Группа 62"/>
          <p:cNvGrpSpPr>
            <a:grpSpLocks/>
          </p:cNvGrpSpPr>
          <p:nvPr/>
        </p:nvGrpSpPr>
        <p:grpSpPr bwMode="auto">
          <a:xfrm>
            <a:off x="2760663" y="1922463"/>
            <a:ext cx="720725" cy="674687"/>
            <a:chOff x="3275856" y="2681981"/>
            <a:chExt cx="720080" cy="675011"/>
          </a:xfrm>
        </p:grpSpPr>
        <p:sp>
          <p:nvSpPr>
            <p:cNvPr id="45" name="Овал 44"/>
            <p:cNvSpPr/>
            <p:nvPr/>
          </p:nvSpPr>
          <p:spPr>
            <a:xfrm>
              <a:off x="3347229" y="2681981"/>
              <a:ext cx="577333" cy="5765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420189" y="3042516"/>
              <a:ext cx="4314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3635896" y="2826512"/>
              <a:ext cx="0" cy="2160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3780229" y="2826512"/>
              <a:ext cx="0" cy="2160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3491563" y="2826512"/>
              <a:ext cx="0" cy="2160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491563" y="3113988"/>
              <a:ext cx="2886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491563" y="3113988"/>
              <a:ext cx="0" cy="2430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635896" y="2826512"/>
              <a:ext cx="3600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3275856" y="2826512"/>
              <a:ext cx="2157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8" name="TextBox 45"/>
          <p:cNvSpPr txBox="1">
            <a:spLocks noChangeArrowheads="1"/>
          </p:cNvSpPr>
          <p:nvPr/>
        </p:nvSpPr>
        <p:spPr bwMode="auto">
          <a:xfrm>
            <a:off x="3365500" y="2622550"/>
            <a:ext cx="1257300" cy="92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ИСТОЧНИК</a:t>
            </a:r>
          </a:p>
          <a:p>
            <a:pPr algn="ctr"/>
            <a:r>
              <a:rPr lang="ru-RU">
                <a:latin typeface="Calibri" pitchFamily="34" charset="0"/>
              </a:rPr>
              <a:t>ПИТАНИЯ</a:t>
            </a:r>
          </a:p>
          <a:p>
            <a:pPr algn="ctr"/>
            <a:r>
              <a:rPr lang="ru-RU">
                <a:latin typeface="Calibri" pitchFamily="34" charset="0"/>
              </a:rPr>
              <a:t>15 В</a:t>
            </a:r>
          </a:p>
        </p:txBody>
      </p:sp>
      <p:sp>
        <p:nvSpPr>
          <p:cNvPr id="18439" name="TextBox 46"/>
          <p:cNvSpPr txBox="1">
            <a:spLocks noChangeArrowheads="1"/>
          </p:cNvSpPr>
          <p:nvPr/>
        </p:nvSpPr>
        <p:spPr bwMode="auto">
          <a:xfrm>
            <a:off x="4759325" y="2620963"/>
            <a:ext cx="1241425" cy="92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КОНТРОЛЬ</a:t>
            </a:r>
          </a:p>
          <a:p>
            <a:pPr algn="ctr"/>
            <a:r>
              <a:rPr lang="ru-RU">
                <a:latin typeface="Calibri" pitchFamily="34" charset="0"/>
              </a:rPr>
              <a:t>СЕТИ</a:t>
            </a:r>
          </a:p>
          <a:p>
            <a:pPr algn="ctr"/>
            <a:r>
              <a:rPr lang="ru-RU">
                <a:latin typeface="Calibri" pitchFamily="34" charset="0"/>
              </a:rPr>
              <a:t>100 В</a:t>
            </a:r>
          </a:p>
        </p:txBody>
      </p:sp>
      <p:sp>
        <p:nvSpPr>
          <p:cNvPr id="18440" name="TextBox 47"/>
          <p:cNvSpPr txBox="1">
            <a:spLocks noChangeArrowheads="1"/>
          </p:cNvSpPr>
          <p:nvPr/>
        </p:nvSpPr>
        <p:spPr bwMode="auto">
          <a:xfrm>
            <a:off x="3911600" y="4349750"/>
            <a:ext cx="1487488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ЛОГИКА</a:t>
            </a:r>
          </a:p>
          <a:p>
            <a:pPr algn="ctr"/>
            <a:r>
              <a:rPr lang="ru-RU">
                <a:latin typeface="Calibri" pitchFamily="34" charset="0"/>
              </a:rPr>
              <a:t>УПРАВЛЕНИЯ</a:t>
            </a:r>
          </a:p>
        </p:txBody>
      </p:sp>
      <p:sp>
        <p:nvSpPr>
          <p:cNvPr id="18441" name="TextBox 48"/>
          <p:cNvSpPr txBox="1">
            <a:spLocks noChangeArrowheads="1"/>
          </p:cNvSpPr>
          <p:nvPr/>
        </p:nvSpPr>
        <p:spPr bwMode="auto">
          <a:xfrm>
            <a:off x="5610225" y="4349750"/>
            <a:ext cx="1812925" cy="646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КОНТРОЛЬ ТОКА</a:t>
            </a:r>
          </a:p>
          <a:p>
            <a:pPr algn="ctr"/>
            <a:r>
              <a:rPr lang="ru-RU">
                <a:latin typeface="Calibri" pitchFamily="34" charset="0"/>
              </a:rPr>
              <a:t>ПОТРЕБЛЕНИЯ</a:t>
            </a:r>
          </a:p>
        </p:txBody>
      </p:sp>
      <p:grpSp>
        <p:nvGrpSpPr>
          <p:cNvPr id="4" name="Группа 140"/>
          <p:cNvGrpSpPr>
            <a:grpSpLocks/>
          </p:cNvGrpSpPr>
          <p:nvPr/>
        </p:nvGrpSpPr>
        <p:grpSpPr bwMode="auto">
          <a:xfrm>
            <a:off x="1976438" y="2714625"/>
            <a:ext cx="792162" cy="792163"/>
            <a:chOff x="2123727" y="4771156"/>
            <a:chExt cx="792088" cy="792088"/>
          </a:xfrm>
        </p:grpSpPr>
        <p:grpSp>
          <p:nvGrpSpPr>
            <p:cNvPr id="5" name="Группа 57"/>
            <p:cNvGrpSpPr>
              <a:grpSpLocks/>
            </p:cNvGrpSpPr>
            <p:nvPr/>
          </p:nvGrpSpPr>
          <p:grpSpPr bwMode="auto">
            <a:xfrm rot="5400000">
              <a:off x="2123728" y="5059188"/>
              <a:ext cx="576064" cy="216024"/>
              <a:chOff x="2123728" y="5059188"/>
              <a:chExt cx="576064" cy="216024"/>
            </a:xfrm>
          </p:grpSpPr>
          <p:sp>
            <p:nvSpPr>
              <p:cNvPr id="51" name="Дуга 50"/>
              <p:cNvSpPr/>
              <p:nvPr/>
            </p:nvSpPr>
            <p:spPr>
              <a:xfrm>
                <a:off x="2123657" y="5131414"/>
                <a:ext cx="144449" cy="144450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Дуга 51"/>
              <p:cNvSpPr/>
              <p:nvPr/>
            </p:nvSpPr>
            <p:spPr>
              <a:xfrm>
                <a:off x="2268105" y="5131413"/>
                <a:ext cx="144448" cy="144450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" name="Дуга 52"/>
              <p:cNvSpPr/>
              <p:nvPr/>
            </p:nvSpPr>
            <p:spPr>
              <a:xfrm>
                <a:off x="2412554" y="5131414"/>
                <a:ext cx="142861" cy="144450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Дуга 53"/>
              <p:cNvSpPr/>
              <p:nvPr/>
            </p:nvSpPr>
            <p:spPr>
              <a:xfrm>
                <a:off x="2555415" y="5131414"/>
                <a:ext cx="144449" cy="144450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2123657" y="5034586"/>
                <a:ext cx="14444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2339536" y="5034586"/>
                <a:ext cx="14444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2555416" y="5034586"/>
                <a:ext cx="14444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63"/>
            <p:cNvGrpSpPr>
              <a:grpSpLocks/>
            </p:cNvGrpSpPr>
            <p:nvPr/>
          </p:nvGrpSpPr>
          <p:grpSpPr bwMode="auto">
            <a:xfrm rot="-5400000">
              <a:off x="2339752" y="5059188"/>
              <a:ext cx="576064" cy="216024"/>
              <a:chOff x="2123728" y="5059188"/>
              <a:chExt cx="576064" cy="216024"/>
            </a:xfrm>
          </p:grpSpPr>
          <p:sp>
            <p:nvSpPr>
              <p:cNvPr id="65" name="Дуга 64"/>
              <p:cNvSpPr/>
              <p:nvPr/>
            </p:nvSpPr>
            <p:spPr>
              <a:xfrm>
                <a:off x="2123656" y="5131411"/>
                <a:ext cx="144449" cy="144450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Дуга 65"/>
              <p:cNvSpPr/>
              <p:nvPr/>
            </p:nvSpPr>
            <p:spPr>
              <a:xfrm>
                <a:off x="2268105" y="5131411"/>
                <a:ext cx="144448" cy="144450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Дуга 66"/>
              <p:cNvSpPr/>
              <p:nvPr/>
            </p:nvSpPr>
            <p:spPr>
              <a:xfrm>
                <a:off x="2399854" y="5131411"/>
                <a:ext cx="142861" cy="144450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Дуга 67"/>
              <p:cNvSpPr/>
              <p:nvPr/>
            </p:nvSpPr>
            <p:spPr>
              <a:xfrm>
                <a:off x="2555414" y="5131411"/>
                <a:ext cx="144449" cy="144450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2123655" y="5059980"/>
                <a:ext cx="14444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2339534" y="5059980"/>
                <a:ext cx="14444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2555414" y="5059980"/>
                <a:ext cx="14444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Прямая соединительная линия 72"/>
            <p:cNvCxnSpPr>
              <a:stCxn id="51" idx="0"/>
            </p:cNvCxnSpPr>
            <p:nvPr/>
          </p:nvCxnSpPr>
          <p:spPr>
            <a:xfrm flipH="1" flipV="1">
              <a:off x="2268176" y="4879096"/>
              <a:ext cx="1079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 flipV="1">
              <a:off x="2268176" y="5455304"/>
              <a:ext cx="1079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2655489" y="4879096"/>
              <a:ext cx="1079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 flipV="1">
              <a:off x="2655489" y="5455304"/>
              <a:ext cx="1079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Прямоугольник 76"/>
            <p:cNvSpPr/>
            <p:nvPr/>
          </p:nvSpPr>
          <p:spPr>
            <a:xfrm>
              <a:off x="2123727" y="4771156"/>
              <a:ext cx="792088" cy="79208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8" name="Овал 77"/>
          <p:cNvSpPr/>
          <p:nvPr/>
        </p:nvSpPr>
        <p:spPr>
          <a:xfrm>
            <a:off x="2478088" y="1749425"/>
            <a:ext cx="46037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4" name="TextBox 78"/>
          <p:cNvSpPr txBox="1">
            <a:spLocks noChangeArrowheads="1"/>
          </p:cNvSpPr>
          <p:nvPr/>
        </p:nvSpPr>
        <p:spPr bwMode="auto">
          <a:xfrm>
            <a:off x="392113" y="15875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100 В</a:t>
            </a:r>
          </a:p>
        </p:txBody>
      </p:sp>
      <p:sp>
        <p:nvSpPr>
          <p:cNvPr id="18445" name="TextBox 79"/>
          <p:cNvSpPr txBox="1">
            <a:spLocks noChangeArrowheads="1"/>
          </p:cNvSpPr>
          <p:nvPr/>
        </p:nvSpPr>
        <p:spPr bwMode="auto">
          <a:xfrm>
            <a:off x="7870825" y="1595438"/>
            <a:ext cx="714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100 В</a:t>
            </a:r>
          </a:p>
        </p:txBody>
      </p:sp>
      <p:cxnSp>
        <p:nvCxnSpPr>
          <p:cNvPr id="82" name="Прямая соединительная линия 81"/>
          <p:cNvCxnSpPr>
            <a:stCxn id="21" idx="2"/>
          </p:cNvCxnSpPr>
          <p:nvPr/>
        </p:nvCxnSpPr>
        <p:spPr>
          <a:xfrm>
            <a:off x="6659563" y="1778000"/>
            <a:ext cx="12255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7" name="TextBox 82"/>
          <p:cNvSpPr txBox="1">
            <a:spLocks noChangeArrowheads="1"/>
          </p:cNvSpPr>
          <p:nvPr/>
        </p:nvSpPr>
        <p:spPr bwMode="auto">
          <a:xfrm>
            <a:off x="123825" y="2690813"/>
            <a:ext cx="14227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ВКЛЮЧЕНИЕ</a:t>
            </a:r>
          </a:p>
          <a:p>
            <a:pPr algn="ctr"/>
            <a:r>
              <a:rPr lang="ru-RU" dirty="0">
                <a:latin typeface="Calibri" pitchFamily="34" charset="0"/>
              </a:rPr>
              <a:t>ОСНОВНОГО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КАНАЛА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5в/ 4ма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48" name="TextBox 83"/>
          <p:cNvSpPr txBox="1">
            <a:spLocks noChangeArrowheads="1"/>
          </p:cNvSpPr>
          <p:nvPr/>
        </p:nvSpPr>
        <p:spPr bwMode="auto">
          <a:xfrm>
            <a:off x="34925" y="4381500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СИГНАЛ</a:t>
            </a:r>
          </a:p>
          <a:p>
            <a:pPr algn="ctr"/>
            <a:r>
              <a:rPr lang="ru-RU">
                <a:latin typeface="Calibri" pitchFamily="34" charset="0"/>
              </a:rPr>
              <a:t>«ИСПРАВНОСТЬ»</a:t>
            </a:r>
          </a:p>
        </p:txBody>
      </p:sp>
      <p:sp>
        <p:nvSpPr>
          <p:cNvPr id="18449" name="TextBox 84"/>
          <p:cNvSpPr txBox="1">
            <a:spLocks noChangeArrowheads="1"/>
          </p:cNvSpPr>
          <p:nvPr/>
        </p:nvSpPr>
        <p:spPr bwMode="auto">
          <a:xfrm>
            <a:off x="103188" y="5821363"/>
            <a:ext cx="960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100 В </a:t>
            </a:r>
          </a:p>
          <a:p>
            <a:pPr algn="ctr"/>
            <a:r>
              <a:rPr lang="ru-RU">
                <a:latin typeface="Calibri" pitchFamily="34" charset="0"/>
              </a:rPr>
              <a:t>ОБЩИЙ</a:t>
            </a:r>
          </a:p>
        </p:txBody>
      </p:sp>
      <p:sp>
        <p:nvSpPr>
          <p:cNvPr id="18450" name="TextBox 85"/>
          <p:cNvSpPr txBox="1">
            <a:spLocks noChangeArrowheads="1"/>
          </p:cNvSpPr>
          <p:nvPr/>
        </p:nvSpPr>
        <p:spPr bwMode="auto">
          <a:xfrm>
            <a:off x="2417763" y="5768975"/>
            <a:ext cx="2054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ОСНОВНОЙ КАНАЛ</a:t>
            </a:r>
          </a:p>
        </p:txBody>
      </p:sp>
      <p:grpSp>
        <p:nvGrpSpPr>
          <p:cNvPr id="7" name="Группа 109"/>
          <p:cNvGrpSpPr>
            <a:grpSpLocks/>
          </p:cNvGrpSpPr>
          <p:nvPr/>
        </p:nvGrpSpPr>
        <p:grpSpPr bwMode="auto">
          <a:xfrm>
            <a:off x="1128713" y="1720850"/>
            <a:ext cx="215900" cy="106363"/>
            <a:chOff x="1044398" y="1856280"/>
            <a:chExt cx="217178" cy="105708"/>
          </a:xfrm>
        </p:grpSpPr>
        <p:cxnSp>
          <p:nvCxnSpPr>
            <p:cNvPr id="106" name="Прямая соединительная линия 105"/>
            <p:cNvCxnSpPr/>
            <p:nvPr/>
          </p:nvCxnSpPr>
          <p:spPr>
            <a:xfrm rot="-3600000" flipV="1">
              <a:off x="1152188" y="1748490"/>
              <a:ext cx="0" cy="215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rot="3600000" flipV="1">
              <a:off x="1153786" y="1854197"/>
              <a:ext cx="0" cy="2155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10"/>
          <p:cNvGrpSpPr>
            <a:grpSpLocks/>
          </p:cNvGrpSpPr>
          <p:nvPr/>
        </p:nvGrpSpPr>
        <p:grpSpPr bwMode="auto">
          <a:xfrm>
            <a:off x="7686675" y="1727200"/>
            <a:ext cx="217488" cy="106363"/>
            <a:chOff x="1044398" y="1856280"/>
            <a:chExt cx="217178" cy="105708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 rot="-3600000" flipV="1">
              <a:off x="1152194" y="1748484"/>
              <a:ext cx="0" cy="2155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3600000" flipV="1">
              <a:off x="1153780" y="1854192"/>
              <a:ext cx="0" cy="2155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53" name="TextBox 113"/>
          <p:cNvSpPr txBox="1">
            <a:spLocks noChangeArrowheads="1"/>
          </p:cNvSpPr>
          <p:nvPr/>
        </p:nvSpPr>
        <p:spPr bwMode="auto">
          <a:xfrm>
            <a:off x="8256588" y="5827713"/>
            <a:ext cx="960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100 В </a:t>
            </a:r>
          </a:p>
          <a:p>
            <a:pPr algn="ctr"/>
            <a:r>
              <a:rPr lang="ru-RU">
                <a:latin typeface="Calibri" pitchFamily="34" charset="0"/>
              </a:rPr>
              <a:t>ОБЩИЙ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1314450" y="6156325"/>
            <a:ext cx="524192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Группа 124"/>
          <p:cNvGrpSpPr>
            <a:grpSpLocks/>
          </p:cNvGrpSpPr>
          <p:nvPr/>
        </p:nvGrpSpPr>
        <p:grpSpPr bwMode="auto">
          <a:xfrm>
            <a:off x="1109663" y="6102350"/>
            <a:ext cx="217487" cy="106363"/>
            <a:chOff x="1044398" y="1856280"/>
            <a:chExt cx="217178" cy="105708"/>
          </a:xfrm>
        </p:grpSpPr>
        <p:cxnSp>
          <p:nvCxnSpPr>
            <p:cNvPr id="126" name="Прямая соединительная линия 125"/>
            <p:cNvCxnSpPr/>
            <p:nvPr/>
          </p:nvCxnSpPr>
          <p:spPr>
            <a:xfrm rot="-3600000" flipV="1">
              <a:off x="1152195" y="1748483"/>
              <a:ext cx="0" cy="2155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rot="3600000" flipV="1">
              <a:off x="1153779" y="1854191"/>
              <a:ext cx="0" cy="2155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27"/>
          <p:cNvGrpSpPr>
            <a:grpSpLocks/>
          </p:cNvGrpSpPr>
          <p:nvPr/>
        </p:nvGrpSpPr>
        <p:grpSpPr bwMode="auto">
          <a:xfrm>
            <a:off x="8178800" y="6100763"/>
            <a:ext cx="217488" cy="106362"/>
            <a:chOff x="1044398" y="1856280"/>
            <a:chExt cx="217178" cy="105708"/>
          </a:xfrm>
        </p:grpSpPr>
        <p:cxnSp>
          <p:nvCxnSpPr>
            <p:cNvPr id="129" name="Прямая соединительная линия 128"/>
            <p:cNvCxnSpPr/>
            <p:nvPr/>
          </p:nvCxnSpPr>
          <p:spPr>
            <a:xfrm rot="-3600000" flipV="1">
              <a:off x="1152194" y="1748484"/>
              <a:ext cx="0" cy="2155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rot="3600000" flipV="1">
              <a:off x="1153780" y="1854192"/>
              <a:ext cx="0" cy="2155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30"/>
          <p:cNvGrpSpPr>
            <a:grpSpLocks/>
          </p:cNvGrpSpPr>
          <p:nvPr/>
        </p:nvGrpSpPr>
        <p:grpSpPr bwMode="auto">
          <a:xfrm rot="10800000">
            <a:off x="6556375" y="5626100"/>
            <a:ext cx="719138" cy="674688"/>
            <a:chOff x="3275856" y="2681981"/>
            <a:chExt cx="720080" cy="675011"/>
          </a:xfrm>
        </p:grpSpPr>
        <p:sp>
          <p:nvSpPr>
            <p:cNvPr id="132" name="Овал 131"/>
            <p:cNvSpPr/>
            <p:nvPr/>
          </p:nvSpPr>
          <p:spPr>
            <a:xfrm>
              <a:off x="3360104" y="2681981"/>
              <a:ext cx="577017" cy="5765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3433225" y="3029810"/>
              <a:ext cx="4307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/>
            <p:cNvCxnSpPr/>
            <p:nvPr/>
          </p:nvCxnSpPr>
          <p:spPr>
            <a:xfrm>
              <a:off x="3623974" y="2813807"/>
              <a:ext cx="0" cy="2160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flipV="1">
              <a:off x="3767037" y="2813807"/>
              <a:ext cx="0" cy="2160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flipV="1">
              <a:off x="3479322" y="2813807"/>
              <a:ext cx="0" cy="2160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3504755" y="3101282"/>
              <a:ext cx="2877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3492039" y="3113988"/>
              <a:ext cx="0" cy="2430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3623974" y="2813807"/>
              <a:ext cx="35924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flipH="1">
              <a:off x="3263139" y="2813807"/>
              <a:ext cx="21618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41"/>
          <p:cNvGrpSpPr>
            <a:grpSpLocks/>
          </p:cNvGrpSpPr>
          <p:nvPr/>
        </p:nvGrpSpPr>
        <p:grpSpPr bwMode="auto">
          <a:xfrm>
            <a:off x="1968500" y="4278313"/>
            <a:ext cx="792163" cy="792162"/>
            <a:chOff x="2123727" y="4771156"/>
            <a:chExt cx="792088" cy="792088"/>
          </a:xfrm>
        </p:grpSpPr>
        <p:grpSp>
          <p:nvGrpSpPr>
            <p:cNvPr id="15" name="Группа 142"/>
            <p:cNvGrpSpPr>
              <a:grpSpLocks/>
            </p:cNvGrpSpPr>
            <p:nvPr/>
          </p:nvGrpSpPr>
          <p:grpSpPr bwMode="auto">
            <a:xfrm rot="5400000">
              <a:off x="2123728" y="5059188"/>
              <a:ext cx="576064" cy="216024"/>
              <a:chOff x="2123728" y="5059188"/>
              <a:chExt cx="576064" cy="216024"/>
            </a:xfrm>
          </p:grpSpPr>
          <p:sp>
            <p:nvSpPr>
              <p:cNvPr id="157" name="Дуга 156"/>
              <p:cNvSpPr/>
              <p:nvPr/>
            </p:nvSpPr>
            <p:spPr>
              <a:xfrm>
                <a:off x="2123656" y="5131413"/>
                <a:ext cx="144448" cy="144449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Дуга 157"/>
              <p:cNvSpPr/>
              <p:nvPr/>
            </p:nvSpPr>
            <p:spPr>
              <a:xfrm>
                <a:off x="2268105" y="5131414"/>
                <a:ext cx="144449" cy="144449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Дуга 158"/>
              <p:cNvSpPr/>
              <p:nvPr/>
            </p:nvSpPr>
            <p:spPr>
              <a:xfrm>
                <a:off x="2412554" y="5131414"/>
                <a:ext cx="142862" cy="144449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0" name="Дуга 159"/>
              <p:cNvSpPr/>
              <p:nvPr/>
            </p:nvSpPr>
            <p:spPr>
              <a:xfrm>
                <a:off x="2555416" y="5131413"/>
                <a:ext cx="144448" cy="144449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161" name="Прямая соединительная линия 160"/>
              <p:cNvCxnSpPr/>
              <p:nvPr/>
            </p:nvCxnSpPr>
            <p:spPr>
              <a:xfrm>
                <a:off x="2123656" y="5034584"/>
                <a:ext cx="14444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/>
              <p:nvPr/>
            </p:nvCxnSpPr>
            <p:spPr>
              <a:xfrm>
                <a:off x="2339536" y="5034584"/>
                <a:ext cx="14444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>
                <a:off x="2555416" y="5034584"/>
                <a:ext cx="14444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143"/>
            <p:cNvGrpSpPr>
              <a:grpSpLocks/>
            </p:cNvGrpSpPr>
            <p:nvPr/>
          </p:nvGrpSpPr>
          <p:grpSpPr bwMode="auto">
            <a:xfrm rot="-5400000">
              <a:off x="2339752" y="5059188"/>
              <a:ext cx="576064" cy="216024"/>
              <a:chOff x="2123728" y="5059188"/>
              <a:chExt cx="576064" cy="216024"/>
            </a:xfrm>
          </p:grpSpPr>
          <p:sp>
            <p:nvSpPr>
              <p:cNvPr id="150" name="Дуга 149"/>
              <p:cNvSpPr/>
              <p:nvPr/>
            </p:nvSpPr>
            <p:spPr>
              <a:xfrm>
                <a:off x="2123656" y="5131411"/>
                <a:ext cx="144448" cy="144449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1" name="Дуга 150"/>
              <p:cNvSpPr/>
              <p:nvPr/>
            </p:nvSpPr>
            <p:spPr>
              <a:xfrm>
                <a:off x="2268104" y="5131411"/>
                <a:ext cx="144449" cy="144449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2" name="Дуга 151"/>
              <p:cNvSpPr/>
              <p:nvPr/>
            </p:nvSpPr>
            <p:spPr>
              <a:xfrm>
                <a:off x="2399855" y="5131411"/>
                <a:ext cx="142862" cy="144449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Дуга 152"/>
              <p:cNvSpPr/>
              <p:nvPr/>
            </p:nvSpPr>
            <p:spPr>
              <a:xfrm>
                <a:off x="2555416" y="5131411"/>
                <a:ext cx="144448" cy="144449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154" name="Прямая соединительная линия 153"/>
              <p:cNvCxnSpPr/>
              <p:nvPr/>
            </p:nvCxnSpPr>
            <p:spPr>
              <a:xfrm>
                <a:off x="2123656" y="5059980"/>
                <a:ext cx="14444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>
                <a:off x="2339536" y="5059980"/>
                <a:ext cx="14444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>
                <a:off x="2555416" y="5059980"/>
                <a:ext cx="14444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45" name="Прямая соединительная линия 144"/>
            <p:cNvCxnSpPr>
              <a:stCxn id="157" idx="0"/>
            </p:cNvCxnSpPr>
            <p:nvPr/>
          </p:nvCxnSpPr>
          <p:spPr>
            <a:xfrm flipH="1" flipV="1">
              <a:off x="2268176" y="4879096"/>
              <a:ext cx="1079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 flipH="1" flipV="1">
              <a:off x="2268176" y="5455304"/>
              <a:ext cx="1079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flipH="1" flipV="1">
              <a:off x="2655490" y="4879096"/>
              <a:ext cx="1079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 flipH="1" flipV="1">
              <a:off x="2655490" y="5455304"/>
              <a:ext cx="1079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Прямоугольник 148"/>
            <p:cNvSpPr/>
            <p:nvPr/>
          </p:nvSpPr>
          <p:spPr>
            <a:xfrm>
              <a:off x="2123727" y="4771156"/>
              <a:ext cx="792088" cy="79208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459" name="TextBox 49"/>
          <p:cNvSpPr txBox="1">
            <a:spLocks noChangeArrowheads="1"/>
          </p:cNvSpPr>
          <p:nvPr/>
        </p:nvSpPr>
        <p:spPr bwMode="auto">
          <a:xfrm>
            <a:off x="5481638" y="5827713"/>
            <a:ext cx="963612" cy="646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ДАТЧИК</a:t>
            </a:r>
          </a:p>
          <a:p>
            <a:pPr algn="ctr"/>
            <a:r>
              <a:rPr lang="ru-RU">
                <a:latin typeface="Calibri" pitchFamily="34" charset="0"/>
              </a:rPr>
              <a:t>ТОКА</a:t>
            </a:r>
          </a:p>
        </p:txBody>
      </p:sp>
      <p:cxnSp>
        <p:nvCxnSpPr>
          <p:cNvPr id="177" name="Прямая соединительная линия 176"/>
          <p:cNvCxnSpPr/>
          <p:nvPr/>
        </p:nvCxnSpPr>
        <p:spPr>
          <a:xfrm flipV="1">
            <a:off x="7059613" y="4989513"/>
            <a:ext cx="0" cy="636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flipV="1">
            <a:off x="6000750" y="4989513"/>
            <a:ext cx="0" cy="831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Соединительная линия уступом 184"/>
          <p:cNvCxnSpPr>
            <a:endCxn id="18439" idx="0"/>
          </p:cNvCxnSpPr>
          <p:nvPr/>
        </p:nvCxnSpPr>
        <p:spPr>
          <a:xfrm>
            <a:off x="3481388" y="2066925"/>
            <a:ext cx="1898650" cy="554038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>
            <a:stCxn id="18438" idx="0"/>
          </p:cNvCxnSpPr>
          <p:nvPr/>
        </p:nvCxnSpPr>
        <p:spPr>
          <a:xfrm flipV="1">
            <a:off x="3994150" y="2066925"/>
            <a:ext cx="1588" cy="555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>
            <a:stCxn id="18441" idx="1"/>
            <a:endCxn id="18440" idx="3"/>
          </p:cNvCxnSpPr>
          <p:nvPr/>
        </p:nvCxnSpPr>
        <p:spPr>
          <a:xfrm flipH="1">
            <a:off x="5399088" y="4672013"/>
            <a:ext cx="211137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 стрелкой 190"/>
          <p:cNvCxnSpPr/>
          <p:nvPr/>
        </p:nvCxnSpPr>
        <p:spPr>
          <a:xfrm>
            <a:off x="5003800" y="3544888"/>
            <a:ext cx="0" cy="80486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 стрелкой 191"/>
          <p:cNvCxnSpPr>
            <a:stCxn id="18440" idx="1"/>
            <a:endCxn id="149" idx="3"/>
          </p:cNvCxnSpPr>
          <p:nvPr/>
        </p:nvCxnSpPr>
        <p:spPr>
          <a:xfrm flipH="1">
            <a:off x="2760663" y="4673600"/>
            <a:ext cx="1150937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/>
          <p:nvPr/>
        </p:nvCxnSpPr>
        <p:spPr>
          <a:xfrm flipH="1">
            <a:off x="1752600" y="4672013"/>
            <a:ext cx="211138" cy="1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199"/>
          <p:cNvCxnSpPr/>
          <p:nvPr/>
        </p:nvCxnSpPr>
        <p:spPr>
          <a:xfrm rot="10800000" flipH="1">
            <a:off x="1768475" y="3108325"/>
            <a:ext cx="211138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endCxn id="77" idx="3"/>
          </p:cNvCxnSpPr>
          <p:nvPr/>
        </p:nvCxnSpPr>
        <p:spPr>
          <a:xfrm rot="5400000">
            <a:off x="2616200" y="2749550"/>
            <a:ext cx="512763" cy="207963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Соединительная линия уступом 207"/>
          <p:cNvCxnSpPr/>
          <p:nvPr/>
        </p:nvCxnSpPr>
        <p:spPr>
          <a:xfrm rot="16200000" flipV="1">
            <a:off x="2486819" y="1793081"/>
            <a:ext cx="288925" cy="258763"/>
          </a:xfrm>
          <a:prstGeom prst="bentConnector3">
            <a:avLst>
              <a:gd name="adj1" fmla="val -49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Овал 213"/>
          <p:cNvSpPr/>
          <p:nvPr/>
        </p:nvSpPr>
        <p:spPr>
          <a:xfrm>
            <a:off x="3975100" y="2041525"/>
            <a:ext cx="46038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7" name="Группа 214"/>
          <p:cNvGrpSpPr/>
          <p:nvPr/>
        </p:nvGrpSpPr>
        <p:grpSpPr>
          <a:xfrm>
            <a:off x="7497679" y="6012781"/>
            <a:ext cx="576064" cy="216024"/>
            <a:chOff x="6156176" y="2177121"/>
            <a:chExt cx="576064" cy="216024"/>
          </a:xfrm>
          <a:solidFill>
            <a:schemeClr val="bg1"/>
          </a:solidFill>
        </p:grpSpPr>
        <p:sp>
          <p:nvSpPr>
            <p:cNvPr id="216" name="Дуга 215"/>
            <p:cNvSpPr/>
            <p:nvPr/>
          </p:nvSpPr>
          <p:spPr>
            <a:xfrm>
              <a:off x="6156176" y="2249129"/>
              <a:ext cx="144016" cy="144016"/>
            </a:xfrm>
            <a:prstGeom prst="arc">
              <a:avLst>
                <a:gd name="adj1" fmla="val 10816472"/>
                <a:gd name="adj2" fmla="val 0"/>
              </a:avLst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7" name="Дуга 216"/>
            <p:cNvSpPr/>
            <p:nvPr/>
          </p:nvSpPr>
          <p:spPr>
            <a:xfrm>
              <a:off x="6300192" y="2249129"/>
              <a:ext cx="144016" cy="144016"/>
            </a:xfrm>
            <a:prstGeom prst="arc">
              <a:avLst>
                <a:gd name="adj1" fmla="val 10816472"/>
                <a:gd name="adj2" fmla="val 0"/>
              </a:avLst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8" name="Дуга 217"/>
            <p:cNvSpPr/>
            <p:nvPr/>
          </p:nvSpPr>
          <p:spPr>
            <a:xfrm>
              <a:off x="6444208" y="2249129"/>
              <a:ext cx="144016" cy="144016"/>
            </a:xfrm>
            <a:prstGeom prst="arc">
              <a:avLst>
                <a:gd name="adj1" fmla="val 10816472"/>
                <a:gd name="adj2" fmla="val 0"/>
              </a:avLst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9" name="Дуга 218"/>
            <p:cNvSpPr/>
            <p:nvPr/>
          </p:nvSpPr>
          <p:spPr>
            <a:xfrm>
              <a:off x="6588224" y="2249129"/>
              <a:ext cx="144016" cy="144016"/>
            </a:xfrm>
            <a:prstGeom prst="arc">
              <a:avLst>
                <a:gd name="adj1" fmla="val 10816472"/>
                <a:gd name="adj2" fmla="val 0"/>
              </a:avLst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0" name="Прямая соединительная линия 219"/>
            <p:cNvCxnSpPr/>
            <p:nvPr/>
          </p:nvCxnSpPr>
          <p:spPr>
            <a:xfrm>
              <a:off x="6156176" y="2177121"/>
              <a:ext cx="144016" cy="0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/>
            <p:cNvCxnSpPr/>
            <p:nvPr/>
          </p:nvCxnSpPr>
          <p:spPr>
            <a:xfrm>
              <a:off x="6372200" y="2177121"/>
              <a:ext cx="144016" cy="0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Прямая соединительная линия 221"/>
            <p:cNvCxnSpPr/>
            <p:nvPr/>
          </p:nvCxnSpPr>
          <p:spPr>
            <a:xfrm>
              <a:off x="6588224" y="2177121"/>
              <a:ext cx="144016" cy="0"/>
            </a:xfrm>
            <a:prstGeom prst="line">
              <a:avLst/>
            </a:prstGeom>
            <a:grpFill/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9" name="Прямая соединительная линия 228"/>
          <p:cNvCxnSpPr/>
          <p:nvPr/>
        </p:nvCxnSpPr>
        <p:spPr>
          <a:xfrm flipH="1" flipV="1">
            <a:off x="7264400" y="6156325"/>
            <a:ext cx="231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>
            <a:endCxn id="219" idx="2"/>
          </p:cNvCxnSpPr>
          <p:nvPr/>
        </p:nvCxnSpPr>
        <p:spPr>
          <a:xfrm flipH="1">
            <a:off x="8074025" y="6154738"/>
            <a:ext cx="295275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28575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>
                <a:latin typeface="Calibri" pitchFamily="34" charset="0"/>
              </a:rPr>
              <a:t>БЛОК 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</a:rPr>
              <a:t>КОНТРОЛЯ 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</a:rPr>
              <a:t>ВТОРИЧНОЙ 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</a:rPr>
              <a:t>СЕТИ (</a:t>
            </a:r>
            <a:r>
              <a:rPr lang="ru-RU" sz="3200" dirty="0">
                <a:latin typeface="Calibri" pitchFamily="34" charset="0"/>
              </a:rPr>
              <a:t>БКВС)</a:t>
            </a:r>
          </a:p>
        </p:txBody>
      </p:sp>
      <p:sp>
        <p:nvSpPr>
          <p:cNvPr id="19459" name="TextBox 24"/>
          <p:cNvSpPr txBox="1">
            <a:spLocks noChangeArrowheads="1"/>
          </p:cNvSpPr>
          <p:nvPr/>
        </p:nvSpPr>
        <p:spPr bwMode="auto">
          <a:xfrm>
            <a:off x="4640263" y="1557338"/>
            <a:ext cx="1243012" cy="646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КОНТРОЛЬ</a:t>
            </a:r>
          </a:p>
          <a:p>
            <a:pPr algn="ctr"/>
            <a:r>
              <a:rPr lang="ru-RU">
                <a:latin typeface="Calibri" pitchFamily="34" charset="0"/>
              </a:rPr>
              <a:t>27 В</a:t>
            </a:r>
          </a:p>
        </p:txBody>
      </p:sp>
      <p:sp>
        <p:nvSpPr>
          <p:cNvPr id="19460" name="TextBox 25"/>
          <p:cNvSpPr txBox="1">
            <a:spLocks noChangeArrowheads="1"/>
          </p:cNvSpPr>
          <p:nvPr/>
        </p:nvSpPr>
        <p:spPr bwMode="auto">
          <a:xfrm>
            <a:off x="6132513" y="1557338"/>
            <a:ext cx="1504950" cy="2036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ЛОГИЧЕСКИЙ</a:t>
            </a:r>
          </a:p>
          <a:p>
            <a:pPr algn="ctr"/>
            <a:r>
              <a:rPr lang="ru-RU">
                <a:latin typeface="Calibri" pitchFamily="34" charset="0"/>
              </a:rPr>
              <a:t>БЛОК</a:t>
            </a:r>
          </a:p>
        </p:txBody>
      </p:sp>
      <p:sp>
        <p:nvSpPr>
          <p:cNvPr id="19461" name="TextBox 26"/>
          <p:cNvSpPr txBox="1">
            <a:spLocks noChangeArrowheads="1"/>
          </p:cNvSpPr>
          <p:nvPr/>
        </p:nvSpPr>
        <p:spPr bwMode="auto">
          <a:xfrm>
            <a:off x="2446338" y="1557338"/>
            <a:ext cx="1406525" cy="2036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ВТОРИЧНЫЕ</a:t>
            </a:r>
          </a:p>
          <a:p>
            <a:pPr algn="ctr"/>
            <a:r>
              <a:rPr lang="ru-RU">
                <a:latin typeface="Calibri" pitchFamily="34" charset="0"/>
              </a:rPr>
              <a:t>ИСТОЧНИКИ</a:t>
            </a:r>
          </a:p>
          <a:p>
            <a:pPr algn="ctr"/>
            <a:r>
              <a:rPr lang="ru-RU">
                <a:latin typeface="Calibri" pitchFamily="34" charset="0"/>
              </a:rPr>
              <a:t>ПИТАНИЯ</a:t>
            </a:r>
          </a:p>
          <a:p>
            <a:pPr algn="ctr"/>
            <a:r>
              <a:rPr lang="en-US">
                <a:latin typeface="Calibri" pitchFamily="34" charset="0"/>
              </a:rPr>
              <a:t>DC-DC</a:t>
            </a:r>
            <a:endParaRPr lang="ru-RU">
              <a:latin typeface="Calibri" pitchFamily="34" charset="0"/>
            </a:endParaRPr>
          </a:p>
        </p:txBody>
      </p:sp>
      <p:sp>
        <p:nvSpPr>
          <p:cNvPr id="19462" name="TextBox 50"/>
          <p:cNvSpPr txBox="1">
            <a:spLocks noChangeArrowheads="1"/>
          </p:cNvSpPr>
          <p:nvPr/>
        </p:nvSpPr>
        <p:spPr bwMode="auto">
          <a:xfrm>
            <a:off x="1643063" y="2032000"/>
            <a:ext cx="712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100 В</a:t>
            </a:r>
          </a:p>
        </p:txBody>
      </p:sp>
      <p:sp>
        <p:nvSpPr>
          <p:cNvPr id="19463" name="TextBox 53"/>
          <p:cNvSpPr txBox="1">
            <a:spLocks noChangeArrowheads="1"/>
          </p:cNvSpPr>
          <p:nvPr/>
        </p:nvSpPr>
        <p:spPr bwMode="auto">
          <a:xfrm>
            <a:off x="39688" y="2058988"/>
            <a:ext cx="14049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ОТ БЛОКА</a:t>
            </a:r>
          </a:p>
          <a:p>
            <a:pPr algn="ctr"/>
            <a:r>
              <a:rPr lang="ru-RU">
                <a:latin typeface="Calibri" pitchFamily="34" charset="0"/>
              </a:rPr>
              <a:t>КОНТРОЛЯ</a:t>
            </a:r>
          </a:p>
          <a:p>
            <a:pPr algn="ctr"/>
            <a:r>
              <a:rPr lang="ru-RU">
                <a:latin typeface="Calibri" pitchFamily="34" charset="0"/>
              </a:rPr>
              <a:t>ПЕРВИЧНОЙ</a:t>
            </a:r>
          </a:p>
          <a:p>
            <a:pPr algn="ctr"/>
            <a:r>
              <a:rPr lang="ru-RU">
                <a:latin typeface="Calibri" pitchFamily="34" charset="0"/>
              </a:rPr>
              <a:t>СЕТИ</a:t>
            </a:r>
          </a:p>
        </p:txBody>
      </p:sp>
      <p:sp>
        <p:nvSpPr>
          <p:cNvPr id="19464" name="TextBox 54"/>
          <p:cNvSpPr txBox="1">
            <a:spLocks noChangeArrowheads="1"/>
          </p:cNvSpPr>
          <p:nvPr/>
        </p:nvSpPr>
        <p:spPr bwMode="auto">
          <a:xfrm>
            <a:off x="7321550" y="3778250"/>
            <a:ext cx="1855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СИГНАЛ</a:t>
            </a:r>
          </a:p>
          <a:p>
            <a:pPr algn="ctr"/>
            <a:r>
              <a:rPr lang="ru-RU">
                <a:latin typeface="Calibri" pitchFamily="34" charset="0"/>
              </a:rPr>
              <a:t>«ИСПРАВНОСТЬ»</a:t>
            </a:r>
          </a:p>
        </p:txBody>
      </p:sp>
      <p:grpSp>
        <p:nvGrpSpPr>
          <p:cNvPr id="2" name="Группа 81"/>
          <p:cNvGrpSpPr>
            <a:grpSpLocks/>
          </p:cNvGrpSpPr>
          <p:nvPr/>
        </p:nvGrpSpPr>
        <p:grpSpPr bwMode="auto">
          <a:xfrm>
            <a:off x="6550025" y="4062413"/>
            <a:ext cx="792163" cy="792162"/>
            <a:chOff x="2123727" y="4771156"/>
            <a:chExt cx="792088" cy="792088"/>
          </a:xfrm>
        </p:grpSpPr>
        <p:grpSp>
          <p:nvGrpSpPr>
            <p:cNvPr id="3" name="Группа 82"/>
            <p:cNvGrpSpPr>
              <a:grpSpLocks/>
            </p:cNvGrpSpPr>
            <p:nvPr/>
          </p:nvGrpSpPr>
          <p:grpSpPr bwMode="auto">
            <a:xfrm rot="5400000">
              <a:off x="2123728" y="5059188"/>
              <a:ext cx="576064" cy="216024"/>
              <a:chOff x="2123728" y="5059188"/>
              <a:chExt cx="576064" cy="216024"/>
            </a:xfrm>
          </p:grpSpPr>
          <p:sp>
            <p:nvSpPr>
              <p:cNvPr id="97" name="Дуга 96"/>
              <p:cNvSpPr/>
              <p:nvPr/>
            </p:nvSpPr>
            <p:spPr>
              <a:xfrm>
                <a:off x="2123656" y="5131413"/>
                <a:ext cx="144448" cy="144449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Дуга 97"/>
              <p:cNvSpPr/>
              <p:nvPr/>
            </p:nvSpPr>
            <p:spPr>
              <a:xfrm>
                <a:off x="2268105" y="5131414"/>
                <a:ext cx="144449" cy="144449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Дуга 98"/>
              <p:cNvSpPr/>
              <p:nvPr/>
            </p:nvSpPr>
            <p:spPr>
              <a:xfrm>
                <a:off x="2412554" y="5131414"/>
                <a:ext cx="142862" cy="144449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Дуга 99"/>
              <p:cNvSpPr/>
              <p:nvPr/>
            </p:nvSpPr>
            <p:spPr>
              <a:xfrm>
                <a:off x="2555416" y="5131413"/>
                <a:ext cx="144448" cy="144449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2123656" y="5034584"/>
                <a:ext cx="14444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2339536" y="5034584"/>
                <a:ext cx="14444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2555416" y="5034584"/>
                <a:ext cx="14444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83"/>
            <p:cNvGrpSpPr>
              <a:grpSpLocks/>
            </p:cNvGrpSpPr>
            <p:nvPr/>
          </p:nvGrpSpPr>
          <p:grpSpPr bwMode="auto">
            <a:xfrm rot="-5400000">
              <a:off x="2339752" y="5059188"/>
              <a:ext cx="576064" cy="216024"/>
              <a:chOff x="2123728" y="5059188"/>
              <a:chExt cx="576064" cy="216024"/>
            </a:xfrm>
          </p:grpSpPr>
          <p:sp>
            <p:nvSpPr>
              <p:cNvPr id="90" name="Дуга 89"/>
              <p:cNvSpPr/>
              <p:nvPr/>
            </p:nvSpPr>
            <p:spPr>
              <a:xfrm>
                <a:off x="2123656" y="5131411"/>
                <a:ext cx="144448" cy="144449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Дуга 90"/>
              <p:cNvSpPr/>
              <p:nvPr/>
            </p:nvSpPr>
            <p:spPr>
              <a:xfrm>
                <a:off x="2268104" y="5131411"/>
                <a:ext cx="144449" cy="144449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Дуга 91"/>
              <p:cNvSpPr/>
              <p:nvPr/>
            </p:nvSpPr>
            <p:spPr>
              <a:xfrm>
                <a:off x="2399855" y="5131411"/>
                <a:ext cx="142862" cy="144449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Дуга 92"/>
              <p:cNvSpPr/>
              <p:nvPr/>
            </p:nvSpPr>
            <p:spPr>
              <a:xfrm>
                <a:off x="2555416" y="5131411"/>
                <a:ext cx="144448" cy="144449"/>
              </a:xfrm>
              <a:prstGeom prst="arc">
                <a:avLst>
                  <a:gd name="adj1" fmla="val 10816472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2123656" y="5059980"/>
                <a:ext cx="14444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2339536" y="5059980"/>
                <a:ext cx="14444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2555416" y="5059980"/>
                <a:ext cx="14444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Прямая соединительная линия 84"/>
            <p:cNvCxnSpPr>
              <a:stCxn id="97" idx="0"/>
            </p:cNvCxnSpPr>
            <p:nvPr/>
          </p:nvCxnSpPr>
          <p:spPr>
            <a:xfrm flipH="1" flipV="1">
              <a:off x="2268176" y="4879096"/>
              <a:ext cx="1079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H="1" flipV="1">
              <a:off x="2268176" y="5455304"/>
              <a:ext cx="1079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2655490" y="4879096"/>
              <a:ext cx="1079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H="1" flipV="1">
              <a:off x="2655490" y="5455304"/>
              <a:ext cx="1079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Прямоугольник 88"/>
            <p:cNvSpPr/>
            <p:nvPr/>
          </p:nvSpPr>
          <p:spPr>
            <a:xfrm>
              <a:off x="2123727" y="4771156"/>
              <a:ext cx="792088" cy="79208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466" name="TextBox 126"/>
          <p:cNvSpPr txBox="1">
            <a:spLocks noChangeArrowheads="1"/>
          </p:cNvSpPr>
          <p:nvPr/>
        </p:nvSpPr>
        <p:spPr bwMode="auto">
          <a:xfrm>
            <a:off x="4640263" y="2252663"/>
            <a:ext cx="1243012" cy="646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КОНТРОЛЬ</a:t>
            </a:r>
          </a:p>
          <a:p>
            <a:pPr algn="ctr"/>
            <a:r>
              <a:rPr lang="ru-RU">
                <a:latin typeface="Calibri" pitchFamily="34" charset="0"/>
              </a:rPr>
              <a:t>12 В</a:t>
            </a:r>
          </a:p>
        </p:txBody>
      </p:sp>
      <p:sp>
        <p:nvSpPr>
          <p:cNvPr id="19467" name="TextBox 127"/>
          <p:cNvSpPr txBox="1">
            <a:spLocks noChangeArrowheads="1"/>
          </p:cNvSpPr>
          <p:nvPr/>
        </p:nvSpPr>
        <p:spPr bwMode="auto">
          <a:xfrm>
            <a:off x="4640263" y="2946400"/>
            <a:ext cx="1243012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КОНТРОЛЬ</a:t>
            </a:r>
          </a:p>
          <a:p>
            <a:pPr algn="ctr"/>
            <a:r>
              <a:rPr lang="ru-RU">
                <a:latin typeface="Calibri" pitchFamily="34" charset="0"/>
              </a:rPr>
              <a:t>5 В</a:t>
            </a:r>
          </a:p>
        </p:txBody>
      </p:sp>
      <p:grpSp>
        <p:nvGrpSpPr>
          <p:cNvPr id="5" name="Группа 137"/>
          <p:cNvGrpSpPr>
            <a:grpSpLocks/>
          </p:cNvGrpSpPr>
          <p:nvPr/>
        </p:nvGrpSpPr>
        <p:grpSpPr bwMode="auto">
          <a:xfrm>
            <a:off x="1963738" y="3763963"/>
            <a:ext cx="966787" cy="1063625"/>
            <a:chOff x="2524062" y="4077478"/>
            <a:chExt cx="967818" cy="106297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2791046" y="4608965"/>
              <a:ext cx="4306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10800000">
              <a:off x="3005587" y="4608965"/>
              <a:ext cx="0" cy="215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0800000" flipV="1">
              <a:off x="2862560" y="4608965"/>
              <a:ext cx="0" cy="2157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10800000" flipV="1">
              <a:off x="3150204" y="4608965"/>
              <a:ext cx="0" cy="2157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2862560" y="4537572"/>
              <a:ext cx="287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10800000">
              <a:off x="2865738" y="4293246"/>
              <a:ext cx="0" cy="2443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2524062" y="4824733"/>
              <a:ext cx="4815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150204" y="4824733"/>
              <a:ext cx="3416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Прямоугольник 130"/>
            <p:cNvSpPr/>
            <p:nvPr/>
          </p:nvSpPr>
          <p:spPr>
            <a:xfrm>
              <a:off x="2646429" y="4077478"/>
              <a:ext cx="719905" cy="10629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35" name="Прямая соединительная линия 134"/>
            <p:cNvCxnSpPr/>
            <p:nvPr/>
          </p:nvCxnSpPr>
          <p:spPr>
            <a:xfrm flipH="1" flipV="1">
              <a:off x="2524062" y="4293246"/>
              <a:ext cx="338498" cy="15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Прямая со стрелкой 138"/>
          <p:cNvCxnSpPr/>
          <p:nvPr/>
        </p:nvCxnSpPr>
        <p:spPr>
          <a:xfrm>
            <a:off x="1439863" y="2832100"/>
            <a:ext cx="1016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1439863" y="2355850"/>
            <a:ext cx="10064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TextBox 146"/>
          <p:cNvSpPr txBox="1">
            <a:spLocks noChangeArrowheads="1"/>
          </p:cNvSpPr>
          <p:nvPr/>
        </p:nvSpPr>
        <p:spPr bwMode="auto">
          <a:xfrm>
            <a:off x="3856038" y="1612900"/>
            <a:ext cx="596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27 В</a:t>
            </a:r>
          </a:p>
        </p:txBody>
      </p:sp>
      <p:cxnSp>
        <p:nvCxnSpPr>
          <p:cNvPr id="160" name="Прямая со стрелкой 159"/>
          <p:cNvCxnSpPr/>
          <p:nvPr/>
        </p:nvCxnSpPr>
        <p:spPr>
          <a:xfrm flipV="1">
            <a:off x="3860800" y="2603500"/>
            <a:ext cx="7810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TextBox 161"/>
          <p:cNvSpPr txBox="1">
            <a:spLocks noChangeArrowheads="1"/>
          </p:cNvSpPr>
          <p:nvPr/>
        </p:nvSpPr>
        <p:spPr bwMode="auto">
          <a:xfrm>
            <a:off x="3856038" y="2278063"/>
            <a:ext cx="596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12 В</a:t>
            </a:r>
          </a:p>
        </p:txBody>
      </p:sp>
      <p:sp>
        <p:nvSpPr>
          <p:cNvPr id="19474" name="TextBox 162"/>
          <p:cNvSpPr txBox="1">
            <a:spLocks noChangeArrowheads="1"/>
          </p:cNvSpPr>
          <p:nvPr/>
        </p:nvSpPr>
        <p:spPr bwMode="auto">
          <a:xfrm>
            <a:off x="3929063" y="2973388"/>
            <a:ext cx="479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5 В</a:t>
            </a:r>
          </a:p>
        </p:txBody>
      </p:sp>
      <p:cxnSp>
        <p:nvCxnSpPr>
          <p:cNvPr id="172" name="Прямая со стрелкой 171"/>
          <p:cNvCxnSpPr/>
          <p:nvPr/>
        </p:nvCxnSpPr>
        <p:spPr>
          <a:xfrm>
            <a:off x="3857625" y="1909763"/>
            <a:ext cx="784225" cy="635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 flipV="1">
            <a:off x="3860800" y="3271838"/>
            <a:ext cx="779463" cy="635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7" name="TextBox 173"/>
          <p:cNvSpPr txBox="1">
            <a:spLocks noChangeArrowheads="1"/>
          </p:cNvSpPr>
          <p:nvPr/>
        </p:nvSpPr>
        <p:spPr bwMode="auto">
          <a:xfrm>
            <a:off x="1393825" y="2532063"/>
            <a:ext cx="960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>
                <a:latin typeface="Calibri" pitchFamily="34" charset="0"/>
              </a:rPr>
              <a:t>100 В</a:t>
            </a:r>
          </a:p>
          <a:p>
            <a:pPr algn="r"/>
            <a:r>
              <a:rPr lang="ru-RU">
                <a:latin typeface="Calibri" pitchFamily="34" charset="0"/>
              </a:rPr>
              <a:t>ОБЩИЙ</a:t>
            </a:r>
          </a:p>
        </p:txBody>
      </p:sp>
      <p:cxnSp>
        <p:nvCxnSpPr>
          <p:cNvPr id="187" name="Прямая со стрелкой 186"/>
          <p:cNvCxnSpPr>
            <a:stCxn id="19459" idx="3"/>
          </p:cNvCxnSpPr>
          <p:nvPr/>
        </p:nvCxnSpPr>
        <p:spPr>
          <a:xfrm flipV="1">
            <a:off x="5883275" y="1879600"/>
            <a:ext cx="24923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/>
          <p:nvPr/>
        </p:nvCxnSpPr>
        <p:spPr>
          <a:xfrm>
            <a:off x="5888038" y="2600325"/>
            <a:ext cx="2365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/>
          <p:nvPr/>
        </p:nvCxnSpPr>
        <p:spPr>
          <a:xfrm>
            <a:off x="5881688" y="3257550"/>
            <a:ext cx="260350" cy="317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Соединительная линия уступом 197"/>
          <p:cNvCxnSpPr>
            <a:stCxn id="89" idx="1"/>
          </p:cNvCxnSpPr>
          <p:nvPr/>
        </p:nvCxnSpPr>
        <p:spPr>
          <a:xfrm rot="10800000">
            <a:off x="6337300" y="3594100"/>
            <a:ext cx="212725" cy="863600"/>
          </a:xfrm>
          <a:prstGeom prst="bentConnector2">
            <a:avLst/>
          </a:prstGeom>
          <a:ln w="127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199"/>
          <p:cNvCxnSpPr/>
          <p:nvPr/>
        </p:nvCxnSpPr>
        <p:spPr>
          <a:xfrm flipV="1">
            <a:off x="7332663" y="4457700"/>
            <a:ext cx="170338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3" name="TextBox 202"/>
          <p:cNvSpPr txBox="1">
            <a:spLocks noChangeArrowheads="1"/>
          </p:cNvSpPr>
          <p:nvPr/>
        </p:nvSpPr>
        <p:spPr bwMode="auto">
          <a:xfrm>
            <a:off x="2662238" y="4899025"/>
            <a:ext cx="1514475" cy="814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ЛОГИЧЕСКИЙ</a:t>
            </a:r>
          </a:p>
          <a:p>
            <a:pPr algn="ctr"/>
            <a:r>
              <a:rPr lang="ru-RU">
                <a:latin typeface="Calibri" pitchFamily="34" charset="0"/>
              </a:rPr>
              <a:t>БЛОК</a:t>
            </a:r>
          </a:p>
        </p:txBody>
      </p:sp>
      <p:cxnSp>
        <p:nvCxnSpPr>
          <p:cNvPr id="205" name="Соединительная линия уступом 204"/>
          <p:cNvCxnSpPr>
            <a:stCxn id="19461" idx="2"/>
          </p:cNvCxnSpPr>
          <p:nvPr/>
        </p:nvCxnSpPr>
        <p:spPr>
          <a:xfrm rot="5400000">
            <a:off x="2579687" y="3941763"/>
            <a:ext cx="917575" cy="222250"/>
          </a:xfrm>
          <a:prstGeom prst="bentConnector3">
            <a:avLst>
              <a:gd name="adj1" fmla="val 10003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 flipH="1">
            <a:off x="1439863" y="3981450"/>
            <a:ext cx="523875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Соединительная линия уступом 220"/>
          <p:cNvCxnSpPr/>
          <p:nvPr/>
        </p:nvCxnSpPr>
        <p:spPr>
          <a:xfrm>
            <a:off x="1439863" y="3981450"/>
            <a:ext cx="1222375" cy="1098550"/>
          </a:xfrm>
          <a:prstGeom prst="bentConnector3">
            <a:avLst>
              <a:gd name="adj1" fmla="val -63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 стрелкой 223"/>
          <p:cNvCxnSpPr/>
          <p:nvPr/>
        </p:nvCxnSpPr>
        <p:spPr>
          <a:xfrm>
            <a:off x="285750" y="5380038"/>
            <a:ext cx="2384425" cy="317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 стрелкой 228"/>
          <p:cNvCxnSpPr>
            <a:stCxn id="19483" idx="2"/>
          </p:cNvCxnSpPr>
          <p:nvPr/>
        </p:nvCxnSpPr>
        <p:spPr>
          <a:xfrm>
            <a:off x="3419475" y="5713413"/>
            <a:ext cx="0" cy="26352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 flipH="1" flipV="1">
            <a:off x="285750" y="5965825"/>
            <a:ext cx="3133725" cy="111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0" name="TextBox 231"/>
          <p:cNvSpPr txBox="1">
            <a:spLocks noChangeArrowheads="1"/>
          </p:cNvSpPr>
          <p:nvPr/>
        </p:nvSpPr>
        <p:spPr bwMode="auto">
          <a:xfrm>
            <a:off x="52388" y="5080000"/>
            <a:ext cx="2538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ВЫБОР</a:t>
            </a:r>
          </a:p>
          <a:p>
            <a:pPr algn="ctr"/>
            <a:r>
              <a:rPr lang="ru-RU">
                <a:latin typeface="Calibri" pitchFamily="34" charset="0"/>
              </a:rPr>
              <a:t>ОСНОВНОЙ-РЕЗЕРВНЫЙ</a:t>
            </a:r>
          </a:p>
        </p:txBody>
      </p:sp>
      <p:sp>
        <p:nvSpPr>
          <p:cNvPr id="19491" name="TextBox 245"/>
          <p:cNvSpPr txBox="1">
            <a:spLocks noChangeArrowheads="1"/>
          </p:cNvSpPr>
          <p:nvPr/>
        </p:nvSpPr>
        <p:spPr bwMode="auto">
          <a:xfrm>
            <a:off x="-20638" y="5661025"/>
            <a:ext cx="2538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ОТ БКПС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title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571480"/>
            <a:ext cx="9144000" cy="567531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86446" y="357166"/>
            <a:ext cx="3043230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ИПВ-К-100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ИПВ-К-100  </a:t>
            </a:r>
            <a:r>
              <a:rPr lang="ru-RU" sz="3600" dirty="0" smtClean="0"/>
              <a:t>(25Вт)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928802"/>
            <a:ext cx="7572428" cy="4197361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45058" name="Picture 2" descr="C:\Users\Пользователь\Desktop\IMG_20181022_121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7643866" cy="44100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Требования   к  источникам  вторичного  электропитания    DC-DC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Электрическая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прочность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изоляции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между  входными и  выходными цепями  источника  не менее 2000В.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Электрическая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прочность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изоляции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относительно  корпуса  не  менее 1000В.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"/>
              <a:tabLst/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Включение  источника  должно   обеспечиваться  без   дополнительных  навесных  элементов    (конденсаторов  и  резисторов).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 Проходная  емкость  источника  (емкость  между  входными  и           выходным  цепями источника) не  должна  превышать 100пФ.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 Эффективность  источников (КПД):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Uвх.=27В;     КПД  не   менее       75% (МИН. ДОП. ЗНАЧЕНИЕ);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Uвх.=100В;     КПД  не   менее     78% (МИН. ДОП. ЗНАЧЕНИЕ).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Uвх.=27В;     КПД  не   менее        84% (требуемое значение);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Uвх.=100В;     КПД  не   менее      88% (требуемое значение).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 Емкостная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нагрузка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источников должна составлять не  менее  4700мкФ.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Ограничение пускового тока при старте источника ИПВ-К-100 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42942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Переходный процесс на выходе источника ИПВ-К-110-5В-6А</a:t>
            </a:r>
          </a:p>
        </p:txBody>
      </p:sp>
      <p:pic>
        <p:nvPicPr>
          <p:cNvPr id="10243" name="Содержимое 6" descr="PRINT_00.T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58938"/>
            <a:ext cx="4038600" cy="4408487"/>
          </a:xfrm>
        </p:spPr>
      </p:pic>
      <p:pic>
        <p:nvPicPr>
          <p:cNvPr id="10244" name="Содержимое 7" descr="PRINT_03.T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58938"/>
            <a:ext cx="4038600" cy="4408487"/>
          </a:xfr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 smtClean="0"/>
              <a:t>Двухполярный</a:t>
            </a:r>
            <a:r>
              <a:rPr lang="ru-RU" sz="2000" dirty="0" smtClean="0"/>
              <a:t>  источник  ИПВ-К-Д  с равным  качеством      электропитания для положительного и   отрицательного  плеча </a:t>
            </a:r>
            <a:endParaRPr lang="ru-RU" sz="2000" dirty="0"/>
          </a:p>
        </p:txBody>
      </p:sp>
      <p:pic>
        <p:nvPicPr>
          <p:cNvPr id="9" name="Содержимое 8" descr="IMG_3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42875" y="3000372"/>
            <a:ext cx="4464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ru-RU" dirty="0"/>
              <a:t>Включение питания (нагрузка по 1А в каждом плече) </a:t>
            </a:r>
          </a:p>
          <a:p>
            <a:pPr marL="342900" indent="-342900" algn="ctr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5" name="Picture 5" descr="лом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44291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ломо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46" y="1142984"/>
            <a:ext cx="43576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4894263" y="3000372"/>
            <a:ext cx="3600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Включение питания (режим холостого хода)</a:t>
            </a:r>
          </a:p>
        </p:txBody>
      </p:sp>
      <p:pic>
        <p:nvPicPr>
          <p:cNvPr id="13320" name="Picture 10" descr="ломо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3714752"/>
            <a:ext cx="4429125" cy="207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179388" y="5786454"/>
            <a:ext cx="42846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Включение питания</a:t>
            </a:r>
            <a:r>
              <a:rPr lang="en-US" dirty="0"/>
              <a:t> </a:t>
            </a:r>
            <a:r>
              <a:rPr lang="ru-RU" dirty="0"/>
              <a:t>нагрузка</a:t>
            </a:r>
            <a:r>
              <a:rPr lang="en-US" dirty="0"/>
              <a:t>:</a:t>
            </a:r>
            <a:r>
              <a:rPr lang="ru-RU" dirty="0"/>
              <a:t> </a:t>
            </a:r>
          </a:p>
          <a:p>
            <a:pPr algn="ctr">
              <a:defRPr/>
            </a:pPr>
            <a:r>
              <a:rPr lang="ru-RU" dirty="0"/>
              <a:t>+15В.- холостой ход </a:t>
            </a:r>
          </a:p>
          <a:p>
            <a:pPr algn="ctr">
              <a:defRPr/>
            </a:pPr>
            <a:r>
              <a:rPr lang="ru-RU" dirty="0"/>
              <a:t>-15В.- ток 1А</a:t>
            </a:r>
          </a:p>
        </p:txBody>
      </p:sp>
      <p:pic>
        <p:nvPicPr>
          <p:cNvPr id="13323" name="Picture 13" descr="ломо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714752"/>
            <a:ext cx="4248150" cy="201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5072066" y="5715016"/>
            <a:ext cx="38512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Включение питания</a:t>
            </a:r>
            <a:r>
              <a:rPr lang="en-US" dirty="0"/>
              <a:t> </a:t>
            </a:r>
            <a:r>
              <a:rPr lang="ru-RU" dirty="0"/>
              <a:t>нагрузка</a:t>
            </a:r>
            <a:r>
              <a:rPr lang="en-US" dirty="0"/>
              <a:t>:</a:t>
            </a:r>
            <a:r>
              <a:rPr lang="ru-RU" dirty="0"/>
              <a:t> </a:t>
            </a:r>
          </a:p>
          <a:p>
            <a:pPr algn="ctr">
              <a:defRPr/>
            </a:pPr>
            <a:r>
              <a:rPr lang="ru-RU" dirty="0"/>
              <a:t>+15В.- ток 1А </a:t>
            </a:r>
          </a:p>
          <a:p>
            <a:pPr algn="ctr">
              <a:defRPr/>
            </a:pPr>
            <a:r>
              <a:rPr lang="ru-RU" dirty="0"/>
              <a:t>-15В.- холостой ход</a:t>
            </a:r>
          </a:p>
        </p:txBody>
      </p:sp>
      <p:sp>
        <p:nvSpPr>
          <p:cNvPr id="10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Переходный процесс на выходе </a:t>
            </a:r>
            <a:br>
              <a:rPr lang="ru-RU" sz="3200" dirty="0" smtClean="0"/>
            </a:br>
            <a:r>
              <a:rPr lang="ru-RU" sz="3200" dirty="0" err="1" smtClean="0"/>
              <a:t>двухполярного</a:t>
            </a:r>
            <a:r>
              <a:rPr lang="ru-RU" sz="3200" dirty="0" smtClean="0"/>
              <a:t> источника ИПВ-К-Д 110-15В-2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-24"/>
            <a:ext cx="82296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571472" y="5500702"/>
            <a:ext cx="8215313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5400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Модуль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питания  служебной системы космического аппарата основной и резервный канал с диагностикой и управлением на  базе источников ИПВ-К-100.(источники 3-го поколения 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dirty="0" smtClean="0"/>
              <a:t>Стойкость к воздействию </a:t>
            </a:r>
            <a:r>
              <a:rPr lang="ru-RU" sz="3200" dirty="0" err="1" smtClean="0"/>
              <a:t>спецфакторов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Источники    выполняют   свои  функции и сохраняют  значения параметров  в пределах установленных норм  во время  и после воздействия специальных факторов  по  ГОСТ  РВ 20.39.414.2-98   со  следующими значениями характеристик  по  факторам:</a:t>
            </a:r>
          </a:p>
          <a:p>
            <a:pPr>
              <a:buNone/>
            </a:pPr>
            <a:r>
              <a:rPr lang="ru-RU" sz="1800" dirty="0" smtClean="0"/>
              <a:t>7.И</a:t>
            </a:r>
            <a:r>
              <a:rPr lang="ru-RU" sz="1800" baseline="-25000" dirty="0" smtClean="0"/>
              <a:t>1</a:t>
            </a:r>
            <a:r>
              <a:rPr lang="ru-RU" sz="1800" dirty="0" smtClean="0"/>
              <a:t>, 7.И</a:t>
            </a:r>
            <a:r>
              <a:rPr lang="ru-RU" sz="1800" baseline="-25000" dirty="0" smtClean="0"/>
              <a:t>6</a:t>
            </a:r>
            <a:r>
              <a:rPr lang="ru-RU" sz="1800" dirty="0" smtClean="0"/>
              <a:t>, 7.И</a:t>
            </a:r>
            <a:r>
              <a:rPr lang="ru-RU" sz="1800" baseline="-25000" dirty="0" smtClean="0"/>
              <a:t>7</a:t>
            </a:r>
            <a:r>
              <a:rPr lang="ru-RU" sz="1800" dirty="0" smtClean="0"/>
              <a:t>, - 4Ус; </a:t>
            </a:r>
          </a:p>
          <a:p>
            <a:pPr>
              <a:buNone/>
            </a:pPr>
            <a:r>
              <a:rPr lang="ru-RU" sz="1800" dirty="0" smtClean="0"/>
              <a:t>7.С</a:t>
            </a:r>
            <a:r>
              <a:rPr lang="ru-RU" sz="1800" baseline="-25000" dirty="0" smtClean="0"/>
              <a:t>1</a:t>
            </a:r>
            <a:r>
              <a:rPr lang="ru-RU" sz="1800" dirty="0" smtClean="0"/>
              <a:t>, 7.С</a:t>
            </a:r>
            <a:r>
              <a:rPr lang="ru-RU" sz="1800" baseline="-25000" dirty="0" smtClean="0"/>
              <a:t>4 </a:t>
            </a:r>
            <a:r>
              <a:rPr lang="ru-RU" sz="1800" dirty="0" smtClean="0"/>
              <a:t>           - 4Ус </a:t>
            </a:r>
          </a:p>
          <a:p>
            <a:pPr>
              <a:buNone/>
            </a:pPr>
            <a:r>
              <a:rPr lang="ru-RU" sz="1800" dirty="0" smtClean="0"/>
              <a:t>7.К</a:t>
            </a:r>
            <a:r>
              <a:rPr lang="ru-RU" sz="1800" baseline="-25000" dirty="0" smtClean="0"/>
              <a:t>1</a:t>
            </a:r>
            <a:r>
              <a:rPr lang="ru-RU" sz="1800" dirty="0" smtClean="0"/>
              <a:t>,                   - 2.5 х2К.</a:t>
            </a:r>
          </a:p>
          <a:p>
            <a:pPr>
              <a:buNone/>
            </a:pPr>
            <a:r>
              <a:rPr lang="ru-RU" sz="1800" dirty="0" smtClean="0"/>
              <a:t>7.К </a:t>
            </a:r>
            <a:r>
              <a:rPr lang="ru-RU" sz="1800" baseline="-25000" dirty="0" smtClean="0"/>
              <a:t>4</a:t>
            </a:r>
            <a:r>
              <a:rPr lang="ru-RU" sz="1800" dirty="0" smtClean="0"/>
              <a:t>,                  - 1К.</a:t>
            </a:r>
          </a:p>
          <a:p>
            <a:pPr>
              <a:buNone/>
            </a:pPr>
            <a:r>
              <a:rPr lang="ru-RU" sz="1800" dirty="0" smtClean="0"/>
              <a:t>7.К</a:t>
            </a:r>
            <a:r>
              <a:rPr lang="ru-RU" sz="1800" baseline="-25000" dirty="0" smtClean="0"/>
              <a:t>11</a:t>
            </a:r>
            <a:r>
              <a:rPr lang="ru-RU" sz="1800" dirty="0" smtClean="0"/>
              <a:t>,7.К</a:t>
            </a:r>
            <a:r>
              <a:rPr lang="ru-RU" sz="1800" baseline="-25000" dirty="0" smtClean="0"/>
              <a:t> 12</a:t>
            </a:r>
            <a:r>
              <a:rPr lang="ru-RU" sz="1800" dirty="0" smtClean="0"/>
              <a:t>,         -  60 МэВ·см</a:t>
            </a:r>
            <a:r>
              <a:rPr lang="ru-RU" sz="1800" baseline="30000" dirty="0" smtClean="0"/>
              <a:t>2</a:t>
            </a:r>
            <a:r>
              <a:rPr lang="ru-RU" sz="1800" dirty="0" smtClean="0"/>
              <a:t>/мг*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Применяемая  ЭКБ  ОП:</a:t>
            </a:r>
          </a:p>
          <a:p>
            <a:pPr>
              <a:buNone/>
            </a:pPr>
            <a:r>
              <a:rPr lang="ru-RU" sz="1800" dirty="0" smtClean="0"/>
              <a:t>Микросхемы :   5ххх  серии      АО «Ангстрем» ;  АО «ГРУППА КРЕМНИЙ ЭЛ»</a:t>
            </a:r>
          </a:p>
          <a:p>
            <a:pPr>
              <a:buNone/>
            </a:pPr>
            <a:r>
              <a:rPr lang="ru-RU" sz="1800" dirty="0" smtClean="0"/>
              <a:t>Транзисторы :    2ПЕ 2хх     АО «Ангстрем» </a:t>
            </a:r>
          </a:p>
          <a:p>
            <a:pPr>
              <a:buNone/>
            </a:pPr>
            <a:r>
              <a:rPr lang="ru-RU" sz="1800" dirty="0" smtClean="0"/>
              <a:t>Диоды : 2ДШ 2хх   АО «ВЗПП-С»</a:t>
            </a:r>
          </a:p>
          <a:p>
            <a:pPr>
              <a:buNone/>
            </a:pPr>
            <a:r>
              <a:rPr lang="ru-RU" sz="1800" dirty="0" err="1" smtClean="0"/>
              <a:t>Магнитопроводы</a:t>
            </a:r>
            <a:r>
              <a:rPr lang="ru-RU" sz="1800" dirty="0" smtClean="0"/>
              <a:t> : ПАО «МСТАТОР»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32"/>
            <a:ext cx="8229600" cy="1071570"/>
          </a:xfrm>
        </p:spPr>
        <p:txBody>
          <a:bodyPr/>
          <a:lstStyle/>
          <a:p>
            <a:pPr eaLnBrk="1" hangingPunct="1"/>
            <a:r>
              <a:rPr lang="ru-RU" dirty="0" smtClean="0"/>
              <a:t>Спасибо  за  внимание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42938" y="4572008"/>
            <a:ext cx="52863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Зотов 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Николай Александрович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Тел.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8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921 327 96 88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E-mail: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nzotov@reom.ru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7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  должен  обеспечивать  выходные  параметры  в  диапазоне  нагрузок  от  холостого  хода  до  100%  нагрузки.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7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  Суммарная  нестабильность  является  суммой переходного отклонения и  частных  нестабильностей  и не  должна  превышать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±8%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от уровня  выходного  напряжения.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переходное  отклонение    выходного напряжения при:  смене  нагрузок  от  холостого  хода  до  100% нагрузки; при  изменениях   входного  напряжения  в  рабочем диапазоне      должно быть  не  более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±(4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5)%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 уровня  выходного  напряжения.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частные нестабильности (статическое  отклонение выходного напряжения при:  плавном  изменении: входного  напряжения;  изменении нагрузки; температуры; временной нестабильности; технологического отклонения  выходного напряжения)  должны  не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превышать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±3%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 уровня  выходного напряжения.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 Пульсации  выходного  напряжения должны  составлять для: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вых=5В;       не более  30-40мВ;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вых=15В;    не более  50-70мВ.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572296"/>
          </a:xfrm>
        </p:spPr>
        <p:txBody>
          <a:bodyPr/>
          <a:lstStyle/>
          <a:p>
            <a:pPr algn="l"/>
            <a:r>
              <a:rPr lang="ru-RU" sz="1800" b="1" dirty="0" smtClean="0"/>
              <a:t>С учетом  тенденций приборостроения</a:t>
            </a:r>
            <a:r>
              <a:rPr lang="en-US" sz="1800" b="1" dirty="0" smtClean="0"/>
              <a:t>,</a:t>
            </a:r>
            <a:r>
              <a:rPr lang="ru-RU" sz="1800" b="1" dirty="0" smtClean="0"/>
              <a:t> индивидуальных  запросов  потребителей разработаны  схемотехнические  и технологические  решения для ряда  типов  источников  электропитания  и  их  контроля: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800" b="1" dirty="0" smtClean="0"/>
              <a:t>1.  </a:t>
            </a:r>
            <a:r>
              <a:rPr lang="en-US" sz="1800" b="1" dirty="0" smtClean="0"/>
              <a:t>DC</a:t>
            </a:r>
            <a:r>
              <a:rPr lang="ru-RU" sz="1800" b="1" dirty="0" smtClean="0"/>
              <a:t>-</a:t>
            </a:r>
            <a:r>
              <a:rPr lang="en-US" sz="1800" b="1" dirty="0" smtClean="0"/>
              <a:t>DC</a:t>
            </a:r>
            <a:r>
              <a:rPr lang="ru-RU" sz="1800" b="1" dirty="0" smtClean="0"/>
              <a:t>  источники  на  базе  магнитных  усилителей: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1" dirty="0" smtClean="0"/>
              <a:t> - ПНВ27; ПНВ27-М </a:t>
            </a:r>
            <a:r>
              <a:rPr lang="ru-RU" sz="1800" dirty="0" smtClean="0"/>
              <a:t>(прецизионные); </a:t>
            </a:r>
            <a:r>
              <a:rPr lang="ru-RU" sz="1800" dirty="0" err="1" smtClean="0"/>
              <a:t>Рвых.=</a:t>
            </a:r>
            <a:r>
              <a:rPr lang="ru-RU" sz="1800" dirty="0" smtClean="0"/>
              <a:t> (20-50)Вт;</a:t>
            </a:r>
            <a:br>
              <a:rPr lang="ru-RU" sz="1800" dirty="0" smtClean="0"/>
            </a:br>
            <a:r>
              <a:rPr lang="ru-RU" sz="1800" dirty="0" smtClean="0"/>
              <a:t> Uвх.=17-38В;  </a:t>
            </a:r>
            <a:r>
              <a:rPr lang="ru-RU" sz="1800" dirty="0" err="1" smtClean="0"/>
              <a:t>Uвых.=</a:t>
            </a:r>
            <a:r>
              <a:rPr lang="ru-RU" sz="1800" dirty="0" smtClean="0"/>
              <a:t> (5-27)В </a:t>
            </a:r>
            <a:br>
              <a:rPr lang="ru-RU" sz="1800" dirty="0" smtClean="0"/>
            </a:br>
            <a:r>
              <a:rPr lang="ru-RU" sz="1800" dirty="0" smtClean="0"/>
              <a:t>  -  </a:t>
            </a:r>
            <a:r>
              <a:rPr lang="ru-RU" sz="1800" dirty="0" err="1" smtClean="0"/>
              <a:t>Двухполярные</a:t>
            </a:r>
            <a:r>
              <a:rPr lang="ru-RU" sz="1800" dirty="0" smtClean="0"/>
              <a:t> (прецизионные) ПНВ27-Д; </a:t>
            </a:r>
            <a:r>
              <a:rPr lang="ru-RU" sz="1800" dirty="0" err="1" smtClean="0"/>
              <a:t>Рвых.=</a:t>
            </a:r>
            <a:r>
              <a:rPr lang="ru-RU" sz="1800" dirty="0" smtClean="0"/>
              <a:t>(20-60)Вт;</a:t>
            </a:r>
            <a:br>
              <a:rPr lang="ru-RU" sz="1800" dirty="0" smtClean="0"/>
            </a:br>
            <a:r>
              <a:rPr lang="ru-RU" sz="1800" dirty="0" smtClean="0"/>
              <a:t>        Uвх.=17-38В;  </a:t>
            </a:r>
            <a:r>
              <a:rPr lang="ru-RU" sz="1800" dirty="0" err="1" smtClean="0"/>
              <a:t>Uвых.=</a:t>
            </a:r>
            <a:r>
              <a:rPr lang="ru-RU" sz="1800" dirty="0" smtClean="0"/>
              <a:t>(5-27)В;  с равным качеством электропитания </a:t>
            </a:r>
            <a:br>
              <a:rPr lang="ru-RU" sz="1800" dirty="0" smtClean="0"/>
            </a:br>
            <a:r>
              <a:rPr lang="ru-RU" sz="1800" dirty="0" smtClean="0"/>
              <a:t>        для  положительной и отрицательной  полярности.</a:t>
            </a:r>
            <a:br>
              <a:rPr lang="ru-RU" sz="1800" dirty="0" smtClean="0"/>
            </a:br>
            <a:r>
              <a:rPr lang="ru-RU" sz="1800" dirty="0" smtClean="0"/>
              <a:t>  </a:t>
            </a:r>
            <a:r>
              <a:rPr lang="ru-RU" sz="1800" b="1" dirty="0" smtClean="0"/>
              <a:t>-</a:t>
            </a:r>
            <a:r>
              <a:rPr lang="ru-RU" sz="1800" dirty="0" smtClean="0"/>
              <a:t> </a:t>
            </a:r>
            <a:r>
              <a:rPr lang="ru-RU" sz="1800" b="1" dirty="0" smtClean="0"/>
              <a:t>ИПВ100(110); </a:t>
            </a:r>
            <a:r>
              <a:rPr lang="ru-RU" sz="1800" dirty="0" err="1" smtClean="0"/>
              <a:t>Рвых.=</a:t>
            </a:r>
            <a:r>
              <a:rPr lang="ru-RU" sz="1800" dirty="0" smtClean="0"/>
              <a:t> (20-50)Вт; Uвх=65-150В; </a:t>
            </a:r>
            <a:r>
              <a:rPr lang="ru-RU" sz="1800" dirty="0" err="1" smtClean="0"/>
              <a:t>Uвых.=</a:t>
            </a:r>
            <a:r>
              <a:rPr lang="ru-RU" sz="1800" dirty="0" smtClean="0"/>
              <a:t>(5-27)В</a:t>
            </a:r>
            <a:br>
              <a:rPr lang="ru-RU" sz="1800" dirty="0" smtClean="0"/>
            </a:br>
            <a:r>
              <a:rPr lang="ru-RU" sz="1800" dirty="0" smtClean="0"/>
              <a:t>  -  </a:t>
            </a:r>
            <a:r>
              <a:rPr lang="ru-RU" sz="1800" dirty="0" err="1" smtClean="0"/>
              <a:t>Двухполярные</a:t>
            </a:r>
            <a:r>
              <a:rPr lang="ru-RU" sz="1800" dirty="0" smtClean="0"/>
              <a:t> (прецизионные) ИПВ-Д100(110); </a:t>
            </a:r>
            <a:r>
              <a:rPr lang="ru-RU" sz="1800" dirty="0" err="1" smtClean="0"/>
              <a:t>Рвых.=</a:t>
            </a:r>
            <a:r>
              <a:rPr lang="ru-RU" sz="1800" dirty="0" smtClean="0"/>
              <a:t>(20-60)Вт;</a:t>
            </a:r>
            <a:br>
              <a:rPr lang="ru-RU" sz="1800" dirty="0" smtClean="0"/>
            </a:br>
            <a:r>
              <a:rPr lang="ru-RU" sz="1800" dirty="0" smtClean="0"/>
              <a:t>     Uвх=65-150В;   </a:t>
            </a:r>
            <a:r>
              <a:rPr lang="ru-RU" sz="1800" dirty="0" err="1" smtClean="0"/>
              <a:t>Uвых.=</a:t>
            </a:r>
            <a:r>
              <a:rPr lang="ru-RU" sz="1800" dirty="0" smtClean="0"/>
              <a:t>(5-27)В;  с равным качеством электропитания</a:t>
            </a:r>
            <a:br>
              <a:rPr lang="ru-RU" sz="1800" dirty="0" smtClean="0"/>
            </a:br>
            <a:r>
              <a:rPr lang="ru-RU" sz="1800" dirty="0" smtClean="0"/>
              <a:t>     для   положительной и отрицательной  полярности.</a:t>
            </a:r>
            <a:br>
              <a:rPr lang="ru-RU" sz="1800" dirty="0" smtClean="0"/>
            </a:br>
            <a:r>
              <a:rPr lang="ru-RU" sz="1800" b="1" dirty="0" smtClean="0"/>
              <a:t>  - Многоканальные источники ПНВ (ИПВ) </a:t>
            </a:r>
            <a:r>
              <a:rPr lang="ru-RU" sz="1800" dirty="0" smtClean="0"/>
              <a:t>с равным качеством электропитания для       всех    каналов ( 2 - 8 каналов ); </a:t>
            </a:r>
            <a:r>
              <a:rPr lang="ru-RU" sz="1800" dirty="0" err="1" smtClean="0"/>
              <a:t>Рвых.=</a:t>
            </a:r>
            <a:r>
              <a:rPr lang="ru-RU" sz="1800" dirty="0" smtClean="0"/>
              <a:t> (20-500)Вт; с диапазонами  </a:t>
            </a:r>
            <a:r>
              <a:rPr lang="ru-RU" sz="1800" dirty="0" err="1" smtClean="0"/>
              <a:t>Uвх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     </a:t>
            </a:r>
            <a:r>
              <a:rPr lang="ru-RU" sz="1800" dirty="0" err="1" smtClean="0"/>
              <a:t>Uвх.=</a:t>
            </a:r>
            <a:r>
              <a:rPr lang="ru-RU" sz="1800" dirty="0" smtClean="0"/>
              <a:t> 17-38В; Uвх.=14-50В; Uвх.=65-150В.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2.  </a:t>
            </a:r>
            <a:r>
              <a:rPr lang="en-US" sz="1800" b="1" dirty="0" smtClean="0"/>
              <a:t>DC</a:t>
            </a:r>
            <a:r>
              <a:rPr lang="ru-RU" sz="1800" b="1" dirty="0" smtClean="0"/>
              <a:t>-</a:t>
            </a:r>
            <a:r>
              <a:rPr lang="en-US" sz="1800" b="1" dirty="0" smtClean="0"/>
              <a:t>DC</a:t>
            </a:r>
            <a:r>
              <a:rPr lang="ru-RU" sz="1800" b="1" dirty="0" smtClean="0"/>
              <a:t>  обратноходовые преобразователи </a:t>
            </a:r>
            <a:r>
              <a:rPr lang="ru-RU" sz="1800" dirty="0" smtClean="0"/>
              <a:t>-  источники  ВИП-2;</a:t>
            </a:r>
            <a:br>
              <a:rPr lang="ru-RU" sz="1800" dirty="0" smtClean="0"/>
            </a:br>
            <a:r>
              <a:rPr lang="ru-RU" sz="1800" dirty="0" smtClean="0"/>
              <a:t>     </a:t>
            </a:r>
            <a:r>
              <a:rPr lang="ru-RU" sz="1800" dirty="0" err="1" smtClean="0"/>
              <a:t>Рвых.=</a:t>
            </a:r>
            <a:r>
              <a:rPr lang="ru-RU" sz="1800" dirty="0" smtClean="0"/>
              <a:t>(1-2)Вт; </a:t>
            </a:r>
            <a:r>
              <a:rPr lang="en-US" sz="1800" dirty="0" smtClean="0"/>
              <a:t>U</a:t>
            </a:r>
            <a:r>
              <a:rPr lang="ru-RU" sz="1800" dirty="0" err="1" smtClean="0"/>
              <a:t>вх.=</a:t>
            </a:r>
            <a:r>
              <a:rPr lang="ru-RU" sz="1800" dirty="0" smtClean="0"/>
              <a:t> (16-36)В; </a:t>
            </a:r>
            <a:r>
              <a:rPr lang="en-US" sz="1800" dirty="0" smtClean="0"/>
              <a:t>U</a:t>
            </a:r>
            <a:r>
              <a:rPr lang="ru-RU" sz="1800" dirty="0" err="1" smtClean="0"/>
              <a:t>вых.=</a:t>
            </a:r>
            <a:r>
              <a:rPr lang="ru-RU" sz="1800" dirty="0" smtClean="0"/>
              <a:t> (3.3 – 27)В.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3. Квазирезонансные; </a:t>
            </a:r>
            <a:r>
              <a:rPr lang="ru-RU" sz="1800" b="1" dirty="0" err="1" smtClean="0"/>
              <a:t>малошумяшие</a:t>
            </a:r>
            <a:r>
              <a:rPr lang="ru-RU" sz="1800" b="1" dirty="0" smtClean="0"/>
              <a:t>  источники  ИРС 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err="1" smtClean="0"/>
              <a:t>Рвых.=</a:t>
            </a:r>
            <a:r>
              <a:rPr lang="ru-RU" sz="1800" dirty="0" smtClean="0"/>
              <a:t>(10-500)Вт; </a:t>
            </a:r>
            <a:r>
              <a:rPr lang="en-US" sz="1800" dirty="0" smtClean="0"/>
              <a:t>U</a:t>
            </a:r>
            <a:r>
              <a:rPr lang="ru-RU" sz="1800" dirty="0" err="1" smtClean="0"/>
              <a:t>вх.=</a:t>
            </a:r>
            <a:r>
              <a:rPr lang="ru-RU" sz="1800" dirty="0" smtClean="0"/>
              <a:t> (6-75)В; </a:t>
            </a:r>
            <a:r>
              <a:rPr lang="en-US" sz="1800" dirty="0" smtClean="0"/>
              <a:t>U</a:t>
            </a:r>
            <a:r>
              <a:rPr lang="ru-RU" sz="1800" dirty="0" err="1" smtClean="0"/>
              <a:t>вых.=</a:t>
            </a:r>
            <a:r>
              <a:rPr lang="ru-RU" sz="1800" dirty="0" smtClean="0"/>
              <a:t> (3.3 – 500)В.</a:t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</a:t>
            </a:r>
            <a:endParaRPr lang="ru-RU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858312" cy="6143668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ru-RU" sz="1800" b="1" dirty="0" smtClean="0"/>
              <a:t> 4. Источники  АC-DC  и </a:t>
            </a:r>
            <a:r>
              <a:rPr lang="en-US" sz="1800" b="1" dirty="0" smtClean="0"/>
              <a:t>D</a:t>
            </a:r>
            <a:r>
              <a:rPr lang="ru-RU" sz="1800" b="1" dirty="0" smtClean="0"/>
              <a:t>C-DC  на  базе  контроллера  фазового  сдвига </a:t>
            </a:r>
            <a:r>
              <a:rPr lang="ru-RU" sz="1800" dirty="0" smtClean="0"/>
              <a:t>ЮСС - К ;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err="1" smtClean="0"/>
              <a:t>Рвых.=</a:t>
            </a:r>
            <a:r>
              <a:rPr lang="ru-RU" sz="1800" dirty="0" smtClean="0"/>
              <a:t>(20-1500)Вт;</a:t>
            </a:r>
            <a:r>
              <a:rPr lang="en-US" sz="1800" dirty="0" smtClean="0"/>
              <a:t>U</a:t>
            </a:r>
            <a:r>
              <a:rPr lang="ru-RU" sz="1800" dirty="0" err="1" smtClean="0"/>
              <a:t>вх.=</a:t>
            </a:r>
            <a:r>
              <a:rPr lang="ru-RU" sz="1800" dirty="0" smtClean="0"/>
              <a:t>(6-400)В;</a:t>
            </a:r>
            <a:r>
              <a:rPr lang="en-US" sz="1800" dirty="0" smtClean="0"/>
              <a:t>U</a:t>
            </a:r>
            <a:r>
              <a:rPr lang="ru-RU" sz="1800" dirty="0" err="1" smtClean="0"/>
              <a:t>вых.=</a:t>
            </a:r>
            <a:r>
              <a:rPr lang="ru-RU" sz="1800" dirty="0" smtClean="0"/>
              <a:t>(3.3–500)В.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1" dirty="0" smtClean="0"/>
              <a:t>5</a:t>
            </a:r>
            <a:r>
              <a:rPr lang="ru-RU" sz="1800" dirty="0" smtClean="0"/>
              <a:t>.  </a:t>
            </a:r>
            <a:r>
              <a:rPr lang="ru-RU" sz="1800" b="1" dirty="0" smtClean="0"/>
              <a:t>Источники  вспомогательного электропитания АC-DC  и  </a:t>
            </a:r>
            <a:r>
              <a:rPr lang="en-US" sz="1800" b="1" dirty="0" smtClean="0"/>
              <a:t>D</a:t>
            </a:r>
            <a:r>
              <a:rPr lang="ru-RU" sz="1800" b="1" dirty="0" smtClean="0"/>
              <a:t>C-DC: </a:t>
            </a:r>
            <a:r>
              <a:rPr lang="ru-RU" sz="1800" dirty="0" smtClean="0"/>
              <a:t>-  «Родники» с гальванической  изоляцией и  без; </a:t>
            </a:r>
            <a:r>
              <a:rPr lang="ru-RU" sz="1800" dirty="0" err="1" smtClean="0"/>
              <a:t>Рвых.=</a:t>
            </a:r>
            <a:r>
              <a:rPr lang="ru-RU" sz="1800" dirty="0" smtClean="0"/>
              <a:t>(1-3)Вт; с диапазонами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err="1" smtClean="0"/>
              <a:t>Uвх</a:t>
            </a:r>
            <a:r>
              <a:rPr lang="ru-RU" sz="1800" dirty="0" smtClean="0"/>
              <a:t>:(</a:t>
            </a:r>
            <a:r>
              <a:rPr lang="en-US" sz="1800" dirty="0" smtClean="0"/>
              <a:t>U</a:t>
            </a:r>
            <a:r>
              <a:rPr lang="ru-RU" sz="1800" dirty="0" err="1" smtClean="0"/>
              <a:t>вх.=</a:t>
            </a:r>
            <a:r>
              <a:rPr lang="ru-RU" sz="1800" dirty="0" smtClean="0"/>
              <a:t>(6-100)В;</a:t>
            </a:r>
            <a:r>
              <a:rPr lang="en-US" sz="1800" dirty="0" smtClean="0"/>
              <a:t>U</a:t>
            </a:r>
            <a:r>
              <a:rPr lang="ru-RU" sz="1800" dirty="0" err="1" smtClean="0"/>
              <a:t>вх.=</a:t>
            </a:r>
            <a:r>
              <a:rPr lang="ru-RU" sz="1800" dirty="0" smtClean="0"/>
              <a:t>(160-400)В;</a:t>
            </a:r>
            <a:r>
              <a:rPr lang="en-US" sz="1800" dirty="0" smtClean="0"/>
              <a:t>U</a:t>
            </a:r>
            <a:r>
              <a:rPr lang="ru-RU" sz="1800" dirty="0" smtClean="0"/>
              <a:t>вх.=27В;); </a:t>
            </a:r>
            <a:r>
              <a:rPr lang="en-US" sz="1800" dirty="0" smtClean="0"/>
              <a:t>U</a:t>
            </a:r>
            <a:r>
              <a:rPr lang="ru-RU" sz="1800" dirty="0" err="1" smtClean="0"/>
              <a:t>вых.=</a:t>
            </a:r>
            <a:r>
              <a:rPr lang="ru-RU" sz="1800" dirty="0" smtClean="0"/>
              <a:t>(11-15)В.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6. Источники  АC-DC    с  расширенным входным напряжением (</a:t>
            </a:r>
            <a:r>
              <a:rPr lang="ru-RU" sz="1800" b="1" dirty="0" smtClean="0"/>
              <a:t>85-264)В;</a:t>
            </a:r>
            <a:r>
              <a:rPr lang="en-US" sz="1800" b="1" dirty="0" smtClean="0"/>
              <a:t> (</a:t>
            </a:r>
            <a:r>
              <a:rPr lang="ru-RU" sz="1800" b="1" dirty="0" smtClean="0"/>
              <a:t> ОКР Источник И18)</a:t>
            </a:r>
            <a:r>
              <a:rPr lang="en-US" sz="1800" b="1" dirty="0" smtClean="0"/>
              <a:t> </a:t>
            </a:r>
            <a:r>
              <a:rPr lang="ru-RU" sz="1800" dirty="0" smtClean="0"/>
              <a:t>для </a:t>
            </a:r>
            <a:r>
              <a:rPr lang="ru-RU" sz="1800" b="1" dirty="0" smtClean="0"/>
              <a:t> </a:t>
            </a:r>
            <a:r>
              <a:rPr lang="ru-RU" sz="1800" dirty="0" smtClean="0"/>
              <a:t>однофазной</a:t>
            </a:r>
            <a:r>
              <a:rPr lang="en-US" sz="1800" dirty="0" smtClean="0"/>
              <a:t> </a:t>
            </a:r>
            <a:r>
              <a:rPr lang="ru-RU" sz="1800" dirty="0" smtClean="0"/>
              <a:t>сети </a:t>
            </a:r>
            <a:r>
              <a:rPr lang="ru-RU" sz="1800" dirty="0" smtClean="0"/>
              <a:t>220(115В) В  частотой 50 Гц или </a:t>
            </a:r>
            <a:r>
              <a:rPr lang="ru-RU" sz="1800" dirty="0" smtClean="0"/>
              <a:t>400Гц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Рвых.=</a:t>
            </a:r>
            <a:r>
              <a:rPr lang="ru-RU" sz="1800" dirty="0" smtClean="0"/>
              <a:t>(5)Вт;  </a:t>
            </a:r>
            <a:r>
              <a:rPr lang="en-US" sz="1800" dirty="0" smtClean="0"/>
              <a:t>U</a:t>
            </a:r>
            <a:r>
              <a:rPr lang="ru-RU" sz="1800" dirty="0" err="1" smtClean="0"/>
              <a:t>вых.=</a:t>
            </a:r>
            <a:r>
              <a:rPr lang="ru-RU" sz="1800" dirty="0" smtClean="0"/>
              <a:t> (5 – 48)В. Проходная  емкость  источника не более  200пФ;</a:t>
            </a:r>
            <a:br>
              <a:rPr lang="ru-RU" sz="1800" dirty="0" smtClean="0"/>
            </a:br>
            <a:r>
              <a:rPr lang="ru-RU" sz="1800" dirty="0" smtClean="0"/>
              <a:t> Пульсации выходного напряжения (пик-пик) - не более 20 </a:t>
            </a:r>
            <a:r>
              <a:rPr lang="ru-RU" sz="1800" dirty="0" err="1" smtClean="0"/>
              <a:t>мв</a:t>
            </a:r>
            <a:r>
              <a:rPr lang="ru-RU" sz="1800" dirty="0" smtClean="0"/>
              <a:t>.; напряжение  гальванической изоляции не менее 2500В.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1" dirty="0" smtClean="0"/>
              <a:t>7.  Разработана  серия   микросборок   МТ   </a:t>
            </a:r>
            <a:r>
              <a:rPr lang="ru-RU" sz="1800" dirty="0" smtClean="0"/>
              <a:t>в  корпусах   стандарта  </a:t>
            </a:r>
            <a:r>
              <a:rPr lang="en-US" sz="1800" dirty="0" smtClean="0"/>
              <a:t>QLCC</a:t>
            </a:r>
            <a:r>
              <a:rPr lang="ru-RU" sz="1800" dirty="0" smtClean="0"/>
              <a:t> - 28 (8х8х2.5)мм    для  применения    в  источниках   питания ; диагностики параметров систем  электропитания.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58204" cy="15112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полумостового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преобразователя 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магнитном усилителе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V="1">
            <a:off x="684213" y="2852738"/>
            <a:ext cx="2873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3959225" y="3429000"/>
            <a:ext cx="2170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Трансформаторная</a:t>
            </a:r>
          </a:p>
          <a:p>
            <a:pPr marL="342900" indent="-342900"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развязка</a:t>
            </a: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5759450" y="2493963"/>
            <a:ext cx="1223963" cy="7191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 dirty="0">
              <a:latin typeface="Arial" charset="0"/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5759450" y="2638425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Регулятор</a:t>
            </a:r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 flipV="1">
            <a:off x="6983413" y="2854325"/>
            <a:ext cx="5413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7378" name="Rectangle 34"/>
          <p:cNvSpPr>
            <a:spLocks noChangeArrowheads="1"/>
          </p:cNvSpPr>
          <p:nvPr/>
        </p:nvSpPr>
        <p:spPr bwMode="auto">
          <a:xfrm>
            <a:off x="7524750" y="2636838"/>
            <a:ext cx="1239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Выходной</a:t>
            </a:r>
          </a:p>
          <a:p>
            <a:pPr marL="342900" indent="-342900"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фильтр</a:t>
            </a:r>
          </a:p>
        </p:txBody>
      </p:sp>
      <p:sp>
        <p:nvSpPr>
          <p:cNvPr id="57379" name="Rectangle 35"/>
          <p:cNvSpPr>
            <a:spLocks noChangeArrowheads="1"/>
          </p:cNvSpPr>
          <p:nvPr/>
        </p:nvSpPr>
        <p:spPr bwMode="auto">
          <a:xfrm>
            <a:off x="7488238" y="2565400"/>
            <a:ext cx="1404937" cy="7191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dirty="0">
              <a:latin typeface="Arial" charset="0"/>
            </a:endParaRPr>
          </a:p>
        </p:txBody>
      </p:sp>
      <p:sp>
        <p:nvSpPr>
          <p:cNvPr id="57380" name="Line 36"/>
          <p:cNvSpPr>
            <a:spLocks noChangeShapeType="1"/>
          </p:cNvSpPr>
          <p:nvPr/>
        </p:nvSpPr>
        <p:spPr bwMode="auto">
          <a:xfrm>
            <a:off x="8675688" y="3284538"/>
            <a:ext cx="0" cy="1800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7381" name="Rectangle 37"/>
          <p:cNvSpPr>
            <a:spLocks noChangeArrowheads="1"/>
          </p:cNvSpPr>
          <p:nvPr/>
        </p:nvSpPr>
        <p:spPr bwMode="auto">
          <a:xfrm>
            <a:off x="6804025" y="4005263"/>
            <a:ext cx="1260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Схема</a:t>
            </a:r>
          </a:p>
          <a:p>
            <a:pPr marL="342900" indent="-342900"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сравнения</a:t>
            </a:r>
          </a:p>
        </p:txBody>
      </p:sp>
      <p:sp>
        <p:nvSpPr>
          <p:cNvPr id="57382" name="Rectangle 38"/>
          <p:cNvSpPr>
            <a:spLocks noChangeArrowheads="1"/>
          </p:cNvSpPr>
          <p:nvPr/>
        </p:nvSpPr>
        <p:spPr bwMode="auto">
          <a:xfrm>
            <a:off x="6804025" y="3933825"/>
            <a:ext cx="1368425" cy="720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 dirty="0">
              <a:latin typeface="Arial" charset="0"/>
            </a:endParaRPr>
          </a:p>
        </p:txBody>
      </p:sp>
      <p:sp>
        <p:nvSpPr>
          <p:cNvPr id="57383" name="Line 39"/>
          <p:cNvSpPr>
            <a:spLocks noChangeShapeType="1"/>
          </p:cNvSpPr>
          <p:nvPr/>
        </p:nvSpPr>
        <p:spPr bwMode="auto">
          <a:xfrm flipH="1" flipV="1">
            <a:off x="8135938" y="4294188"/>
            <a:ext cx="539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7384" name="Line 40"/>
          <p:cNvSpPr>
            <a:spLocks noChangeShapeType="1"/>
          </p:cNvSpPr>
          <p:nvPr/>
        </p:nvSpPr>
        <p:spPr bwMode="auto">
          <a:xfrm flipH="1" flipV="1">
            <a:off x="6227763" y="3213100"/>
            <a:ext cx="0" cy="10779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7385" name="Line 41"/>
          <p:cNvSpPr>
            <a:spLocks noChangeShapeType="1"/>
          </p:cNvSpPr>
          <p:nvPr/>
        </p:nvSpPr>
        <p:spPr bwMode="auto">
          <a:xfrm flipH="1" flipV="1">
            <a:off x="6227763" y="4292600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7386" name="Rectangle 42"/>
          <p:cNvSpPr>
            <a:spLocks noChangeArrowheads="1"/>
          </p:cNvSpPr>
          <p:nvPr/>
        </p:nvSpPr>
        <p:spPr bwMode="auto">
          <a:xfrm>
            <a:off x="8101013" y="5084763"/>
            <a:ext cx="868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Выход</a:t>
            </a:r>
          </a:p>
        </p:txBody>
      </p:sp>
      <p:sp>
        <p:nvSpPr>
          <p:cNvPr id="57387" name="Rectangle 43"/>
          <p:cNvSpPr>
            <a:spLocks noChangeArrowheads="1"/>
          </p:cNvSpPr>
          <p:nvPr/>
        </p:nvSpPr>
        <p:spPr bwMode="auto">
          <a:xfrm>
            <a:off x="250825" y="4149725"/>
            <a:ext cx="1066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Входной</a:t>
            </a:r>
          </a:p>
          <a:p>
            <a:pPr marL="342900" indent="-342900"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фильтр</a:t>
            </a:r>
          </a:p>
        </p:txBody>
      </p:sp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179388" y="4149725"/>
            <a:ext cx="1187450" cy="576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 dirty="0">
              <a:latin typeface="Arial" charset="0"/>
            </a:endParaRPr>
          </a:p>
        </p:txBody>
      </p:sp>
      <p:sp>
        <p:nvSpPr>
          <p:cNvPr id="57389" name="Line 45"/>
          <p:cNvSpPr>
            <a:spLocks noChangeShapeType="1"/>
          </p:cNvSpPr>
          <p:nvPr/>
        </p:nvSpPr>
        <p:spPr bwMode="auto">
          <a:xfrm flipH="1" flipV="1">
            <a:off x="684213" y="2852738"/>
            <a:ext cx="0" cy="12969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7390" name="Line 46"/>
          <p:cNvSpPr>
            <a:spLocks noChangeShapeType="1"/>
          </p:cNvSpPr>
          <p:nvPr/>
        </p:nvSpPr>
        <p:spPr bwMode="auto">
          <a:xfrm flipH="1" flipV="1">
            <a:off x="755650" y="4724400"/>
            <a:ext cx="0" cy="539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7391" name="Rectangle 47"/>
          <p:cNvSpPr>
            <a:spLocks noChangeArrowheads="1"/>
          </p:cNvSpPr>
          <p:nvPr/>
        </p:nvSpPr>
        <p:spPr bwMode="auto">
          <a:xfrm>
            <a:off x="357158" y="5214950"/>
            <a:ext cx="67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=27В</a:t>
            </a:r>
          </a:p>
        </p:txBody>
      </p:sp>
      <p:sp>
        <p:nvSpPr>
          <p:cNvPr id="57392" name="Line 48"/>
          <p:cNvSpPr>
            <a:spLocks noChangeShapeType="1"/>
          </p:cNvSpPr>
          <p:nvPr/>
        </p:nvSpPr>
        <p:spPr bwMode="auto">
          <a:xfrm>
            <a:off x="428596" y="5500702"/>
            <a:ext cx="5762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7393" name="Rectangle 49"/>
          <p:cNvSpPr>
            <a:spLocks noChangeArrowheads="1"/>
          </p:cNvSpPr>
          <p:nvPr/>
        </p:nvSpPr>
        <p:spPr bwMode="auto">
          <a:xfrm>
            <a:off x="357158" y="5500702"/>
            <a:ext cx="793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=100В</a:t>
            </a:r>
            <a:endParaRPr lang="ru-RU" sz="1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942975" y="2492375"/>
            <a:ext cx="1527175" cy="647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00" dirty="0">
              <a:latin typeface="Arial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39750" y="2492375"/>
            <a:ext cx="237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Схема</a:t>
            </a:r>
          </a:p>
          <a:p>
            <a:pPr marL="342900" indent="-342900"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управления</a:t>
            </a:r>
          </a:p>
        </p:txBody>
      </p:sp>
      <p:grpSp>
        <p:nvGrpSpPr>
          <p:cNvPr id="10" name="Group 99"/>
          <p:cNvGrpSpPr>
            <a:grpSpLocks/>
          </p:cNvGrpSpPr>
          <p:nvPr/>
        </p:nvGrpSpPr>
        <p:grpSpPr bwMode="auto">
          <a:xfrm>
            <a:off x="2843213" y="2349500"/>
            <a:ext cx="1639887" cy="863600"/>
            <a:chOff x="2993" y="3339"/>
            <a:chExt cx="1033" cy="544"/>
          </a:xfrm>
        </p:grpSpPr>
        <p:sp>
          <p:nvSpPr>
            <p:cNvPr id="57360" name="Rectangle 16"/>
            <p:cNvSpPr>
              <a:spLocks noChangeArrowheads="1"/>
            </p:cNvSpPr>
            <p:nvPr/>
          </p:nvSpPr>
          <p:spPr bwMode="auto">
            <a:xfrm>
              <a:off x="2993" y="3339"/>
              <a:ext cx="103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Ключи-</a:t>
              </a:r>
            </a:p>
            <a:p>
              <a:pPr marL="342900" indent="-342900" algn="ctr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полумостовая</a:t>
              </a:r>
            </a:p>
            <a:p>
              <a:pPr marL="342900" indent="-342900" algn="ctr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схема</a:t>
              </a:r>
            </a:p>
          </p:txBody>
        </p:sp>
        <p:sp>
          <p:nvSpPr>
            <p:cNvPr id="6200" name="Rectangle 17"/>
            <p:cNvSpPr>
              <a:spLocks noChangeArrowheads="1"/>
            </p:cNvSpPr>
            <p:nvPr/>
          </p:nvSpPr>
          <p:spPr bwMode="auto">
            <a:xfrm>
              <a:off x="3016" y="3339"/>
              <a:ext cx="998" cy="54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600" dirty="0">
                <a:latin typeface="Arial" charset="0"/>
              </a:endParaRPr>
            </a:p>
          </p:txBody>
        </p:sp>
      </p:grpSp>
      <p:sp>
        <p:nvSpPr>
          <p:cNvPr id="2" name="Line 15"/>
          <p:cNvSpPr>
            <a:spLocks noChangeShapeType="1"/>
          </p:cNvSpPr>
          <p:nvPr/>
        </p:nvSpPr>
        <p:spPr bwMode="auto">
          <a:xfrm flipV="1">
            <a:off x="2484438" y="2852738"/>
            <a:ext cx="4333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Line 15"/>
          <p:cNvSpPr>
            <a:spLocks noChangeShapeType="1"/>
          </p:cNvSpPr>
          <p:nvPr/>
        </p:nvSpPr>
        <p:spPr bwMode="auto">
          <a:xfrm flipV="1">
            <a:off x="1655763" y="1990725"/>
            <a:ext cx="3095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>
            <a:off x="4751388" y="1990725"/>
            <a:ext cx="0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4535488" y="2854325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1655763" y="1990725"/>
            <a:ext cx="0" cy="5032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5472113" y="2854325"/>
            <a:ext cx="285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12" name="Group 110"/>
          <p:cNvGrpSpPr>
            <a:grpSpLocks/>
          </p:cNvGrpSpPr>
          <p:nvPr/>
        </p:nvGrpSpPr>
        <p:grpSpPr bwMode="auto">
          <a:xfrm>
            <a:off x="5040313" y="2566988"/>
            <a:ext cx="506412" cy="541337"/>
            <a:chOff x="3082" y="1637"/>
            <a:chExt cx="319" cy="341"/>
          </a:xfrm>
        </p:grpSpPr>
        <p:sp>
          <p:nvSpPr>
            <p:cNvPr id="6190" name="Line 20"/>
            <p:cNvSpPr>
              <a:spLocks noChangeShapeType="1"/>
            </p:cNvSpPr>
            <p:nvPr/>
          </p:nvSpPr>
          <p:spPr bwMode="auto">
            <a:xfrm>
              <a:off x="3242" y="1638"/>
              <a:ext cx="0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191" name="AutoShape 21"/>
            <p:cNvSpPr>
              <a:spLocks noChangeArrowheads="1"/>
            </p:cNvSpPr>
            <p:nvPr/>
          </p:nvSpPr>
          <p:spPr bwMode="auto">
            <a:xfrm rot="-5549161">
              <a:off x="3286" y="1637"/>
              <a:ext cx="113" cy="114"/>
            </a:xfrm>
            <a:custGeom>
              <a:avLst/>
              <a:gdLst>
                <a:gd name="T0" fmla="*/ 58773 w 21600"/>
                <a:gd name="T1" fmla="*/ 0 h 21600"/>
                <a:gd name="T2" fmla="*/ 58773 w 21600"/>
                <a:gd name="T3" fmla="*/ 59818 h 21600"/>
                <a:gd name="T4" fmla="*/ 58773 w 21600"/>
                <a:gd name="T5" fmla="*/ 59818 h 21600"/>
                <a:gd name="T6" fmla="*/ 58773 w 21600"/>
                <a:gd name="T7" fmla="*/ 5981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92" name="AutoShape 22"/>
            <p:cNvSpPr>
              <a:spLocks noChangeArrowheads="1"/>
            </p:cNvSpPr>
            <p:nvPr/>
          </p:nvSpPr>
          <p:spPr bwMode="auto">
            <a:xfrm rot="-5549161">
              <a:off x="3287" y="1752"/>
              <a:ext cx="113" cy="114"/>
            </a:xfrm>
            <a:custGeom>
              <a:avLst/>
              <a:gdLst>
                <a:gd name="T0" fmla="*/ 58773 w 21600"/>
                <a:gd name="T1" fmla="*/ 0 h 21600"/>
                <a:gd name="T2" fmla="*/ 58773 w 21600"/>
                <a:gd name="T3" fmla="*/ 59818 h 21600"/>
                <a:gd name="T4" fmla="*/ 58773 w 21600"/>
                <a:gd name="T5" fmla="*/ 59818 h 21600"/>
                <a:gd name="T6" fmla="*/ 58773 w 21600"/>
                <a:gd name="T7" fmla="*/ 5981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93" name="AutoShape 23"/>
            <p:cNvSpPr>
              <a:spLocks noChangeArrowheads="1"/>
            </p:cNvSpPr>
            <p:nvPr/>
          </p:nvSpPr>
          <p:spPr bwMode="auto">
            <a:xfrm rot="-5549161">
              <a:off x="3287" y="1865"/>
              <a:ext cx="113" cy="114"/>
            </a:xfrm>
            <a:custGeom>
              <a:avLst/>
              <a:gdLst>
                <a:gd name="T0" fmla="*/ 58773 w 21600"/>
                <a:gd name="T1" fmla="*/ 0 h 21600"/>
                <a:gd name="T2" fmla="*/ 58773 w 21600"/>
                <a:gd name="T3" fmla="*/ 59818 h 21600"/>
                <a:gd name="T4" fmla="*/ 58773 w 21600"/>
                <a:gd name="T5" fmla="*/ 59818 h 21600"/>
                <a:gd name="T6" fmla="*/ 58773 w 21600"/>
                <a:gd name="T7" fmla="*/ 5981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94" name="Line 24"/>
            <p:cNvSpPr>
              <a:spLocks noChangeShapeType="1"/>
            </p:cNvSpPr>
            <p:nvPr/>
          </p:nvSpPr>
          <p:spPr bwMode="auto">
            <a:xfrm>
              <a:off x="3242" y="1751"/>
              <a:ext cx="0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195" name="Line 25"/>
            <p:cNvSpPr>
              <a:spLocks noChangeShapeType="1"/>
            </p:cNvSpPr>
            <p:nvPr/>
          </p:nvSpPr>
          <p:spPr bwMode="auto">
            <a:xfrm>
              <a:off x="3242" y="1865"/>
              <a:ext cx="0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196" name="AutoShape 26"/>
            <p:cNvSpPr>
              <a:spLocks noChangeArrowheads="1"/>
            </p:cNvSpPr>
            <p:nvPr/>
          </p:nvSpPr>
          <p:spPr bwMode="auto">
            <a:xfrm rot="5400000">
              <a:off x="3082" y="1637"/>
              <a:ext cx="113" cy="114"/>
            </a:xfrm>
            <a:custGeom>
              <a:avLst/>
              <a:gdLst>
                <a:gd name="T0" fmla="*/ 58773 w 21600"/>
                <a:gd name="T1" fmla="*/ 0 h 21600"/>
                <a:gd name="T2" fmla="*/ 58773 w 21600"/>
                <a:gd name="T3" fmla="*/ 59818 h 21600"/>
                <a:gd name="T4" fmla="*/ 58773 w 21600"/>
                <a:gd name="T5" fmla="*/ 59818 h 21600"/>
                <a:gd name="T6" fmla="*/ 58773 w 21600"/>
                <a:gd name="T7" fmla="*/ 5981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97" name="AutoShape 27"/>
            <p:cNvSpPr>
              <a:spLocks noChangeArrowheads="1"/>
            </p:cNvSpPr>
            <p:nvPr/>
          </p:nvSpPr>
          <p:spPr bwMode="auto">
            <a:xfrm rot="5400000">
              <a:off x="3083" y="1752"/>
              <a:ext cx="113" cy="114"/>
            </a:xfrm>
            <a:custGeom>
              <a:avLst/>
              <a:gdLst>
                <a:gd name="T0" fmla="*/ 58773 w 21600"/>
                <a:gd name="T1" fmla="*/ 0 h 21600"/>
                <a:gd name="T2" fmla="*/ 58773 w 21600"/>
                <a:gd name="T3" fmla="*/ 59818 h 21600"/>
                <a:gd name="T4" fmla="*/ 58773 w 21600"/>
                <a:gd name="T5" fmla="*/ 59818 h 21600"/>
                <a:gd name="T6" fmla="*/ 58773 w 21600"/>
                <a:gd name="T7" fmla="*/ 5981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98" name="AutoShape 28"/>
            <p:cNvSpPr>
              <a:spLocks noChangeArrowheads="1"/>
            </p:cNvSpPr>
            <p:nvPr/>
          </p:nvSpPr>
          <p:spPr bwMode="auto">
            <a:xfrm rot="5400000">
              <a:off x="3083" y="1865"/>
              <a:ext cx="113" cy="114"/>
            </a:xfrm>
            <a:custGeom>
              <a:avLst/>
              <a:gdLst>
                <a:gd name="T0" fmla="*/ 58773 w 21600"/>
                <a:gd name="T1" fmla="*/ 0 h 21600"/>
                <a:gd name="T2" fmla="*/ 58773 w 21600"/>
                <a:gd name="T3" fmla="*/ 59818 h 21600"/>
                <a:gd name="T4" fmla="*/ 58773 w 21600"/>
                <a:gd name="T5" fmla="*/ 59818 h 21600"/>
                <a:gd name="T6" fmla="*/ 58773 w 21600"/>
                <a:gd name="T7" fmla="*/ 5981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6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357158" y="5715016"/>
            <a:ext cx="78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=310В</a:t>
            </a:r>
          </a:p>
        </p:txBody>
      </p:sp>
      <p:sp>
        <p:nvSpPr>
          <p:cNvPr id="57" name="Line 48"/>
          <p:cNvSpPr>
            <a:spLocks noChangeShapeType="1"/>
          </p:cNvSpPr>
          <p:nvPr/>
        </p:nvSpPr>
        <p:spPr bwMode="auto">
          <a:xfrm>
            <a:off x="428596" y="5786454"/>
            <a:ext cx="5762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500174"/>
            <a:ext cx="7704855" cy="50534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3582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полумостового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многоканального преобразователя на магнитных усилителях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Рвых=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20 -500Вт;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=27В(17-38);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=27В(14-50);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=100В(65-150);</a:t>
            </a:r>
            <a:endParaRPr lang="ru-RU" sz="20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Линейка источников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ВИП-2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Для  решения задач электропитания прецизионного качества в диапазоне  мощностей 1-2Вт  разработано   семейство  2-х ватных источников  ВИП-2  в  стандарте ф.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TRACO POWER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TMR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Series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);  (с применением  только  ЭРИ ОП) на основе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схемотехники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однотактного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прямоходового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преобразователя с применением стойких к ТЗЧ  ДМОП N – канальных транзисторов  2Е204хх (возможно исполнение ВИП-2 с применением  карбид – кремниевых полевых транзисторов  и диодов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Шоттки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hangingPunct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вх.=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(16-36)В;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 диапазоне  (3.3 – 27)В. Уровень  пульсаций  выходного напряжения (пик-пик) составляет (5-20)мВ, так для</a:t>
            </a:r>
            <a:r>
              <a:rPr lang="ru-RU" sz="2000" dirty="0" smtClean="0"/>
              <a:t> Uвых.=5В при </a:t>
            </a:r>
            <a:r>
              <a:rPr lang="en-US" sz="2000" dirty="0" smtClean="0"/>
              <a:t>I</a:t>
            </a:r>
            <a:r>
              <a:rPr lang="ru-RU" sz="2000" dirty="0" smtClean="0"/>
              <a:t>вых=0.42А пульсации составляют  9мВ;  перерегулирование уровня  выходного напряжения  составляют  0%,  в  том  числе и для  холостого  хода; предельная  емкость нагрузки составляет  4700мкФ;  проходная  емкость источника не более 50пФ.;гальваническая развязка  составляет  2500В;  стойкость   4Ус(5Ус).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357214"/>
            <a:ext cx="8115328" cy="2500330"/>
          </a:xfrm>
        </p:spPr>
        <p:txBody>
          <a:bodyPr/>
          <a:lstStyle/>
          <a:p>
            <a:pPr lvl="2"/>
            <a:r>
              <a:rPr lang="ru-RU" sz="2400" dirty="0" smtClean="0"/>
              <a:t>Линейка квазирезонансных  источников  -   ИРС </a:t>
            </a:r>
            <a:br>
              <a:rPr lang="ru-RU" sz="24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58204" cy="5500726"/>
          </a:xfrm>
        </p:spPr>
        <p:txBody>
          <a:bodyPr/>
          <a:lstStyle/>
          <a:p>
            <a:pPr marL="1257300" lvl="2" indent="-457200">
              <a:buNone/>
            </a:pPr>
            <a:r>
              <a:rPr lang="ru-RU" sz="1800" b="1" dirty="0" smtClean="0"/>
              <a:t>       </a:t>
            </a:r>
          </a:p>
          <a:p>
            <a:pPr>
              <a:buNone/>
            </a:pPr>
            <a:r>
              <a:rPr lang="ru-RU" sz="1800" dirty="0" smtClean="0"/>
              <a:t>Для  питания бортового оборудования   летательных аппаратов  от напряжения постоянного тока 27В </a:t>
            </a:r>
            <a:br>
              <a:rPr lang="ru-RU" sz="1800" dirty="0" smtClean="0"/>
            </a:br>
            <a:r>
              <a:rPr lang="ru-RU" sz="1800" dirty="0" smtClean="0"/>
              <a:t>  в рамках ОСТ Р 54073-2017 выдвинуты  требования:</a:t>
            </a:r>
          </a:p>
          <a:p>
            <a:pPr>
              <a:buNone/>
            </a:pPr>
            <a:r>
              <a:rPr lang="ru-RU" sz="1800" dirty="0" smtClean="0"/>
              <a:t>Тактовая частота – 400кГц; вывод синхроимпульса;  Диапазон  мощностей   5 -500Вт;   </a:t>
            </a:r>
          </a:p>
          <a:p>
            <a:pPr>
              <a:buNone/>
            </a:pPr>
            <a:r>
              <a:rPr lang="ru-RU" sz="1800" b="1" dirty="0" smtClean="0"/>
              <a:t>Диапазон входного напряжения </a:t>
            </a:r>
            <a:r>
              <a:rPr lang="en-US" sz="1800" b="1" dirty="0" smtClean="0"/>
              <a:t>U</a:t>
            </a:r>
            <a:r>
              <a:rPr lang="ru-RU" sz="1800" b="1" dirty="0" err="1" smtClean="0"/>
              <a:t>вх</a:t>
            </a:r>
            <a:r>
              <a:rPr lang="ru-RU" sz="1800" b="1" dirty="0" smtClean="0"/>
              <a:t> = (6-75)В  </a:t>
            </a:r>
            <a:r>
              <a:rPr lang="ru-RU" sz="1800" dirty="0" smtClean="0"/>
              <a:t>без  ограничения параметров;</a:t>
            </a:r>
          </a:p>
          <a:p>
            <a:pPr>
              <a:buNone/>
            </a:pPr>
            <a:r>
              <a:rPr lang="ru-RU" sz="1800" dirty="0" smtClean="0"/>
              <a:t>Температура  корпуса  при  эксплуатации:  от минус  60°С  до  плюс 100°С;</a:t>
            </a:r>
          </a:p>
          <a:p>
            <a:pPr>
              <a:buNone/>
            </a:pPr>
            <a:r>
              <a:rPr lang="ru-RU" sz="1800" dirty="0" smtClean="0"/>
              <a:t>Проходная  емкость  источника не более  55пФ;</a:t>
            </a:r>
          </a:p>
          <a:p>
            <a:pPr>
              <a:buNone/>
            </a:pPr>
            <a:r>
              <a:rPr lang="ru-RU" sz="1800" dirty="0" smtClean="0"/>
              <a:t>Пульсации выходного напряжения (пик-пик) - не более 40 мВ (при установке  дополнительного внутреннего  фильтра в корпусе источника  пульсации  не более 10 мВ) ;</a:t>
            </a:r>
            <a:r>
              <a:rPr lang="ru-RU" sz="1800" b="1" dirty="0" smtClean="0"/>
              <a:t> 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Перерегулирование  </a:t>
            </a:r>
            <a:r>
              <a:rPr lang="en-US" sz="1800" dirty="0" smtClean="0"/>
              <a:t>U</a:t>
            </a:r>
            <a:r>
              <a:rPr lang="ru-RU" sz="1800" dirty="0" err="1" smtClean="0"/>
              <a:t>вых</a:t>
            </a:r>
            <a:r>
              <a:rPr lang="ru-RU" sz="1800" dirty="0" smtClean="0"/>
              <a:t> - не  более 1% для  активной  и    емкостной  нагрузки от режима холостого хода (отсутствие нагрузки) до </a:t>
            </a:r>
            <a:r>
              <a:rPr lang="en-US" sz="1800" dirty="0" smtClean="0"/>
              <a:t>P</a:t>
            </a:r>
            <a:r>
              <a:rPr lang="ru-RU" sz="1800" dirty="0" smtClean="0"/>
              <a:t>мах.</a:t>
            </a:r>
          </a:p>
          <a:p>
            <a:pPr>
              <a:buNone/>
            </a:pPr>
            <a:r>
              <a:rPr lang="ru-RU" sz="1800" dirty="0" smtClean="0"/>
              <a:t>КПД источника для  всего ряда стандартных напряжений не  менее 76%;   при  (</a:t>
            </a:r>
            <a:r>
              <a:rPr lang="en-US" sz="1800" dirty="0" smtClean="0"/>
              <a:t>U</a:t>
            </a:r>
            <a:r>
              <a:rPr lang="ru-RU" sz="1800" dirty="0" err="1" smtClean="0"/>
              <a:t>вх</a:t>
            </a:r>
            <a:r>
              <a:rPr lang="ru-RU" sz="1800" dirty="0" smtClean="0"/>
              <a:t> = 27В; </a:t>
            </a:r>
            <a:r>
              <a:rPr lang="en-US" sz="1800" dirty="0" smtClean="0"/>
              <a:t>U</a:t>
            </a:r>
            <a:r>
              <a:rPr lang="ru-RU" sz="1800" dirty="0" err="1" smtClean="0"/>
              <a:t>вых</a:t>
            </a:r>
            <a:r>
              <a:rPr lang="ru-RU" sz="1800" dirty="0" smtClean="0"/>
              <a:t> = 5В; </a:t>
            </a:r>
            <a:r>
              <a:rPr lang="en-US" sz="1800" dirty="0" smtClean="0"/>
              <a:t>I</a:t>
            </a:r>
            <a:r>
              <a:rPr lang="ru-RU" sz="1800" dirty="0" err="1" smtClean="0"/>
              <a:t>н</a:t>
            </a:r>
            <a:r>
              <a:rPr lang="ru-RU" sz="1800" dirty="0" smtClean="0"/>
              <a:t> = 4</a:t>
            </a:r>
            <a:r>
              <a:rPr lang="en-US" sz="1800" dirty="0" smtClean="0"/>
              <a:t>A</a:t>
            </a:r>
            <a:r>
              <a:rPr lang="ru-RU" sz="1800" dirty="0" smtClean="0"/>
              <a:t>). </a:t>
            </a:r>
          </a:p>
          <a:p>
            <a:pPr>
              <a:buNone/>
            </a:pPr>
            <a:r>
              <a:rPr lang="ru-RU" sz="1800" dirty="0" smtClean="0"/>
              <a:t>Перерегулирование  </a:t>
            </a:r>
            <a:r>
              <a:rPr lang="en-US" sz="1800" dirty="0" smtClean="0"/>
              <a:t>U</a:t>
            </a:r>
            <a:r>
              <a:rPr lang="ru-RU" sz="1800" dirty="0" err="1" smtClean="0"/>
              <a:t>вых</a:t>
            </a:r>
            <a:r>
              <a:rPr lang="ru-RU" sz="1800" dirty="0" smtClean="0"/>
              <a:t> - не  более  4% при мгновенном  подключении 100% нагрузки к выходу  источника  находящемуся в режиме  холостого хода.</a:t>
            </a:r>
          </a:p>
          <a:p>
            <a:pPr>
              <a:buNone/>
            </a:pPr>
            <a:endParaRPr lang="ru-RU" sz="1800" dirty="0" smtClean="0"/>
          </a:p>
          <a:p>
            <a:pPr marL="1257300" lvl="2" indent="-457200"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3508</TotalTime>
  <Words>1016</Words>
  <Application>Microsoft Office PowerPoint</Application>
  <PresentationFormat>Экран (4:3)</PresentationFormat>
  <Paragraphs>198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  ЗАО «РЕОМ»  «Радиационно- стойкие  источники   электропитания, решения  2023 года».      </vt:lpstr>
      <vt:lpstr>Слайд 2</vt:lpstr>
      <vt:lpstr>Слайд 3</vt:lpstr>
      <vt:lpstr>С учетом  тенденций приборостроения, индивидуальных  запросов  потребителей разработаны  схемотехнические  и технологические  решения для ряда  типов  источников  электропитания  и  их  контроля:  1.  DC-DC  источники  на  базе  магнитных  усилителей:    - ПНВ27; ПНВ27-М (прецизионные); Рвых.= (20-50)Вт;  Uвх.=17-38В;  Uвых.= (5-27)В    -  Двухполярные (прецизионные) ПНВ27-Д; Рвых.=(20-60)Вт;         Uвх.=17-38В;  Uвых.=(5-27)В;  с равным качеством электропитания          для  положительной и отрицательной  полярности.   - ИПВ100(110); Рвых.= (20-50)Вт; Uвх=65-150В; Uвых.=(5-27)В   -  Двухполярные (прецизионные) ИПВ-Д100(110); Рвых.=(20-60)Вт;      Uвх=65-150В;   Uвых.=(5-27)В;  с равным качеством электропитания      для   положительной и отрицательной  полярности.   - Многоканальные источники ПНВ (ИПВ) с равным качеством электропитания для       всех    каналов ( 2 - 8 каналов ); Рвых.= (20-500)Вт; с диапазонами  Uвх:      Uвх.= 17-38В; Uвх.=14-50В; Uвх.=65-150В.  2.  DC-DC  обратноходовые преобразователи -  источники  ВИП-2;      Рвых.=(1-2)Вт; Uвх.= (16-36)В; Uвых.= (3.3 – 27)В.  3. Квазирезонансные; малошумяшие  источники  ИРС ;  Рвых.=(10-500)Вт; Uвх.= (6-75)В; Uвых.= (3.3 – 500)В.           </vt:lpstr>
      <vt:lpstr> 4. Источники  АC-DC  и DC-DC  на  базе  контроллера  фазового  сдвига ЮСС - К ;  Рвых.=(20-1500)Вт;Uвх.=(6-400)В;Uвых.=(3.3–500)В.    5.  Источники  вспомогательного электропитания АC-DC  и  DC-DC: -  «Родники» с гальванической  изоляцией и  без; Рвых.=(1-3)Вт; с диапазонами   Uвх:(Uвх.=(6-100)В;Uвх.=(160-400)В;Uвх.=27В;); Uвых.=(11-15)В.  6. Источники  АC-DC    с  расширенным входным напряжением (85-264)В; ( ОКР Источник И18) для  однофазной сети 220(115В) В  частотой 50 Гц или 400Гц   Рвых.=(5)Вт;  Uвых.= (5 – 48)В. Проходная  емкость  источника не более  200пФ;  Пульсации выходного напряжения (пик-пик) - не более 20 мв.; напряжение  гальванической изоляции не менее 2500В.   7.  Разработана  серия   микросборок   МТ   в  корпусах   стандарта  QLCC - 28 (8х8х2.5)мм    для  применения    в  источниках   питания ; диагностики параметров систем  электропитания.  </vt:lpstr>
      <vt:lpstr>Структура полумостового преобразователя  на магнитном усилителе</vt:lpstr>
      <vt:lpstr>Слайд 7</vt:lpstr>
      <vt:lpstr>Слайд 8</vt:lpstr>
      <vt:lpstr>Линейка квазирезонансных  источников  -   ИРС   </vt:lpstr>
      <vt:lpstr>Слайд 10</vt:lpstr>
      <vt:lpstr>Осциллограмма напряжения на стоке силового  транзистора ( источник  ИРС27-5-4)</vt:lpstr>
      <vt:lpstr> Источники серии  ЮСС - К  на основе мостового преобразователя с  фазовым сдвигом</vt:lpstr>
      <vt:lpstr>Мостовой преобразователь с  фазовым сдвигом </vt:lpstr>
      <vt:lpstr> Возможное  построение  системы   электропитания:  </vt:lpstr>
      <vt:lpstr>Слайд 15</vt:lpstr>
      <vt:lpstr>Слайд 16</vt:lpstr>
      <vt:lpstr>Слайд 17</vt:lpstr>
      <vt:lpstr>ИПВ-К-100</vt:lpstr>
      <vt:lpstr> ИПВ-К-100  (25Вт)  </vt:lpstr>
      <vt:lpstr>Ограничение пускового тока при старте источника ИПВ-К-100 </vt:lpstr>
      <vt:lpstr>Переходный процесс на выходе источника ИПВ-К-110-5В-6А</vt:lpstr>
      <vt:lpstr>Двухполярный  источник  ИПВ-К-Д  с равным  качеством      электропитания для положительного и   отрицательного  плеча </vt:lpstr>
      <vt:lpstr>Переходный процесс на выходе  двухполярного источника ИПВ-К-Д 110-15В-2</vt:lpstr>
      <vt:lpstr>Слайд 24</vt:lpstr>
      <vt:lpstr>Стойкость к воздействию спецфакторов</vt:lpstr>
      <vt:lpstr>Спасибо  за 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Линейный пьезомотор</dc:title>
  <dc:creator>ЛОМО</dc:creator>
  <cp:lastModifiedBy>Пользователь</cp:lastModifiedBy>
  <cp:revision>425</cp:revision>
  <dcterms:created xsi:type="dcterms:W3CDTF">2015-07-31T05:46:32Z</dcterms:created>
  <dcterms:modified xsi:type="dcterms:W3CDTF">2023-08-31T07:48:34Z</dcterms:modified>
</cp:coreProperties>
</file>