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2" r:id="rId2"/>
    <p:sldId id="291" r:id="rId3"/>
    <p:sldId id="277" r:id="rId4"/>
    <p:sldId id="321" r:id="rId5"/>
    <p:sldId id="292" r:id="rId6"/>
    <p:sldId id="322" r:id="rId7"/>
    <p:sldId id="323" r:id="rId8"/>
    <p:sldId id="299" r:id="rId9"/>
    <p:sldId id="300" r:id="rId10"/>
    <p:sldId id="324" r:id="rId11"/>
    <p:sldId id="303" r:id="rId12"/>
    <p:sldId id="325" r:id="rId13"/>
    <p:sldId id="304" r:id="rId14"/>
    <p:sldId id="319" r:id="rId15"/>
    <p:sldId id="326" r:id="rId16"/>
    <p:sldId id="327" r:id="rId17"/>
    <p:sldId id="320" r:id="rId18"/>
    <p:sldId id="308" r:id="rId19"/>
    <p:sldId id="301" r:id="rId20"/>
    <p:sldId id="328" r:id="rId21"/>
    <p:sldId id="309" r:id="rId22"/>
    <p:sldId id="329" r:id="rId23"/>
    <p:sldId id="315" r:id="rId24"/>
    <p:sldId id="330" r:id="rId25"/>
    <p:sldId id="313" r:id="rId26"/>
    <p:sldId id="314" r:id="rId27"/>
    <p:sldId id="331" r:id="rId28"/>
    <p:sldId id="317" r:id="rId29"/>
    <p:sldId id="332" r:id="rId30"/>
    <p:sldId id="316" r:id="rId31"/>
    <p:sldId id="318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121" userDrawn="1">
          <p15:clr>
            <a:srgbClr val="A4A3A4"/>
          </p15:clr>
        </p15:guide>
        <p15:guide id="3" orient="horz" pos="618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3940" userDrawn="1">
          <p15:clr>
            <a:srgbClr val="A4A3A4"/>
          </p15:clr>
        </p15:guide>
        <p15:guide id="6" pos="7559" userDrawn="1">
          <p15:clr>
            <a:srgbClr val="A4A3A4"/>
          </p15:clr>
        </p15:guide>
        <p15:guide id="7" pos="22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C72"/>
    <a:srgbClr val="AAC2DE"/>
    <a:srgbClr val="92223A"/>
    <a:srgbClr val="4472AC"/>
    <a:srgbClr val="DEE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84" y="114"/>
      </p:cViewPr>
      <p:guideLst>
        <p:guide orient="horz" pos="2280"/>
        <p:guide pos="121"/>
        <p:guide orient="horz" pos="618"/>
        <p:guide orient="horz" pos="3952"/>
        <p:guide pos="3940"/>
        <p:guide pos="7559"/>
        <p:guide pos="22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9EA1F-7E76-4269-B8D5-8092E3E4C7F0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2DF2-8739-4E5F-B9DD-32E48D476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7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3C82-2D45-4BE9-989E-2851FD0BD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79A86-48BB-4A8A-AEA3-ADDB57161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10EBD-7A0B-4E5A-9321-F8A4D6F0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5AAE7-2748-40A6-9909-C0C064E8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23426-E3D7-406B-A2CD-9BCAA565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0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F5AB-9113-409E-BA08-6EA93D13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C4082-686F-4BB4-999C-3D33A24CF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C6F4D-F256-4D28-861B-A26F48572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A21EB-B233-4C24-90AE-C93B11E5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B7108-0729-4F89-8BC5-B08F6224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E0A063-BC0C-4DAE-BAE7-A8E9CBEB6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0F71D-9AA9-4948-A7D2-1641166FF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03287-B074-4CB0-B705-A19B7EB4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9BEE4-CE6F-4B67-BF5C-68FFDE63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CDD6-0F29-47AB-808E-2A09852F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4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A32E-E979-4230-8498-E27F14B6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29AE8-2F2B-4006-8E55-989727C24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AE313-45CF-42C4-8D67-2729CDAC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7C648-53E2-46AB-BF90-D935CA14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628C8-BA17-4575-902D-91B5D5C6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3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0B08-4BA9-4F9C-B076-B2936FCA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F9993-9A15-4042-9AAE-AA45D785C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0F267-EB12-452F-9137-36B00DC4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60797-DE91-41EB-9432-FED3A584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CAE71-833B-45CD-996E-C094B0E4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3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845E-D460-43EF-B040-B45603D2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EB151-5569-4D0C-A63D-E6ED8B7CE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3DB4E-8F10-4709-935C-E382F6062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58F09-1D5E-488E-A795-CA440BE4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556D5-ACF5-4A7A-AF48-EB5E4326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527A8-8F10-431A-9DDB-9953679E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1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8526-A104-4111-90A9-6E4DA441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ED51C-6728-49EA-80A6-26BBCE8DC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6F391-0EBC-4F88-A011-12D1E373D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79A4D-6353-4B56-A7AA-5068B41B1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26543-B6F0-4C86-BBC1-7392698BD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86C6A-9A7C-45BC-AA84-CAFA86DE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EE31C-6DC0-4952-9925-77B13A48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1655-9C08-4882-A894-A066B428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2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1F34-6A2A-49A8-B489-DFEBF449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A4183-950B-4BE3-822C-937EC9D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5B6EA-4AA8-4C06-BDF9-6C127A3E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F7E91-0957-4971-A049-BC583B4D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8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6B50F-5389-4DFC-B26D-AAB89BE8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90199-ACFA-48DB-A5E8-496391B8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F9BF2-34BD-4537-999E-75A2A0F5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6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B9C5-31F6-4C78-9848-265AFA47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A5A4-38EE-40DF-A90E-FE3320082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4F7B0-9B0D-4B7B-BEE8-E02F836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C0C1D-88E4-4212-B999-DA643DAC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B0CBE-000F-4BEF-95BD-2F684D97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8762A-1F40-4043-9F3C-79ED3CE1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F321-FD1D-4033-8104-7AEAA9C9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7D41C-18BD-4AC6-AE8F-2AE8F880B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2F1C1-E1B6-4E17-8927-F3BB2087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23FB4-E4B0-46EC-950F-016C7AA7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1F0B3-74D5-481B-AEF8-33E1B997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E9F9F-6D8C-47A0-8590-A3F108F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AD1E4-21B0-4EDD-AEC7-C25FDF6A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17E53-9E91-4890-AD18-67D2E8DC8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8DCF6-184F-4CF0-8DE6-8C839C72D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5DA3-109C-4BB0-9353-1E81ED7E1CC8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9484E-F94F-4FC9-AA78-422814FEA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230FB-2EF3-4D87-9C1E-271083981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5.xml"/><Relationship Id="rId7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2263E0-DD2A-418D-BEFC-0645BB6813CF}"/>
              </a:ext>
            </a:extLst>
          </p:cNvPr>
          <p:cNvSpPr/>
          <p:nvPr/>
        </p:nvSpPr>
        <p:spPr>
          <a:xfrm>
            <a:off x="0" y="0"/>
            <a:ext cx="9169400" cy="685800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3"/>
          <a:stretch/>
        </p:blipFill>
        <p:spPr>
          <a:xfrm>
            <a:off x="7018508" y="930587"/>
            <a:ext cx="5034947" cy="4991058"/>
          </a:xfrm>
          <a:prstGeom prst="rect">
            <a:avLst/>
          </a:prstGeom>
          <a:ln w="88900">
            <a:solidFill>
              <a:schemeClr val="bg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5098D1-2D2D-4366-A704-31FE246C6C2F}"/>
              </a:ext>
            </a:extLst>
          </p:cNvPr>
          <p:cNvSpPr/>
          <p:nvPr/>
        </p:nvSpPr>
        <p:spPr>
          <a:xfrm>
            <a:off x="0" y="6019800"/>
            <a:ext cx="2095500" cy="546100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11A594-23BC-4C6E-897F-CBF8D914AE89}"/>
              </a:ext>
            </a:extLst>
          </p:cNvPr>
          <p:cNvSpPr/>
          <p:nvPr/>
        </p:nvSpPr>
        <p:spPr>
          <a:xfrm>
            <a:off x="7150100" y="1064431"/>
            <a:ext cx="4792518" cy="4729138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414068" y="1494647"/>
            <a:ext cx="6772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ClrTx/>
              <a:buNone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Новые разработки</a:t>
            </a:r>
          </a:p>
          <a:p>
            <a:pPr algn="r">
              <a:spcBef>
                <a:spcPct val="0"/>
              </a:spcBef>
              <a:buClrTx/>
              <a:buNone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 АО «НИИМА «ПРОГРЕСС»</a:t>
            </a:r>
          </a:p>
          <a:p>
            <a:pPr algn="r">
              <a:spcBef>
                <a:spcPct val="0"/>
              </a:spcBef>
              <a:buClrTx/>
              <a:buNone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СВЧ ЭКБ на отечественных технологиях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3802971"/>
            <a:ext cx="63587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cs typeface="Calibri" panose="020F0502020204030204" pitchFamily="34" charset="0"/>
              </a:rPr>
              <a:t>Докладчик – Карапетьянц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cs typeface="Calibri" panose="020F0502020204030204" pitchFamily="34" charset="0"/>
              </a:rPr>
              <a:t>Владимир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cs typeface="Calibri" panose="020F0502020204030204" pitchFamily="34" charset="0"/>
              </a:rPr>
              <a:t>Владимирович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16" y="123227"/>
            <a:ext cx="2184297" cy="6965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5499" y="6116810"/>
            <a:ext cx="481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МОСКВА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116810"/>
            <a:ext cx="209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07.09.2023</a:t>
            </a:r>
          </a:p>
        </p:txBody>
      </p:sp>
    </p:spTree>
    <p:extLst>
      <p:ext uri="{BB962C8B-B14F-4D97-AF65-F5344CB8AC3E}">
        <p14:creationId xmlns:p14="http://schemas.microsoft.com/office/powerpoint/2010/main" val="86512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8928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СИНТЕЗАТОРЫ ЧАСТОТ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98483"/>
              </p:ext>
            </p:extLst>
          </p:nvPr>
        </p:nvGraphicFramePr>
        <p:xfrm>
          <a:off x="192089" y="981075"/>
          <a:ext cx="11807824" cy="5292725"/>
        </p:xfrm>
        <a:graphic>
          <a:graphicData uri="http://schemas.openxmlformats.org/drawingml/2006/table">
            <a:tbl>
              <a:tblPr/>
              <a:tblGrid>
                <a:gridCol w="6464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207">
                <a:tc rowSpan="2"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параметра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Норма параметра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 менее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 более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54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Диапазон частот выходного сигнала,</a:t>
                      </a:r>
                      <a:r>
                        <a:rPr lang="ru-RU" sz="1400" baseline="0" dirty="0">
                          <a:solidFill>
                            <a:srgbClr val="002D72"/>
                          </a:solidFill>
                          <a:latin typeface="+mn-lt"/>
                        </a:rPr>
                        <a:t> МГц</a:t>
                      </a:r>
                    </a:p>
                    <a:p>
                      <a:r>
                        <a:rPr lang="ru-RU" sz="1400" baseline="0" dirty="0">
                          <a:solidFill>
                            <a:srgbClr val="002D72"/>
                          </a:solidFill>
                          <a:latin typeface="+mn-lt"/>
                        </a:rPr>
                        <a:t>    - верхнее значение</a:t>
                      </a:r>
                    </a:p>
                    <a:p>
                      <a:r>
                        <a:rPr lang="ru-RU" sz="1400" baseline="0" dirty="0">
                          <a:solidFill>
                            <a:srgbClr val="002D72"/>
                          </a:solidFill>
                          <a:latin typeface="+mn-lt"/>
                        </a:rPr>
                        <a:t>    - нижнее значение</a:t>
                      </a:r>
                      <a:endParaRPr lang="ru-RU" sz="1400" dirty="0">
                        <a:solidFill>
                          <a:srgbClr val="002D7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D72"/>
                          </a:solidFill>
                          <a:latin typeface="+mn-lt"/>
                        </a:rPr>
                        <a:t>F</a:t>
                      </a:r>
                      <a:r>
                        <a:rPr lang="ru-RU" sz="1400" kern="1200" cap="none" baseline="-25000" dirty="0">
                          <a:solidFill>
                            <a:srgbClr val="002D72"/>
                          </a:solidFill>
                          <a:latin typeface="+mn-lt"/>
                          <a:ea typeface="+mn-ea"/>
                          <a:cs typeface="+mn-cs"/>
                        </a:rPr>
                        <a:t>ВЫХ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D7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19000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D7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8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Шаг перестройки</a:t>
                      </a:r>
                      <a:r>
                        <a:rPr lang="ru-RU" sz="1400" baseline="0" dirty="0">
                          <a:solidFill>
                            <a:srgbClr val="002D72"/>
                          </a:solidFill>
                          <a:latin typeface="+mn-lt"/>
                        </a:rPr>
                        <a:t> частоты, Гц</a:t>
                      </a:r>
                      <a:endParaRPr lang="ru-RU" sz="1400" dirty="0">
                        <a:solidFill>
                          <a:srgbClr val="002D7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solidFill>
                            <a:srgbClr val="002D72"/>
                          </a:solidFill>
                          <a:latin typeface="+mn-lt"/>
                        </a:rPr>
                        <a:t>Δ</a:t>
                      </a:r>
                      <a:r>
                        <a:rPr lang="en-US" sz="1400" dirty="0">
                          <a:solidFill>
                            <a:srgbClr val="002D72"/>
                          </a:solidFill>
                          <a:latin typeface="+mn-lt"/>
                        </a:rPr>
                        <a:t>F</a:t>
                      </a:r>
                      <a:r>
                        <a:rPr lang="ru-RU" sz="1400" kern="1200" cap="none" baseline="-25000" dirty="0">
                          <a:solidFill>
                            <a:srgbClr val="002D72"/>
                          </a:solidFill>
                          <a:latin typeface="+mn-lt"/>
                          <a:ea typeface="+mn-ea"/>
                          <a:cs typeface="+mn-cs"/>
                        </a:rPr>
                        <a:t>ВЫХ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91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Мощность выходного сигнала, </a:t>
                      </a:r>
                      <a:r>
                        <a:rPr lang="ru-RU" sz="1400" dirty="0" err="1">
                          <a:solidFill>
                            <a:srgbClr val="002D72"/>
                          </a:solidFill>
                          <a:latin typeface="+mn-lt"/>
                        </a:rPr>
                        <a:t>дБм</a:t>
                      </a:r>
                      <a:endParaRPr lang="ru-RU" sz="1400" dirty="0">
                        <a:solidFill>
                          <a:srgbClr val="002D7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D72"/>
                          </a:solidFill>
                          <a:latin typeface="+mn-lt"/>
                        </a:rPr>
                        <a:t>P</a:t>
                      </a:r>
                      <a:r>
                        <a:rPr lang="ru-RU" sz="1400" kern="1200" cap="none" baseline="-25000" dirty="0">
                          <a:solidFill>
                            <a:srgbClr val="002D72"/>
                          </a:solidFill>
                          <a:latin typeface="+mn-lt"/>
                          <a:ea typeface="+mn-ea"/>
                          <a:cs typeface="+mn-cs"/>
                        </a:rPr>
                        <a:t>ВЫХ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1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Максимальная частота опорного сигнала, МГц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D72"/>
                          </a:solidFill>
                          <a:latin typeface="+mn-lt"/>
                        </a:rPr>
                        <a:t>F</a:t>
                      </a:r>
                      <a:r>
                        <a:rPr lang="ru-RU" sz="1400" kern="1200" cap="none" baseline="-25000" dirty="0" err="1">
                          <a:solidFill>
                            <a:srgbClr val="002D72"/>
                          </a:solidFill>
                          <a:latin typeface="+mn-lt"/>
                          <a:ea typeface="+mn-ea"/>
                          <a:cs typeface="+mn-cs"/>
                        </a:rPr>
                        <a:t>ОП_макс</a:t>
                      </a:r>
                      <a:endParaRPr lang="ru-RU" sz="1400" kern="1200" cap="none" baseline="-25000" dirty="0">
                        <a:solidFill>
                          <a:srgbClr val="002D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1400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802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Уровень</a:t>
                      </a:r>
                      <a:r>
                        <a:rPr lang="ru-RU" sz="1400" baseline="0" dirty="0">
                          <a:solidFill>
                            <a:srgbClr val="002D72"/>
                          </a:solidFill>
                          <a:latin typeface="+mn-lt"/>
                        </a:rPr>
                        <a:t> фазовых шумов (отстройка 100 кГц)</a:t>
                      </a:r>
                    </a:p>
                    <a:p>
                      <a:r>
                        <a:rPr lang="ru-RU" sz="1400" baseline="0" dirty="0">
                          <a:solidFill>
                            <a:srgbClr val="002D72"/>
                          </a:solidFill>
                          <a:latin typeface="+mn-lt"/>
                        </a:rPr>
                        <a:t>    - на частоте 8 ГГц</a:t>
                      </a:r>
                    </a:p>
                    <a:p>
                      <a:r>
                        <a:rPr lang="ru-RU" sz="1400" baseline="0" dirty="0">
                          <a:solidFill>
                            <a:srgbClr val="002D72"/>
                          </a:solidFill>
                          <a:latin typeface="+mn-lt"/>
                        </a:rPr>
                        <a:t>    - на частоте 15,6 ГГц</a:t>
                      </a:r>
                    </a:p>
                    <a:p>
                      <a:r>
                        <a:rPr lang="ru-RU" sz="1400" baseline="0" dirty="0">
                          <a:solidFill>
                            <a:srgbClr val="002D72"/>
                          </a:solidFill>
                          <a:latin typeface="+mn-lt"/>
                        </a:rPr>
                        <a:t>    - на частоте 19 ГГц</a:t>
                      </a:r>
                      <a:endParaRPr lang="ru-RU" sz="1400" dirty="0">
                        <a:solidFill>
                          <a:srgbClr val="002D7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D72"/>
                          </a:solidFill>
                          <a:latin typeface="+mn-lt"/>
                        </a:rPr>
                        <a:t>L</a:t>
                      </a:r>
                      <a:r>
                        <a:rPr lang="ru-RU" sz="1400" kern="1200" cap="none" baseline="-25000" dirty="0">
                          <a:solidFill>
                            <a:srgbClr val="002D72"/>
                          </a:solidFill>
                          <a:latin typeface="+mn-lt"/>
                          <a:ea typeface="+mn-ea"/>
                          <a:cs typeface="+mn-cs"/>
                        </a:rPr>
                        <a:t>ФШ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D7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D7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-117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-107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-97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91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Ток потребления, 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D72"/>
                          </a:solidFill>
                          <a:latin typeface="+mn-lt"/>
                        </a:rPr>
                        <a:t>I</a:t>
                      </a:r>
                      <a:r>
                        <a:rPr lang="ru-RU" sz="1400" cap="none" baseline="-25000" dirty="0">
                          <a:solidFill>
                            <a:srgbClr val="002D72"/>
                          </a:solidFill>
                          <a:latin typeface="+mn-lt"/>
                        </a:rPr>
                        <a:t>ПОТР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D72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24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99331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СИНТЕЗАТОРЫ ЧАСТОТ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30" y="761908"/>
            <a:ext cx="3784145" cy="95271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3366"/>
                </a:solidFill>
              </a:rPr>
              <a:t>Модуль СВЧ М41207 - синтезатора частот узкополосный с дробным</a:t>
            </a:r>
            <a:br>
              <a:rPr lang="en-US" sz="1600" dirty="0">
                <a:solidFill>
                  <a:srgbClr val="003366"/>
                </a:solidFill>
              </a:rPr>
            </a:br>
            <a:r>
              <a:rPr lang="ru-RU" sz="1600" dirty="0">
                <a:solidFill>
                  <a:srgbClr val="003366"/>
                </a:solidFill>
              </a:rPr>
              <a:t>и целочисленным коэффициентом деления частоты и со встроенным генератором, управляемым напряжением</a:t>
            </a:r>
          </a:p>
          <a:p>
            <a:r>
              <a:rPr lang="ru-RU" sz="1600" dirty="0">
                <a:solidFill>
                  <a:srgbClr val="003366"/>
                </a:solidFill>
              </a:rPr>
              <a:t>Срок завершения ОКР – 2 квартал 2025</a:t>
            </a:r>
            <a:endParaRPr lang="ru-RU" sz="1400" dirty="0">
              <a:solidFill>
                <a:srgbClr val="003366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rgbClr val="003366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2875" y="950126"/>
            <a:ext cx="4774228" cy="538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25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99331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СИНТЕЗАТОРЫ ЧАСТОТ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28309"/>
              </p:ext>
            </p:extLst>
          </p:nvPr>
        </p:nvGraphicFramePr>
        <p:xfrm>
          <a:off x="192089" y="981077"/>
          <a:ext cx="11807824" cy="5277483"/>
        </p:xfrm>
        <a:graphic>
          <a:graphicData uri="http://schemas.openxmlformats.org/drawingml/2006/table">
            <a:tbl>
              <a:tblPr/>
              <a:tblGrid>
                <a:gridCol w="690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826">
                <a:tc rowSpan="2"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параметра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Норма параметра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 менее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 более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89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Диапазон частот выходного сигнала, МГц</a:t>
                      </a:r>
                    </a:p>
                    <a:p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   - верхнее значение</a:t>
                      </a:r>
                    </a:p>
                    <a:p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   - нижнее значение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ru-RU" sz="1400" kern="1200" baseline="-25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ВЫХ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25800</a:t>
                      </a:r>
                      <a:endParaRPr lang="ru-RU" sz="14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243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Шаг перестройки частоты, Гц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ru-RU" sz="1400" kern="1200" baseline="-25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ВЫХ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725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Мощность выходного сигнала, </a:t>
                      </a:r>
                      <a:r>
                        <a:rPr lang="ru-RU" sz="1400" kern="1200" dirty="0" err="1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дБм</a:t>
                      </a:r>
                      <a:endParaRPr lang="ru-RU" sz="14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1400" kern="1200" baseline="-25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ВЫХ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725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частота опорного сигнала, МГц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ru-RU" sz="1400" kern="1200" baseline="-25000" dirty="0" err="1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ОП_макс</a:t>
                      </a:r>
                      <a:endParaRPr lang="ru-RU" sz="1400" kern="1200" baseline="-250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1400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53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фазовых шумов (отстройка 100 кГц)</a:t>
                      </a:r>
                    </a:p>
                    <a:p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 на частоте </a:t>
                      </a:r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ГГц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400" kern="1200" baseline="-25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ФШ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lang="ru-RU" sz="14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725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Ток потребления, 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400" kern="1200" baseline="-25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ПОТР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0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316696"/>
            <a:ext cx="1786132" cy="573025"/>
          </a:xfrm>
          <a:prstGeom prst="rect">
            <a:avLst/>
          </a:prstGeom>
        </p:spPr>
      </p:pic>
      <p:sp>
        <p:nvSpPr>
          <p:cNvPr id="63" name="Rounded Rectangle 24">
            <a:extLst>
              <a:ext uri="{FF2B5EF4-FFF2-40B4-BE49-F238E27FC236}">
                <a16:creationId xmlns:a16="http://schemas.microsoft.com/office/drawing/2014/main" id="{44CBFC28-29F2-4D3B-AA4B-7A2C7813C8C7}"/>
              </a:ext>
            </a:extLst>
          </p:cNvPr>
          <p:cNvSpPr/>
          <p:nvPr/>
        </p:nvSpPr>
        <p:spPr>
          <a:xfrm>
            <a:off x="2426334" y="2943776"/>
            <a:ext cx="9232900" cy="854582"/>
          </a:xfrm>
          <a:prstGeom prst="roundRect">
            <a:avLst>
              <a:gd name="adj" fmla="val 50000"/>
            </a:avLst>
          </a:prstGeom>
          <a:solidFill>
            <a:srgbClr val="92223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26">
            <a:extLst>
              <a:ext uri="{FF2B5EF4-FFF2-40B4-BE49-F238E27FC236}">
                <a16:creationId xmlns:a16="http://schemas.microsoft.com/office/drawing/2014/main" id="{030A0458-170A-4986-853D-E645265EC96E}"/>
              </a:ext>
            </a:extLst>
          </p:cNvPr>
          <p:cNvSpPr/>
          <p:nvPr/>
        </p:nvSpPr>
        <p:spPr>
          <a:xfrm>
            <a:off x="2426334" y="3945955"/>
            <a:ext cx="9232900" cy="85458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28">
            <a:extLst>
              <a:ext uri="{FF2B5EF4-FFF2-40B4-BE49-F238E27FC236}">
                <a16:creationId xmlns:a16="http://schemas.microsoft.com/office/drawing/2014/main" id="{42D99CBC-852C-4D13-A83A-74EA18A42918}"/>
              </a:ext>
            </a:extLst>
          </p:cNvPr>
          <p:cNvSpPr/>
          <p:nvPr/>
        </p:nvSpPr>
        <p:spPr>
          <a:xfrm>
            <a:off x="2426334" y="4948135"/>
            <a:ext cx="9232900" cy="854582"/>
          </a:xfrm>
          <a:prstGeom prst="roundRect">
            <a:avLst>
              <a:gd name="adj" fmla="val 50000"/>
            </a:avLst>
          </a:prstGeom>
          <a:solidFill>
            <a:srgbClr val="4472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13">
            <a:extLst>
              <a:ext uri="{FF2B5EF4-FFF2-40B4-BE49-F238E27FC236}">
                <a16:creationId xmlns:a16="http://schemas.microsoft.com/office/drawing/2014/main" id="{AB38CDF9-152F-4BF3-879D-371EB5BE9E98}"/>
              </a:ext>
            </a:extLst>
          </p:cNvPr>
          <p:cNvSpPr/>
          <p:nvPr/>
        </p:nvSpPr>
        <p:spPr>
          <a:xfrm>
            <a:off x="2426334" y="1941597"/>
            <a:ext cx="9232900" cy="854582"/>
          </a:xfrm>
          <a:prstGeom prst="roundRect">
            <a:avLst>
              <a:gd name="adj" fmla="val 50000"/>
            </a:avLst>
          </a:prstGeom>
          <a:solidFill>
            <a:srgbClr val="4472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49">
            <a:extLst>
              <a:ext uri="{FF2B5EF4-FFF2-40B4-BE49-F238E27FC236}">
                <a16:creationId xmlns:a16="http://schemas.microsoft.com/office/drawing/2014/main" id="{85440D85-C8CA-4F47-84C3-73E09A029BE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12334" y="2165006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Синтезаторы частот и ГУН</a:t>
            </a:r>
          </a:p>
        </p:txBody>
      </p:sp>
      <p:sp>
        <p:nvSpPr>
          <p:cNvPr id="68" name="Rectangle 50">
            <a:extLst>
              <a:ext uri="{FF2B5EF4-FFF2-40B4-BE49-F238E27FC236}">
                <a16:creationId xmlns:a16="http://schemas.microsoft.com/office/drawing/2014/main" id="{22136CEF-B766-4C31-9943-3FFB3EF3D7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12334" y="3168339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Модуляторы и демодуляторы</a:t>
            </a:r>
          </a:p>
        </p:txBody>
      </p:sp>
      <p:sp>
        <p:nvSpPr>
          <p:cNvPr id="69" name="Rectangle 51">
            <a:extLst>
              <a:ext uri="{FF2B5EF4-FFF2-40B4-BE49-F238E27FC236}">
                <a16:creationId xmlns:a16="http://schemas.microsoft.com/office/drawing/2014/main" id="{A8B47D28-9801-4068-BAAC-B9F33C2AE4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12334" y="4171672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Делители частоты</a:t>
            </a:r>
          </a:p>
        </p:txBody>
      </p:sp>
      <p:sp>
        <p:nvSpPr>
          <p:cNvPr id="70" name="Rectangle 52">
            <a:extLst>
              <a:ext uri="{FF2B5EF4-FFF2-40B4-BE49-F238E27FC236}">
                <a16:creationId xmlns:a16="http://schemas.microsoft.com/office/drawing/2014/main" id="{F642D314-ECD5-4B42-96CF-9FDA6B0C325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12334" y="5171544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Приемо-передающие тракты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68" y="2618251"/>
            <a:ext cx="2023832" cy="1517874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63961" y="1697461"/>
            <a:ext cx="4242434" cy="4242434"/>
            <a:chOff x="363961" y="1697461"/>
            <a:chExt cx="4242434" cy="4242434"/>
          </a:xfrm>
        </p:grpSpPr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C52C9D12-685C-4785-8F70-5720F35F66C3}"/>
                </a:ext>
              </a:extLst>
            </p:cNvPr>
            <p:cNvSpPr/>
            <p:nvPr/>
          </p:nvSpPr>
          <p:spPr>
            <a:xfrm>
              <a:off x="363961" y="1697461"/>
              <a:ext cx="4242434" cy="4242434"/>
            </a:xfrm>
            <a:prstGeom prst="ellipse">
              <a:avLst/>
            </a:prstGeom>
            <a:solidFill>
              <a:srgbClr val="2D4C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80000"/>
                      </a14:imgEffect>
                      <a14:imgEffect>
                        <a14:brightnessContrast bright="100000" contrast="-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9" y="2163389"/>
              <a:ext cx="2943358" cy="33789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396441"/>
            <a:ext cx="1056081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НАПРАВЛЕНИЕ РАЗРАБОТКИ СВЧ МИКРОСХЕМ И МОДУЛЕЙ </a:t>
            </a:r>
          </a:p>
        </p:txBody>
      </p:sp>
    </p:spTree>
    <p:extLst>
      <p:ext uri="{BB962C8B-B14F-4D97-AF65-F5344CB8AC3E}">
        <p14:creationId xmlns:p14="http://schemas.microsoft.com/office/powerpoint/2010/main" val="343093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2"/>
          <a:srcRect l="2524" r="2461"/>
          <a:stretch/>
        </p:blipFill>
        <p:spPr bwMode="auto">
          <a:xfrm>
            <a:off x="146652" y="1563847"/>
            <a:ext cx="11982090" cy="46461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8928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МОДУЛЯТОР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96" y="761159"/>
            <a:ext cx="4631267" cy="127424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3366"/>
                </a:solidFill>
              </a:rPr>
              <a:t>Микросхема М45238 – Модулятор 1 ГГц </a:t>
            </a:r>
            <a:br>
              <a:rPr lang="en-US" sz="1600" dirty="0">
                <a:solidFill>
                  <a:srgbClr val="003366"/>
                </a:solidFill>
              </a:rPr>
            </a:br>
            <a:r>
              <a:rPr lang="ru-RU" sz="1600" dirty="0">
                <a:solidFill>
                  <a:srgbClr val="003366"/>
                </a:solidFill>
              </a:rPr>
              <a:t>по технологии 180 Микрон</a:t>
            </a:r>
            <a:endParaRPr lang="en-US" sz="1600" dirty="0">
              <a:solidFill>
                <a:srgbClr val="003366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3366"/>
                </a:solidFill>
              </a:rPr>
              <a:t>Срок завершения ОКР – Май 2024</a:t>
            </a:r>
            <a:endParaRPr lang="ru-RU" sz="1400" dirty="0">
              <a:solidFill>
                <a:srgbClr val="003366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8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8928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МОДУЛЯТОР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39694C7B-D099-E39F-5039-3FED9E028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92717"/>
              </p:ext>
            </p:extLst>
          </p:nvPr>
        </p:nvGraphicFramePr>
        <p:xfrm>
          <a:off x="192089" y="981077"/>
          <a:ext cx="11828278" cy="529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78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парамет</a:t>
                      </a:r>
                      <a:r>
                        <a:rPr lang="ru-RU" sz="1400" spc="3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Обозначение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06" marR="34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solidFill>
                            <a:schemeClr val="bg1"/>
                          </a:solidFill>
                          <a:effectLst/>
                        </a:rPr>
                        <a:t>Норма параметра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менее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более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Диапазон выходных рабочих частот, ГГц</a:t>
                      </a: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lang="ru-RU" sz="1400" baseline="-25000" dirty="0" err="1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вых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,03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Диапазон входных рабочих частот, МГц</a:t>
                      </a: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lang="ru-RU" sz="1400" baseline="-25000" dirty="0" err="1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вх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0,01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7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Мощность </a:t>
                      </a: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гетеродина</a:t>
                      </a: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дБмВт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ГЕТ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Коэффициент подавления паразитных</a:t>
                      </a:r>
                      <a:r>
                        <a:rPr lang="ru-RU" sz="1400" kern="1200" baseline="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составляющих</a:t>
                      </a: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дБ</a:t>
                      </a: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ru-RU" sz="1400" kern="12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</a:t>
                      </a: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300746"/>
                  </a:ext>
                </a:extLst>
              </a:tr>
              <a:tr h="767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Ток потребления, мА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CC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09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97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6354" t="5626" r="6897" b="10823"/>
          <a:stretch/>
        </p:blipFill>
        <p:spPr bwMode="auto">
          <a:xfrm>
            <a:off x="362309" y="889239"/>
            <a:ext cx="10748514" cy="54605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8928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ДЕМОДУЛЯТОР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53" y="809562"/>
            <a:ext cx="4524521" cy="69898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3366"/>
                </a:solidFill>
              </a:rPr>
              <a:t>Микросхема М45189 – Демодулятор 1 ГГц </a:t>
            </a:r>
            <a:br>
              <a:rPr lang="en-US" sz="1600" dirty="0">
                <a:solidFill>
                  <a:srgbClr val="003366"/>
                </a:solidFill>
              </a:rPr>
            </a:br>
            <a:r>
              <a:rPr lang="ru-RU" sz="1600" dirty="0">
                <a:solidFill>
                  <a:srgbClr val="003366"/>
                </a:solidFill>
              </a:rPr>
              <a:t>по технологии 180 Микрон</a:t>
            </a:r>
          </a:p>
          <a:p>
            <a:pPr algn="just"/>
            <a:r>
              <a:rPr lang="ru-RU" sz="1600" dirty="0">
                <a:solidFill>
                  <a:srgbClr val="003366"/>
                </a:solidFill>
              </a:rPr>
              <a:t>Срок завершения ОКР – Май 2024</a:t>
            </a:r>
            <a:endParaRPr lang="ru-RU" sz="1400" dirty="0">
              <a:solidFill>
                <a:srgbClr val="003366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7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8928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ДЕМОДУЛЯТОР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39694C7B-D099-E39F-5039-3FED9E028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62396"/>
              </p:ext>
            </p:extLst>
          </p:nvPr>
        </p:nvGraphicFramePr>
        <p:xfrm>
          <a:off x="192087" y="1003795"/>
          <a:ext cx="11807827" cy="527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45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парамет</a:t>
                      </a:r>
                      <a:r>
                        <a:rPr lang="ru-RU" sz="1300" spc="3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2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Обозначение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06" marR="34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10" dirty="0">
                          <a:solidFill>
                            <a:schemeClr val="bg1"/>
                          </a:solidFill>
                          <a:effectLst/>
                        </a:rPr>
                        <a:t>Норма параметра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менее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более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Диапазон входных рабочих частот, ГГц</a:t>
                      </a: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lang="ru-RU" sz="1300" baseline="-25000" dirty="0" err="1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вх</a:t>
                      </a:r>
                      <a:endParaRPr lang="ru-RU" sz="13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3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,0</a:t>
                      </a:r>
                      <a:r>
                        <a:rPr lang="ru-RU" sz="13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3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4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Диапазон выходных рабочих частот, МГц</a:t>
                      </a: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lang="ru-RU" sz="1300" baseline="-25000" dirty="0" err="1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вых</a:t>
                      </a:r>
                      <a:endParaRPr lang="ru-RU" sz="13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0,01</a:t>
                      </a:r>
                      <a:endParaRPr lang="ru-RU" sz="13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3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4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Мощность </a:t>
                      </a:r>
                      <a:r>
                        <a:rPr lang="ru-RU" sz="13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гетеродина</a:t>
                      </a:r>
                      <a:r>
                        <a:rPr lang="ru-RU" sz="13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300" dirty="0" err="1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дБмВт</a:t>
                      </a:r>
                      <a:endParaRPr lang="ru-RU" sz="1300" dirty="0">
                        <a:solidFill>
                          <a:srgbClr val="002D72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ru-RU" sz="13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ГЕТ</a:t>
                      </a:r>
                      <a:endParaRPr lang="ru-RU" sz="13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  <a:endParaRPr lang="ru-RU" sz="13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3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Коэффициент подавления паразитных</a:t>
                      </a:r>
                      <a:r>
                        <a:rPr lang="ru-RU" sz="1300" kern="1200" baseline="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составляющих</a:t>
                      </a:r>
                      <a:r>
                        <a:rPr lang="ru-RU" sz="13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дБ</a:t>
                      </a: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ru-RU" sz="1300" kern="12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</a:t>
                      </a: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300746"/>
                  </a:ext>
                </a:extLst>
              </a:tr>
              <a:tr h="764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Ток потребления, мА</a:t>
                      </a:r>
                      <a:endParaRPr lang="ru-RU" sz="1300" dirty="0">
                        <a:solidFill>
                          <a:srgbClr val="002D72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3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CC</a:t>
                      </a:r>
                      <a:r>
                        <a:rPr lang="ru-RU" sz="13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3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3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3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09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128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0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316696"/>
            <a:ext cx="1786132" cy="573025"/>
          </a:xfrm>
          <a:prstGeom prst="rect">
            <a:avLst/>
          </a:prstGeom>
        </p:spPr>
      </p:pic>
      <p:sp>
        <p:nvSpPr>
          <p:cNvPr id="63" name="Rounded Rectangle 24">
            <a:extLst>
              <a:ext uri="{FF2B5EF4-FFF2-40B4-BE49-F238E27FC236}">
                <a16:creationId xmlns:a16="http://schemas.microsoft.com/office/drawing/2014/main" id="{44CBFC28-29F2-4D3B-AA4B-7A2C7813C8C7}"/>
              </a:ext>
            </a:extLst>
          </p:cNvPr>
          <p:cNvSpPr/>
          <p:nvPr/>
        </p:nvSpPr>
        <p:spPr>
          <a:xfrm>
            <a:off x="2483484" y="2909658"/>
            <a:ext cx="9232900" cy="854582"/>
          </a:xfrm>
          <a:prstGeom prst="roundRect">
            <a:avLst>
              <a:gd name="adj" fmla="val 50000"/>
            </a:avLst>
          </a:prstGeom>
          <a:solidFill>
            <a:srgbClr val="4472AC"/>
          </a:solidFill>
          <a:ln>
            <a:solidFill>
              <a:srgbClr val="4472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26">
            <a:extLst>
              <a:ext uri="{FF2B5EF4-FFF2-40B4-BE49-F238E27FC236}">
                <a16:creationId xmlns:a16="http://schemas.microsoft.com/office/drawing/2014/main" id="{030A0458-170A-4986-853D-E645265EC96E}"/>
              </a:ext>
            </a:extLst>
          </p:cNvPr>
          <p:cNvSpPr/>
          <p:nvPr/>
        </p:nvSpPr>
        <p:spPr>
          <a:xfrm>
            <a:off x="2483484" y="3911837"/>
            <a:ext cx="9232900" cy="854582"/>
          </a:xfrm>
          <a:prstGeom prst="roundRect">
            <a:avLst>
              <a:gd name="adj" fmla="val 50000"/>
            </a:avLst>
          </a:prstGeom>
          <a:solidFill>
            <a:srgbClr val="92223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28">
            <a:extLst>
              <a:ext uri="{FF2B5EF4-FFF2-40B4-BE49-F238E27FC236}">
                <a16:creationId xmlns:a16="http://schemas.microsoft.com/office/drawing/2014/main" id="{42D99CBC-852C-4D13-A83A-74EA18A42918}"/>
              </a:ext>
            </a:extLst>
          </p:cNvPr>
          <p:cNvSpPr/>
          <p:nvPr/>
        </p:nvSpPr>
        <p:spPr>
          <a:xfrm>
            <a:off x="2483484" y="4914017"/>
            <a:ext cx="9232900" cy="854582"/>
          </a:xfrm>
          <a:prstGeom prst="roundRect">
            <a:avLst>
              <a:gd name="adj" fmla="val 50000"/>
            </a:avLst>
          </a:prstGeom>
          <a:solidFill>
            <a:srgbClr val="4472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13">
            <a:extLst>
              <a:ext uri="{FF2B5EF4-FFF2-40B4-BE49-F238E27FC236}">
                <a16:creationId xmlns:a16="http://schemas.microsoft.com/office/drawing/2014/main" id="{AB38CDF9-152F-4BF3-879D-371EB5BE9E98}"/>
              </a:ext>
            </a:extLst>
          </p:cNvPr>
          <p:cNvSpPr/>
          <p:nvPr/>
        </p:nvSpPr>
        <p:spPr>
          <a:xfrm>
            <a:off x="2483484" y="1907479"/>
            <a:ext cx="9232900" cy="854582"/>
          </a:xfrm>
          <a:prstGeom prst="roundRect">
            <a:avLst>
              <a:gd name="adj" fmla="val 50000"/>
            </a:avLst>
          </a:prstGeom>
          <a:solidFill>
            <a:srgbClr val="4472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49">
            <a:extLst>
              <a:ext uri="{FF2B5EF4-FFF2-40B4-BE49-F238E27FC236}">
                <a16:creationId xmlns:a16="http://schemas.microsoft.com/office/drawing/2014/main" id="{85440D85-C8CA-4F47-84C3-73E09A029BE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69484" y="2130888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Синтезаторы частот и ГУН</a:t>
            </a:r>
          </a:p>
        </p:txBody>
      </p:sp>
      <p:sp>
        <p:nvSpPr>
          <p:cNvPr id="68" name="Rectangle 50">
            <a:extLst>
              <a:ext uri="{FF2B5EF4-FFF2-40B4-BE49-F238E27FC236}">
                <a16:creationId xmlns:a16="http://schemas.microsoft.com/office/drawing/2014/main" id="{22136CEF-B766-4C31-9943-3FFB3EF3D7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9484" y="3134221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Модуляторы и демодуляторы</a:t>
            </a:r>
          </a:p>
        </p:txBody>
      </p:sp>
      <p:sp>
        <p:nvSpPr>
          <p:cNvPr id="69" name="Rectangle 51">
            <a:extLst>
              <a:ext uri="{FF2B5EF4-FFF2-40B4-BE49-F238E27FC236}">
                <a16:creationId xmlns:a16="http://schemas.microsoft.com/office/drawing/2014/main" id="{A8B47D28-9801-4068-BAAC-B9F33C2AE4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69484" y="4137554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Делители частоты</a:t>
            </a:r>
          </a:p>
        </p:txBody>
      </p:sp>
      <p:sp>
        <p:nvSpPr>
          <p:cNvPr id="70" name="Rectangle 52">
            <a:extLst>
              <a:ext uri="{FF2B5EF4-FFF2-40B4-BE49-F238E27FC236}">
                <a16:creationId xmlns:a16="http://schemas.microsoft.com/office/drawing/2014/main" id="{F642D314-ECD5-4B42-96CF-9FDA6B0C325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69484" y="5137426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Приемо-передающие тракты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33" y="3601823"/>
            <a:ext cx="2098042" cy="157353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63961" y="1697461"/>
            <a:ext cx="4242434" cy="4242434"/>
            <a:chOff x="363961" y="1697461"/>
            <a:chExt cx="4242434" cy="4242434"/>
          </a:xfrm>
        </p:grpSpPr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C52C9D12-685C-4785-8F70-5720F35F66C3}"/>
                </a:ext>
              </a:extLst>
            </p:cNvPr>
            <p:cNvSpPr/>
            <p:nvPr/>
          </p:nvSpPr>
          <p:spPr>
            <a:xfrm>
              <a:off x="363961" y="1697461"/>
              <a:ext cx="4242434" cy="4242434"/>
            </a:xfrm>
            <a:prstGeom prst="ellipse">
              <a:avLst/>
            </a:prstGeom>
            <a:solidFill>
              <a:srgbClr val="2D4C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80000"/>
                      </a14:imgEffect>
                      <a14:imgEffect>
                        <a14:brightnessContrast bright="100000" contrast="-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9" y="2163389"/>
              <a:ext cx="2943358" cy="33789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396441"/>
            <a:ext cx="1056081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НАПРАВЛЕНИЕ РАЗРАБОТКИ СВЧ МИКРОСХЕМ И МОДУЛЕЙ </a:t>
            </a:r>
          </a:p>
        </p:txBody>
      </p:sp>
    </p:spTree>
    <p:extLst>
      <p:ext uri="{BB962C8B-B14F-4D97-AF65-F5344CB8AC3E}">
        <p14:creationId xmlns:p14="http://schemas.microsoft.com/office/powerpoint/2010/main" val="772148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79235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ДЕЛИТЕЛИ ЧАСТОТЫ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24" y="989701"/>
            <a:ext cx="5997017" cy="53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96" y="783097"/>
            <a:ext cx="3775528" cy="109594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just">
              <a:lnSpc>
                <a:spcPct val="100000"/>
              </a:lnSpc>
              <a:tabLst>
                <a:tab pos="4210050" algn="l"/>
              </a:tabLst>
            </a:pPr>
            <a:r>
              <a:rPr lang="ru-RU" sz="1600" dirty="0">
                <a:solidFill>
                  <a:srgbClr val="003366"/>
                </a:solidFill>
              </a:rPr>
              <a:t>Модуль СВЧ 43306 - многоканальный делитель с программируемым коэффициентом деления (1 – 32)</a:t>
            </a:r>
          </a:p>
          <a:p>
            <a:pPr>
              <a:tabLst>
                <a:tab pos="4210050" algn="l"/>
              </a:tabLst>
            </a:pPr>
            <a:r>
              <a:rPr lang="ru-RU" sz="1600" dirty="0">
                <a:solidFill>
                  <a:srgbClr val="003366"/>
                </a:solidFill>
              </a:rPr>
              <a:t>Срок завершения ОКР – 2квартал  2024</a:t>
            </a:r>
          </a:p>
          <a:p>
            <a:pPr algn="just">
              <a:lnSpc>
                <a:spcPct val="100000"/>
              </a:lnSpc>
            </a:pPr>
            <a:endParaRPr lang="ru-RU" sz="1400" dirty="0">
              <a:solidFill>
                <a:srgbClr val="003366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1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0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316696"/>
            <a:ext cx="1786132" cy="573025"/>
          </a:xfrm>
          <a:prstGeom prst="rect">
            <a:avLst/>
          </a:prstGeom>
        </p:spPr>
      </p:pic>
      <p:sp>
        <p:nvSpPr>
          <p:cNvPr id="63" name="Rounded Rectangle 24">
            <a:extLst>
              <a:ext uri="{FF2B5EF4-FFF2-40B4-BE49-F238E27FC236}">
                <a16:creationId xmlns:a16="http://schemas.microsoft.com/office/drawing/2014/main" id="{44CBFC28-29F2-4D3B-AA4B-7A2C7813C8C7}"/>
              </a:ext>
            </a:extLst>
          </p:cNvPr>
          <p:cNvSpPr/>
          <p:nvPr/>
        </p:nvSpPr>
        <p:spPr>
          <a:xfrm>
            <a:off x="2434061" y="2837971"/>
            <a:ext cx="9232900" cy="854582"/>
          </a:xfrm>
          <a:prstGeom prst="roundRect">
            <a:avLst>
              <a:gd name="adj" fmla="val 50000"/>
            </a:avLst>
          </a:prstGeom>
          <a:solidFill>
            <a:srgbClr val="4472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26">
            <a:extLst>
              <a:ext uri="{FF2B5EF4-FFF2-40B4-BE49-F238E27FC236}">
                <a16:creationId xmlns:a16="http://schemas.microsoft.com/office/drawing/2014/main" id="{030A0458-170A-4986-853D-E645265EC96E}"/>
              </a:ext>
            </a:extLst>
          </p:cNvPr>
          <p:cNvSpPr/>
          <p:nvPr/>
        </p:nvSpPr>
        <p:spPr>
          <a:xfrm>
            <a:off x="2434061" y="3840150"/>
            <a:ext cx="9232900" cy="85458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28">
            <a:extLst>
              <a:ext uri="{FF2B5EF4-FFF2-40B4-BE49-F238E27FC236}">
                <a16:creationId xmlns:a16="http://schemas.microsoft.com/office/drawing/2014/main" id="{42D99CBC-852C-4D13-A83A-74EA18A42918}"/>
              </a:ext>
            </a:extLst>
          </p:cNvPr>
          <p:cNvSpPr/>
          <p:nvPr/>
        </p:nvSpPr>
        <p:spPr>
          <a:xfrm>
            <a:off x="2434061" y="4842330"/>
            <a:ext cx="9232900" cy="854582"/>
          </a:xfrm>
          <a:prstGeom prst="roundRect">
            <a:avLst>
              <a:gd name="adj" fmla="val 50000"/>
            </a:avLst>
          </a:prstGeom>
          <a:solidFill>
            <a:srgbClr val="4472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13">
            <a:extLst>
              <a:ext uri="{FF2B5EF4-FFF2-40B4-BE49-F238E27FC236}">
                <a16:creationId xmlns:a16="http://schemas.microsoft.com/office/drawing/2014/main" id="{AB38CDF9-152F-4BF3-879D-371EB5BE9E98}"/>
              </a:ext>
            </a:extLst>
          </p:cNvPr>
          <p:cNvSpPr/>
          <p:nvPr/>
        </p:nvSpPr>
        <p:spPr>
          <a:xfrm>
            <a:off x="2434061" y="1835792"/>
            <a:ext cx="9232900" cy="854582"/>
          </a:xfrm>
          <a:prstGeom prst="roundRect">
            <a:avLst>
              <a:gd name="adj" fmla="val 50000"/>
            </a:avLst>
          </a:prstGeom>
          <a:solidFill>
            <a:srgbClr val="92223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49">
            <a:extLst>
              <a:ext uri="{FF2B5EF4-FFF2-40B4-BE49-F238E27FC236}">
                <a16:creationId xmlns:a16="http://schemas.microsoft.com/office/drawing/2014/main" id="{85440D85-C8CA-4F47-84C3-73E09A029BE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20061" y="2059201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 err="1">
                <a:solidFill>
                  <a:schemeClr val="bg1"/>
                </a:solidFill>
              </a:rPr>
              <a:t>С,интезаторы</a:t>
            </a:r>
            <a:r>
              <a:rPr lang="ru-RU" sz="2000" dirty="0">
                <a:solidFill>
                  <a:schemeClr val="bg1"/>
                </a:solidFill>
              </a:rPr>
              <a:t> частот и ГУН</a:t>
            </a:r>
          </a:p>
        </p:txBody>
      </p:sp>
      <p:sp>
        <p:nvSpPr>
          <p:cNvPr id="68" name="Rectangle 50">
            <a:extLst>
              <a:ext uri="{FF2B5EF4-FFF2-40B4-BE49-F238E27FC236}">
                <a16:creationId xmlns:a16="http://schemas.microsoft.com/office/drawing/2014/main" id="{22136CEF-B766-4C31-9943-3FFB3EF3D7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20061" y="3062534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Модуляторы и демодуляторы</a:t>
            </a:r>
          </a:p>
        </p:txBody>
      </p:sp>
      <p:sp>
        <p:nvSpPr>
          <p:cNvPr id="69" name="Rectangle 51">
            <a:extLst>
              <a:ext uri="{FF2B5EF4-FFF2-40B4-BE49-F238E27FC236}">
                <a16:creationId xmlns:a16="http://schemas.microsoft.com/office/drawing/2014/main" id="{A8B47D28-9801-4068-BAAC-B9F33C2AE4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20061" y="4065867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Делители частоты</a:t>
            </a:r>
          </a:p>
        </p:txBody>
      </p:sp>
      <p:sp>
        <p:nvSpPr>
          <p:cNvPr id="70" name="Rectangle 52">
            <a:extLst>
              <a:ext uri="{FF2B5EF4-FFF2-40B4-BE49-F238E27FC236}">
                <a16:creationId xmlns:a16="http://schemas.microsoft.com/office/drawing/2014/main" id="{F642D314-ECD5-4B42-96CF-9FDA6B0C325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20061" y="5065739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Приемо-передающие тракты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63961" y="1697461"/>
            <a:ext cx="4242434" cy="4242434"/>
            <a:chOff x="363961" y="1697461"/>
            <a:chExt cx="4242434" cy="4242434"/>
          </a:xfrm>
        </p:grpSpPr>
        <p:sp>
          <p:nvSpPr>
            <p:cNvPr id="71" name="Oval 1">
              <a:extLst>
                <a:ext uri="{FF2B5EF4-FFF2-40B4-BE49-F238E27FC236}">
                  <a16:creationId xmlns:a16="http://schemas.microsoft.com/office/drawing/2014/main" id="{C52C9D12-685C-4785-8F70-5720F35F66C3}"/>
                </a:ext>
              </a:extLst>
            </p:cNvPr>
            <p:cNvSpPr/>
            <p:nvPr/>
          </p:nvSpPr>
          <p:spPr>
            <a:xfrm>
              <a:off x="363961" y="1697461"/>
              <a:ext cx="4242434" cy="4242434"/>
            </a:xfrm>
            <a:prstGeom prst="ellipse">
              <a:avLst/>
            </a:prstGeom>
            <a:solidFill>
              <a:srgbClr val="2D4C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80000"/>
                      </a14:imgEffect>
                      <a14:imgEffect>
                        <a14:brightnessContrast bright="100000" contrast="-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9" y="2163389"/>
              <a:ext cx="2943358" cy="33789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60" y="1540989"/>
            <a:ext cx="2011132" cy="15083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396441"/>
            <a:ext cx="1056081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НАПРАВЛЕНИЕ РАЗРАБОТКИ СВЧ МИКРОСХЕМ И МОДУЛЕЙ </a:t>
            </a:r>
          </a:p>
        </p:txBody>
      </p:sp>
    </p:spTree>
    <p:extLst>
      <p:ext uri="{BB962C8B-B14F-4D97-AF65-F5344CB8AC3E}">
        <p14:creationId xmlns:p14="http://schemas.microsoft.com/office/powerpoint/2010/main" val="1995431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79235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ДЕЛИТЕЛИ ЧАСТОТЫ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194796"/>
              </p:ext>
            </p:extLst>
          </p:nvPr>
        </p:nvGraphicFramePr>
        <p:xfrm>
          <a:off x="192088" y="981075"/>
          <a:ext cx="11807825" cy="3200400"/>
        </p:xfrm>
        <a:graphic>
          <a:graphicData uri="http://schemas.openxmlformats.org/drawingml/2006/table">
            <a:tbl>
              <a:tblPr/>
              <a:tblGrid>
                <a:gridCol w="690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202">
                <a:tc rowSpan="2"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параметра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Норма параметра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 менее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 более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Частота входного сигнала, ГГц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минимальная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максимальная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вх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min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400" baseline="-250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вх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spc="-5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 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,10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7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Чувствительность по входу, </a:t>
                      </a:r>
                      <a:r>
                        <a:rPr lang="ru-RU" sz="14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дБмВт</a:t>
                      </a: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400" baseline="-2500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вх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–10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Уровень вносимых фазовых шумов на </a:t>
                      </a: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LVPECL</a:t>
                      </a: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выходах, </a:t>
                      </a:r>
                      <a:r>
                        <a:rPr lang="ru-RU" sz="14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дБн</a:t>
                      </a: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/Гц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07950"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на отстройке 10 кГц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07950"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на отстройке 100 кГц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ADD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 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–145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–150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Задержка выходного сигнала, </a:t>
                      </a:r>
                      <a:r>
                        <a:rPr lang="ru-RU" sz="14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нс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07950"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минимальное значение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07950"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максимальное значение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ADJ_min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ADJ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_</a:t>
                      </a:r>
                      <a:r>
                        <a:rPr lang="en-US" sz="1400" spc="-5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 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1,2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5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Ток потребления общий, мА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baseline="-2500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Ток потребления общий в спящем режиме, мА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CAA7E3E-367D-FFED-0DEF-5D2570CE6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01406"/>
              </p:ext>
            </p:extLst>
          </p:nvPr>
        </p:nvGraphicFramePr>
        <p:xfrm>
          <a:off x="192087" y="4339089"/>
          <a:ext cx="11807826" cy="1953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9077">
                  <a:extLst>
                    <a:ext uri="{9D8B030D-6E8A-4147-A177-3AD203B41FA5}">
                      <a16:colId xmlns:a16="http://schemas.microsoft.com/office/drawing/2014/main" val="993505084"/>
                    </a:ext>
                  </a:extLst>
                </a:gridCol>
                <a:gridCol w="3830382">
                  <a:extLst>
                    <a:ext uri="{9D8B030D-6E8A-4147-A177-3AD203B41FA5}">
                      <a16:colId xmlns:a16="http://schemas.microsoft.com/office/drawing/2014/main" val="1614516718"/>
                    </a:ext>
                  </a:extLst>
                </a:gridCol>
                <a:gridCol w="4468367">
                  <a:extLst>
                    <a:ext uri="{9D8B030D-6E8A-4147-A177-3AD203B41FA5}">
                      <a16:colId xmlns:a16="http://schemas.microsoft.com/office/drawing/2014/main" val="3406932572"/>
                    </a:ext>
                  </a:extLst>
                </a:gridCol>
              </a:tblGrid>
              <a:tr h="496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Вид </a:t>
                      </a:r>
                      <a:b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Значения характеристик</a:t>
                      </a:r>
                      <a:b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06446"/>
                  </a:ext>
                </a:extLst>
              </a:tr>
              <a:tr h="24050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2У</a:t>
                      </a:r>
                      <a:r>
                        <a:rPr lang="ru-RU" sz="1400" kern="1200" baseline="-25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78916"/>
                  </a:ext>
                </a:extLst>
              </a:tr>
              <a:tr h="240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13177"/>
                  </a:ext>
                </a:extLst>
              </a:tr>
              <a:tr h="240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69877"/>
                  </a:ext>
                </a:extLst>
              </a:tr>
              <a:tr h="24050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834610"/>
                  </a:ext>
                </a:extLst>
              </a:tr>
              <a:tr h="240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272852"/>
                  </a:ext>
                </a:extLst>
              </a:tr>
              <a:tr h="255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7.К11 (7.К12)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60 МэВ·см</a:t>
                      </a:r>
                      <a:r>
                        <a:rPr lang="ru-RU" sz="1400" kern="1200" baseline="30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/мг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781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631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79235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ДЕЛИТЕЛИ ЧАСТОТЫ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56617"/>
            <a:ext cx="3795623" cy="118978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3366"/>
                </a:solidFill>
              </a:rPr>
              <a:t>Модуль СВЧ 433</a:t>
            </a:r>
            <a:r>
              <a:rPr lang="en-US" sz="1600" dirty="0">
                <a:solidFill>
                  <a:srgbClr val="003366"/>
                </a:solidFill>
              </a:rPr>
              <a:t>10</a:t>
            </a:r>
            <a:r>
              <a:rPr lang="ru-RU" sz="1600" dirty="0">
                <a:solidFill>
                  <a:srgbClr val="003366"/>
                </a:solidFill>
              </a:rPr>
              <a:t> - делитель с программируемым коэффициентом деления (10, 20, 40, 64, 65, 80, 128, 129) и диапазоном частот входного сигнала до 1,1 ГГц</a:t>
            </a:r>
          </a:p>
          <a:p>
            <a:pPr algn="just"/>
            <a:r>
              <a:rPr lang="ru-RU" sz="1600" dirty="0">
                <a:solidFill>
                  <a:srgbClr val="003366"/>
                </a:solidFill>
              </a:rPr>
              <a:t>Срок завершения ОКР – 2квартал  2024</a:t>
            </a:r>
            <a:endParaRPr lang="ru-RU" sz="1400" dirty="0">
              <a:solidFill>
                <a:srgbClr val="003366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rgbClr val="003366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6" y="1008264"/>
            <a:ext cx="5748555" cy="52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75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79235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ДЕЛИТЕЛИ ЧАСТОТЫ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984473"/>
              </p:ext>
            </p:extLst>
          </p:nvPr>
        </p:nvGraphicFramePr>
        <p:xfrm>
          <a:off x="192229" y="981077"/>
          <a:ext cx="11799563" cy="3108601"/>
        </p:xfrm>
        <a:graphic>
          <a:graphicData uri="http://schemas.openxmlformats.org/drawingml/2006/table">
            <a:tbl>
              <a:tblPr/>
              <a:tblGrid>
                <a:gridCol w="6895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857">
                <a:tc rowSpan="2"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параметра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Норма параметра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 менее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 более</a:t>
                      </a:r>
                    </a:p>
                  </a:txBody>
                  <a:tcPr marL="18754" marR="18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Частота входного сигнала, ГГц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минимальная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0795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максимальная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вх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min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400" baseline="-250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вх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spc="-5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4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Чувствительность по входу, </a:t>
                      </a:r>
                      <a:r>
                        <a:rPr lang="ru-RU" sz="14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дБмВт</a:t>
                      </a: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 диапазоне частот: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07950"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от 0,25 до 1,1 ГГц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07950"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от 0,1 до 0,25 ГГц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вх.1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вх.2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–10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Амплитуда выходного сигнала, В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ru-RU" sz="1400" baseline="-250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вых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Выходной ток цифрового вывода, мА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aseline="-250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вых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2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Ток потребления общий, мА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CAA7E3E-367D-FFED-0DEF-5D2570CE6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9845"/>
              </p:ext>
            </p:extLst>
          </p:nvPr>
        </p:nvGraphicFramePr>
        <p:xfrm>
          <a:off x="192088" y="4290646"/>
          <a:ext cx="11799887" cy="1980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5216">
                  <a:extLst>
                    <a:ext uri="{9D8B030D-6E8A-4147-A177-3AD203B41FA5}">
                      <a16:colId xmlns:a16="http://schemas.microsoft.com/office/drawing/2014/main" val="993505084"/>
                    </a:ext>
                  </a:extLst>
                </a:gridCol>
                <a:gridCol w="3695179">
                  <a:extLst>
                    <a:ext uri="{9D8B030D-6E8A-4147-A177-3AD203B41FA5}">
                      <a16:colId xmlns:a16="http://schemas.microsoft.com/office/drawing/2014/main" val="1614516718"/>
                    </a:ext>
                  </a:extLst>
                </a:gridCol>
                <a:gridCol w="4719492">
                  <a:extLst>
                    <a:ext uri="{9D8B030D-6E8A-4147-A177-3AD203B41FA5}">
                      <a16:colId xmlns:a16="http://schemas.microsoft.com/office/drawing/2014/main" val="3406932572"/>
                    </a:ext>
                  </a:extLst>
                </a:gridCol>
              </a:tblGrid>
              <a:tr h="490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Вид </a:t>
                      </a:r>
                      <a:b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Значения характеристик</a:t>
                      </a:r>
                      <a:b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06446"/>
                  </a:ext>
                </a:extLst>
              </a:tr>
              <a:tr h="2450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2У</a:t>
                      </a:r>
                      <a:r>
                        <a:rPr lang="ru-RU" sz="1400" kern="1200" baseline="-25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78916"/>
                  </a:ext>
                </a:extLst>
              </a:tr>
              <a:tr h="245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13177"/>
                  </a:ext>
                </a:extLst>
              </a:tr>
              <a:tr h="245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69877"/>
                  </a:ext>
                </a:extLst>
              </a:tr>
              <a:tr h="2450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834610"/>
                  </a:ext>
                </a:extLst>
              </a:tr>
              <a:tr h="245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272852"/>
                  </a:ext>
                </a:extLst>
              </a:tr>
              <a:tr h="264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7.К11 (7.К12)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60 МэВ·см</a:t>
                      </a:r>
                      <a:r>
                        <a:rPr lang="ru-RU" sz="1400" kern="1200" baseline="30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/мг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781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416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0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316696"/>
            <a:ext cx="1786132" cy="573025"/>
          </a:xfrm>
          <a:prstGeom prst="rect">
            <a:avLst/>
          </a:prstGeom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356249"/>
            <a:ext cx="1056081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НАПРАВЛЕНИЕ РАЗРАБОТКИ СВЧ МИКРОСХЕМ И МОДУЛЕЙ </a:t>
            </a:r>
          </a:p>
        </p:txBody>
      </p:sp>
      <p:sp>
        <p:nvSpPr>
          <p:cNvPr id="63" name="Rounded Rectangle 24">
            <a:extLst>
              <a:ext uri="{FF2B5EF4-FFF2-40B4-BE49-F238E27FC236}">
                <a16:creationId xmlns:a16="http://schemas.microsoft.com/office/drawing/2014/main" id="{44CBFC28-29F2-4D3B-AA4B-7A2C7813C8C7}"/>
              </a:ext>
            </a:extLst>
          </p:cNvPr>
          <p:cNvSpPr/>
          <p:nvPr/>
        </p:nvSpPr>
        <p:spPr>
          <a:xfrm>
            <a:off x="2445384" y="2851826"/>
            <a:ext cx="9232900" cy="854582"/>
          </a:xfrm>
          <a:prstGeom prst="roundRect">
            <a:avLst>
              <a:gd name="adj" fmla="val 50000"/>
            </a:avLst>
          </a:prstGeom>
          <a:solidFill>
            <a:srgbClr val="4472AC"/>
          </a:solidFill>
          <a:ln>
            <a:solidFill>
              <a:srgbClr val="4472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26">
            <a:extLst>
              <a:ext uri="{FF2B5EF4-FFF2-40B4-BE49-F238E27FC236}">
                <a16:creationId xmlns:a16="http://schemas.microsoft.com/office/drawing/2014/main" id="{030A0458-170A-4986-853D-E645265EC96E}"/>
              </a:ext>
            </a:extLst>
          </p:cNvPr>
          <p:cNvSpPr/>
          <p:nvPr/>
        </p:nvSpPr>
        <p:spPr>
          <a:xfrm>
            <a:off x="2445384" y="3854005"/>
            <a:ext cx="9232900" cy="854582"/>
          </a:xfrm>
          <a:prstGeom prst="roundRect">
            <a:avLst>
              <a:gd name="adj" fmla="val 50000"/>
            </a:avLst>
          </a:prstGeom>
          <a:solidFill>
            <a:srgbClr val="4472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28">
            <a:extLst>
              <a:ext uri="{FF2B5EF4-FFF2-40B4-BE49-F238E27FC236}">
                <a16:creationId xmlns:a16="http://schemas.microsoft.com/office/drawing/2014/main" id="{42D99CBC-852C-4D13-A83A-74EA18A42918}"/>
              </a:ext>
            </a:extLst>
          </p:cNvPr>
          <p:cNvSpPr/>
          <p:nvPr/>
        </p:nvSpPr>
        <p:spPr>
          <a:xfrm>
            <a:off x="2445384" y="4856185"/>
            <a:ext cx="9232900" cy="854582"/>
          </a:xfrm>
          <a:prstGeom prst="roundRect">
            <a:avLst>
              <a:gd name="adj" fmla="val 50000"/>
            </a:avLst>
          </a:prstGeom>
          <a:solidFill>
            <a:srgbClr val="92223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13">
            <a:extLst>
              <a:ext uri="{FF2B5EF4-FFF2-40B4-BE49-F238E27FC236}">
                <a16:creationId xmlns:a16="http://schemas.microsoft.com/office/drawing/2014/main" id="{AB38CDF9-152F-4BF3-879D-371EB5BE9E98}"/>
              </a:ext>
            </a:extLst>
          </p:cNvPr>
          <p:cNvSpPr/>
          <p:nvPr/>
        </p:nvSpPr>
        <p:spPr>
          <a:xfrm>
            <a:off x="2445384" y="1849647"/>
            <a:ext cx="9232900" cy="854582"/>
          </a:xfrm>
          <a:prstGeom prst="roundRect">
            <a:avLst>
              <a:gd name="adj" fmla="val 50000"/>
            </a:avLst>
          </a:prstGeom>
          <a:solidFill>
            <a:srgbClr val="4472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49">
            <a:extLst>
              <a:ext uri="{FF2B5EF4-FFF2-40B4-BE49-F238E27FC236}">
                <a16:creationId xmlns:a16="http://schemas.microsoft.com/office/drawing/2014/main" id="{85440D85-C8CA-4F47-84C3-73E09A029BE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31384" y="2073056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Синтезаторы частот и ГУН</a:t>
            </a:r>
          </a:p>
        </p:txBody>
      </p:sp>
      <p:sp>
        <p:nvSpPr>
          <p:cNvPr id="68" name="Rectangle 50">
            <a:extLst>
              <a:ext uri="{FF2B5EF4-FFF2-40B4-BE49-F238E27FC236}">
                <a16:creationId xmlns:a16="http://schemas.microsoft.com/office/drawing/2014/main" id="{22136CEF-B766-4C31-9943-3FFB3EF3D7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31384" y="3076389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Модуляторы и демодуляторы</a:t>
            </a:r>
          </a:p>
        </p:txBody>
      </p:sp>
      <p:sp>
        <p:nvSpPr>
          <p:cNvPr id="69" name="Rectangle 51">
            <a:extLst>
              <a:ext uri="{FF2B5EF4-FFF2-40B4-BE49-F238E27FC236}">
                <a16:creationId xmlns:a16="http://schemas.microsoft.com/office/drawing/2014/main" id="{A8B47D28-9801-4068-BAAC-B9F33C2AE4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31384" y="4079722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Делители частоты</a:t>
            </a:r>
          </a:p>
        </p:txBody>
      </p:sp>
      <p:sp>
        <p:nvSpPr>
          <p:cNvPr id="70" name="Rectangle 52">
            <a:extLst>
              <a:ext uri="{FF2B5EF4-FFF2-40B4-BE49-F238E27FC236}">
                <a16:creationId xmlns:a16="http://schemas.microsoft.com/office/drawing/2014/main" id="{F642D314-ECD5-4B42-96CF-9FDA6B0C325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31384" y="5079594"/>
            <a:ext cx="655319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Приемо-передающие тракты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75" y="4523307"/>
            <a:ext cx="2177174" cy="16328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63961" y="1697461"/>
            <a:ext cx="4242434" cy="4242434"/>
            <a:chOff x="363961" y="1697461"/>
            <a:chExt cx="4242434" cy="4242434"/>
          </a:xfrm>
        </p:grpSpPr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C52C9D12-685C-4785-8F70-5720F35F66C3}"/>
                </a:ext>
              </a:extLst>
            </p:cNvPr>
            <p:cNvSpPr/>
            <p:nvPr/>
          </p:nvSpPr>
          <p:spPr>
            <a:xfrm>
              <a:off x="363961" y="1697461"/>
              <a:ext cx="4242434" cy="4242434"/>
            </a:xfrm>
            <a:prstGeom prst="ellipse">
              <a:avLst/>
            </a:prstGeom>
            <a:solidFill>
              <a:srgbClr val="2D4C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80000"/>
                      </a14:imgEffect>
                      <a14:imgEffect>
                        <a14:brightnessContrast bright="100000" contrast="-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9" y="2163389"/>
              <a:ext cx="2943358" cy="33789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00755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4A748EC8-7CEE-8D8C-ECF1-F82419862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65" y="885524"/>
            <a:ext cx="6438411" cy="546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69187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ПРИЕМОПЕРЕДАЮЩИЕ ТРАКТЫ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75" y="765573"/>
            <a:ext cx="3771222" cy="69898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altLang="ru-RU" sz="1600" dirty="0">
                <a:solidFill>
                  <a:srgbClr val="002D72"/>
                </a:solidFill>
              </a:rPr>
              <a:t>Микросхема 1379МХ025 – </a:t>
            </a:r>
            <a:r>
              <a:rPr lang="en-US" altLang="ru-RU" sz="1600" dirty="0">
                <a:solidFill>
                  <a:srgbClr val="002D72"/>
                </a:solidFill>
              </a:rPr>
              <a:t>GaAs </a:t>
            </a:r>
            <a:r>
              <a:rPr lang="ru-RU" altLang="ru-RU" sz="1600" dirty="0">
                <a:solidFill>
                  <a:srgbClr val="002D72"/>
                </a:solidFill>
              </a:rPr>
              <a:t>модуль приёмника СВЧ диапазона частот 10 – 12,5 ГГц</a:t>
            </a: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rgbClr val="002D72"/>
              </a:solidFill>
            </a:endParaRPr>
          </a:p>
          <a:p>
            <a:pPr algn="just"/>
            <a:r>
              <a:rPr lang="ru-RU" sz="1600" dirty="0">
                <a:solidFill>
                  <a:srgbClr val="003366"/>
                </a:solidFill>
              </a:rPr>
              <a:t>Срок завершения ОКР – декабрь 2024</a:t>
            </a:r>
            <a:endParaRPr lang="ru-RU" sz="1400" dirty="0">
              <a:solidFill>
                <a:srgbClr val="003366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rgbClr val="002D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24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69187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ПРИЕМОПЕРЕДАЮЩИЕ ТРАКТЫ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D5AE9D0-5BF3-69C4-BAC2-8DB68EDFC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517566"/>
              </p:ext>
            </p:extLst>
          </p:nvPr>
        </p:nvGraphicFramePr>
        <p:xfrm>
          <a:off x="192087" y="857148"/>
          <a:ext cx="11807825" cy="5410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2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665">
                <a:tc rowSpan="2">
                  <a:txBody>
                    <a:bodyPr/>
                    <a:lstStyle/>
                    <a:p>
                      <a:pPr marL="201930" indent="-180340" algn="ctr">
                        <a:spcAft>
                          <a:spcPts val="0"/>
                        </a:spcAft>
                      </a:pPr>
                      <a:r>
                        <a:rPr lang="ru-RU" sz="1400" spc="35" dirty="0">
                          <a:solidFill>
                            <a:schemeClr val="bg1"/>
                          </a:solidFill>
                          <a:effectLst/>
                        </a:rPr>
                        <a:t>Наименование парамет</a:t>
                      </a:r>
                      <a:r>
                        <a:rPr lang="ru-RU" sz="1400" spc="30" dirty="0">
                          <a:solidFill>
                            <a:schemeClr val="bg1"/>
                          </a:solidFill>
                          <a:effectLst/>
                        </a:rPr>
                        <a:t>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bg1"/>
                          </a:solidFill>
                          <a:effectLst/>
                        </a:rPr>
                        <a:t>Обозначение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9805" marR="198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10">
                          <a:solidFill>
                            <a:schemeClr val="bg1"/>
                          </a:solidFill>
                          <a:effectLst/>
                        </a:rPr>
                        <a:t>Норма параметра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не менее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не более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995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Диапазон рабочих частот входного сигнала, ГГц: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нижнее значение частоты 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верхнее значение частоты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</a:rPr>
                        <a:t>I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12,5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10,0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660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Диапазон рабочих частот по выходу преобразователя частоты (ПЧ), МГц: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нижнее значение частоты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верхнее значение частоты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</a:rPr>
                        <a:t>OFC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300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330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Входная мощность при уменьшении коэффициента передачи на 1 дБ, </a:t>
                      </a:r>
                      <a:r>
                        <a:rPr lang="ru-RU" sz="1400" dirty="0" err="1">
                          <a:solidFill>
                            <a:srgbClr val="002D72"/>
                          </a:solidFill>
                          <a:effectLst/>
                        </a:rPr>
                        <a:t>дБмВт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</a:rPr>
                        <a:t>IN1dB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r>
                        <a:rPr lang="ru-RU" sz="1400">
                          <a:solidFill>
                            <a:srgbClr val="002D72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Входная мощность гетеродина, </a:t>
                      </a:r>
                      <a:r>
                        <a:rPr lang="ru-RU" sz="1400" dirty="0" err="1">
                          <a:solidFill>
                            <a:srgbClr val="002D72"/>
                          </a:solidFill>
                          <a:effectLst/>
                        </a:rPr>
                        <a:t>дБмВт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</a:rPr>
                        <a:t>LO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D72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330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Мощность сигнала гетеродина на входе приёмника, </a:t>
                      </a:r>
                      <a:r>
                        <a:rPr lang="ru-RU" sz="1400" dirty="0" err="1">
                          <a:solidFill>
                            <a:srgbClr val="002D72"/>
                          </a:solidFill>
                          <a:effectLst/>
                        </a:rPr>
                        <a:t>дБмВт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</a:rPr>
                        <a:t>LORC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–30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Коэффициент передачи приёмника, дБ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K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</a:rPr>
                        <a:t>UP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12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330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Коэффициент отражения по входу, дБ: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- приемника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K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</a:rPr>
                        <a:t>IP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–16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гетеродина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Коэффициент шума приёмника, дБ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</a:rPr>
                        <a:t>n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3330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Разбаланс фаз квадратурных сигналов на выходе демодулятора, град.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</a:rPr>
                        <a:t>Δφ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</a:rPr>
                        <a:t>O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3330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Разбаланс амплитуд квадратурных сигналов на выходе демодулятора, дБ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D72"/>
                          </a:solidFill>
                          <a:effectLst/>
                        </a:rPr>
                        <a:t>ΔU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807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 потребления, мА</a:t>
                      </a: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1807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Напряжение питания, В</a:t>
                      </a: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Ucc</a:t>
                      </a:r>
                      <a:endParaRPr lang="ru-RU" sz="1400" kern="1200" dirty="0">
                        <a:solidFill>
                          <a:srgbClr val="002D7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525" marR="3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369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86761"/>
            <a:ext cx="3795624" cy="69898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altLang="ru-RU" sz="1600" dirty="0">
                <a:solidFill>
                  <a:srgbClr val="002D72"/>
                </a:solidFill>
              </a:rPr>
              <a:t>Микросхема 1379МХ035 – </a:t>
            </a:r>
            <a:r>
              <a:rPr lang="en-US" altLang="ru-RU" sz="1600" dirty="0">
                <a:solidFill>
                  <a:srgbClr val="002D72"/>
                </a:solidFill>
              </a:rPr>
              <a:t>GaAs </a:t>
            </a:r>
            <a:r>
              <a:rPr lang="ru-RU" altLang="ru-RU" sz="1600" dirty="0">
                <a:solidFill>
                  <a:srgbClr val="002D72"/>
                </a:solidFill>
              </a:rPr>
              <a:t>модуль передатчика СВЧ диапазона </a:t>
            </a:r>
            <a:br>
              <a:rPr lang="ru-RU" altLang="ru-RU" sz="1600" dirty="0">
                <a:solidFill>
                  <a:srgbClr val="002D72"/>
                </a:solidFill>
              </a:rPr>
            </a:br>
            <a:r>
              <a:rPr lang="ru-RU" altLang="ru-RU" sz="1600" dirty="0">
                <a:solidFill>
                  <a:srgbClr val="002D72"/>
                </a:solidFill>
              </a:rPr>
              <a:t>10 – 12,5 ГГц</a:t>
            </a:r>
          </a:p>
          <a:p>
            <a:pPr algn="just"/>
            <a:r>
              <a:rPr lang="ru-RU" sz="1600" dirty="0">
                <a:solidFill>
                  <a:srgbClr val="003366"/>
                </a:solidFill>
              </a:rPr>
              <a:t>Срок завершения ОКР – декабрь 2024</a:t>
            </a:r>
            <a:endParaRPr lang="ru-RU" sz="1400" dirty="0">
              <a:solidFill>
                <a:srgbClr val="003366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rgbClr val="002D72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074B903-973A-97D1-A2B8-E79C69AC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49" y="920693"/>
            <a:ext cx="6604569" cy="540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8928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ПРИЕМОПЕРЕДАЮЩИЕ ТРАКТЫ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42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8928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ПРИЕМОПЕРЕДАЮЩИЕ ТРАКТЫ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5B2AD44-BDB3-0D52-8F06-FC8E0E562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303205"/>
              </p:ext>
            </p:extLst>
          </p:nvPr>
        </p:nvGraphicFramePr>
        <p:xfrm>
          <a:off x="192087" y="979585"/>
          <a:ext cx="11807826" cy="5301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3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6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Наименование парамет</a:t>
                      </a:r>
                      <a:r>
                        <a:rPr lang="ru-RU" sz="1400" spc="30" dirty="0">
                          <a:solidFill>
                            <a:schemeClr val="bg1"/>
                          </a:solidFill>
                          <a:effectLst/>
                        </a:rPr>
                        <a:t>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2240" marR="522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bg1"/>
                          </a:solidFill>
                          <a:effectLst/>
                        </a:rPr>
                        <a:t>Обозначение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572" marR="275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10" dirty="0">
                          <a:solidFill>
                            <a:schemeClr val="bg1"/>
                          </a:solidFill>
                          <a:effectLst/>
                        </a:rPr>
                        <a:t>Норма параметра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не менее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не более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Диапазон рабочих частот, ГГц:</a:t>
                      </a: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нижнее значение частоты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2240" marR="52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10</a:t>
                      </a: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,</a:t>
                      </a: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637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верхнее значение частоты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2240" marR="522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12,5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37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Диапазон рабочих частот по входу частотной модуляции, МГц:</a:t>
                      </a: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нижнее значение частоты</a:t>
                      </a: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верхнее значение частоты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2240" marR="52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</a:rPr>
                        <a:t>IFM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D72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974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Диапазон перестройки несущей частоты, ГГц</a:t>
                      </a:r>
                      <a:r>
                        <a:rPr lang="ru-RU" sz="1400" baseline="30000" dirty="0">
                          <a:solidFill>
                            <a:srgbClr val="002D72"/>
                          </a:solidFill>
                          <a:effectLst/>
                        </a:rPr>
                        <a:t>1)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D72"/>
                          </a:solidFill>
                          <a:effectLst/>
                        </a:rPr>
                        <a:t>Δf</a:t>
                      </a:r>
                      <a:r>
                        <a:rPr lang="ru-RU" sz="1400" baseline="-25000">
                          <a:solidFill>
                            <a:srgbClr val="002D72"/>
                          </a:solidFill>
                          <a:effectLst/>
                        </a:rPr>
                        <a:t>С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35560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D72"/>
                          </a:solidFill>
                          <a:effectLst/>
                        </a:rPr>
                        <a:t>0,7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D72"/>
                          </a:solidFill>
                          <a:effectLst/>
                        </a:rPr>
                        <a:t>1,0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1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Выходная мощность, </a:t>
                      </a:r>
                      <a:r>
                        <a:rPr lang="ru-RU" sz="1400" dirty="0" err="1">
                          <a:solidFill>
                            <a:srgbClr val="002D72"/>
                          </a:solidFill>
                          <a:effectLst/>
                        </a:rPr>
                        <a:t>дБмВт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минимальный уровень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2240" marR="52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</a:rPr>
                        <a:t>P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</a:rPr>
                        <a:t>Omin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D72"/>
                          </a:solidFill>
                          <a:effectLst/>
                        </a:rPr>
                        <a:t>–2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D72"/>
                          </a:solidFill>
                          <a:effectLst/>
                        </a:rPr>
                        <a:t>- максимальный уровень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2240" marR="52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</a:rPr>
                        <a:t>P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</a:rPr>
                        <a:t>Omax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D72"/>
                          </a:solidFill>
                          <a:effectLst/>
                        </a:rPr>
                        <a:t>16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40" marR="522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28184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Спектральная плотность мощности фазовых шумов при отстройке, дБ/Гц: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 кГц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- 10 кГц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- 100 кГц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- 1000 кГц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76250" algn="l"/>
                        </a:tabLst>
                      </a:pPr>
                      <a:r>
                        <a:rPr lang="en-US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</a:t>
                      </a:r>
                      <a:endParaRPr lang="ru-RU" sz="1400" kern="1200" dirty="0">
                        <a:solidFill>
                          <a:srgbClr val="002D7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400" kern="1200" dirty="0">
                        <a:solidFill>
                          <a:srgbClr val="002D7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–38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–68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–88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–114</a:t>
                      </a:r>
                    </a:p>
                  </a:txBody>
                  <a:tcPr marL="68559" marR="6855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91961">
                <a:tc>
                  <a:txBody>
                    <a:bodyPr/>
                    <a:lstStyle/>
                    <a:p>
                      <a:pPr marL="2159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Относительный уровень паразитных гармонических составляющих в спектре выходного сигнала ГУН, дБ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en-US" sz="1400" kern="120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VCO1</a:t>
                      </a:r>
                      <a:endParaRPr lang="ru-RU" sz="1400" kern="1200">
                        <a:solidFill>
                          <a:srgbClr val="002D7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400" kern="1200" dirty="0">
                        <a:solidFill>
                          <a:srgbClr val="002D7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</a:t>
                      </a: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59" marR="6855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321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крутизны перестройки частоты по диапазону, </a:t>
                      </a:r>
                      <a:r>
                        <a:rPr lang="ru-RU" sz="1400" kern="12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</a:t>
                      </a: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ед.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Smax</a:t>
                      </a:r>
                      <a:r>
                        <a:rPr lang="ru-RU" sz="1400" kern="120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kern="120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Smin</a:t>
                      </a:r>
                      <a:endParaRPr lang="ru-RU" sz="1400" kern="1200">
                        <a:solidFill>
                          <a:srgbClr val="002D7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17463"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17463"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321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 потребления,</a:t>
                      </a:r>
                      <a:r>
                        <a:rPr lang="ru-RU" sz="1400" kern="1200" baseline="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</a:t>
                      </a:r>
                      <a:endParaRPr lang="ru-RU" sz="1400" kern="1200" dirty="0">
                        <a:solidFill>
                          <a:srgbClr val="002D7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174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17463"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645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9AC215-60B7-98D3-9A60-ED52CE431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9491" b="-1"/>
          <a:stretch/>
        </p:blipFill>
        <p:spPr>
          <a:xfrm>
            <a:off x="4116887" y="577526"/>
            <a:ext cx="4966367" cy="58392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79235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ПРИЕМОПЕРЕДАЮЩИЕ ТРАКТЫ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758448"/>
            <a:ext cx="3769743" cy="147228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altLang="ru-RU" sz="1600" dirty="0">
                <a:solidFill>
                  <a:srgbClr val="002D72"/>
                </a:solidFill>
              </a:rPr>
              <a:t>Микросхема 1379МХ015 – </a:t>
            </a:r>
            <a:r>
              <a:rPr lang="en-US" altLang="ru-RU" sz="1600" dirty="0">
                <a:solidFill>
                  <a:srgbClr val="002D72"/>
                </a:solidFill>
              </a:rPr>
              <a:t>GaAs </a:t>
            </a:r>
            <a:r>
              <a:rPr lang="ru-RU" altLang="ru-RU" sz="1600" dirty="0">
                <a:solidFill>
                  <a:srgbClr val="002D72"/>
                </a:solidFill>
              </a:rPr>
              <a:t>модуль приёмопередающего тракта СВЧ диапазона 10 – 12,5 ГГц</a:t>
            </a:r>
          </a:p>
          <a:p>
            <a:r>
              <a:rPr lang="ru-RU" sz="1600" dirty="0">
                <a:solidFill>
                  <a:srgbClr val="003366"/>
                </a:solidFill>
              </a:rPr>
              <a:t>Срок завершения ОКР – декабрь 2024</a:t>
            </a:r>
            <a:endParaRPr lang="ru-RU" sz="1400" dirty="0">
              <a:solidFill>
                <a:srgbClr val="003366"/>
              </a:solidFill>
            </a:endParaRPr>
          </a:p>
          <a:p>
            <a:pPr>
              <a:lnSpc>
                <a:spcPct val="100000"/>
              </a:lnSpc>
            </a:pPr>
            <a:endParaRPr lang="ru-RU" sz="1600" dirty="0">
              <a:solidFill>
                <a:srgbClr val="002D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84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79235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ПРИЕМОПЕРЕДАЮЩИЕ ТРАКТЫ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B416A7E-936F-37E9-F06C-CD265CD44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43366"/>
              </p:ext>
            </p:extLst>
          </p:nvPr>
        </p:nvGraphicFramePr>
        <p:xfrm>
          <a:off x="192088" y="946572"/>
          <a:ext cx="11807825" cy="5332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966">
                <a:tc rowSpan="2">
                  <a:txBody>
                    <a:bodyPr/>
                    <a:lstStyle/>
                    <a:p>
                      <a:pPr marL="201930" indent="-180340" algn="ctr">
                        <a:spcAft>
                          <a:spcPts val="0"/>
                        </a:spcAft>
                      </a:pPr>
                      <a:r>
                        <a:rPr lang="ru-RU" sz="1400" spc="35" dirty="0">
                          <a:solidFill>
                            <a:schemeClr val="bg1"/>
                          </a:solidFill>
                          <a:effectLst/>
                        </a:rPr>
                        <a:t>Наименование парамет</a:t>
                      </a:r>
                      <a:r>
                        <a:rPr lang="ru-RU" sz="1400" spc="30" dirty="0">
                          <a:solidFill>
                            <a:schemeClr val="bg1"/>
                          </a:solidFill>
                          <a:effectLst/>
                        </a:rPr>
                        <a:t>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400" spc="20" dirty="0">
                          <a:solidFill>
                            <a:schemeClr val="bg1"/>
                          </a:solidFill>
                          <a:effectLst/>
                        </a:rPr>
                        <a:t>Обозначение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728" marR="207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solidFill>
                            <a:schemeClr val="bg1"/>
                          </a:solidFill>
                          <a:effectLst/>
                        </a:rPr>
                        <a:t>Норма параметра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не менее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не более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Диапазон рабочих частот входного сигнала, ГГц: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нижнее значение частоты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верхнее значение частоты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</a:rPr>
                        <a:t>I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12,5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10,0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Диапазон рабочих частот по выходу демодулятора приёмного канала, МГц: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нижнее значение частоты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верхнее значение частоты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</a:rPr>
                        <a:t>OFC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300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Диапазон рабочих частот передающего канала, ГГц: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нижнее значение частоты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верхнее значение частоты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</a:rPr>
                        <a:t>TR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12,5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10</a:t>
                      </a: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,0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3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Диапазон рабочих частот по входу частотной модуляции передающего канала, МГц: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нижнее значение частоты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верхнее значение частоты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</a:rPr>
                        <a:t>IFM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Диапазон перестройки несущей частоты, ГГц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</a:rPr>
                        <a:t>Δf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</a:rPr>
                        <a:t>С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0,7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1</a:t>
                      </a: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,</a:t>
                      </a: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Мощность сигнала гетеродина на входе приёмного канала, </a:t>
                      </a:r>
                      <a:r>
                        <a:rPr lang="ru-RU" sz="1400" dirty="0" err="1">
                          <a:solidFill>
                            <a:srgbClr val="002D72"/>
                          </a:solidFill>
                          <a:effectLst/>
                        </a:rPr>
                        <a:t>дБмВт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</a:rPr>
                        <a:t>LORC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24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97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Мощность сигнала гетеродина на выходе передающего канала при снятом напряжении питания с выходного усилителя мощности, </a:t>
                      </a:r>
                      <a:r>
                        <a:rPr lang="ru-RU" sz="1400" dirty="0" err="1">
                          <a:solidFill>
                            <a:srgbClr val="002D72"/>
                          </a:solidFill>
                          <a:effectLst/>
                        </a:rPr>
                        <a:t>дБмВт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</a:rPr>
                        <a:t>LOTR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–30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1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Мощность на выходе передающего канала, </a:t>
                      </a:r>
                      <a:r>
                        <a:rPr lang="ru-RU" sz="1400" dirty="0" err="1">
                          <a:solidFill>
                            <a:srgbClr val="002D72"/>
                          </a:solidFill>
                          <a:effectLst/>
                        </a:rPr>
                        <a:t>дБмВт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минимальный уровень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</a:rPr>
                        <a:t>P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</a:rPr>
                        <a:t>Omin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–2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966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</a:rPr>
                        <a:t>- максимальный уровень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</a:rPr>
                        <a:t>P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</a:rPr>
                        <a:t>Omax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D72"/>
                          </a:solidFill>
                          <a:effectLst/>
                        </a:rPr>
                        <a:t>16</a:t>
                      </a:r>
                      <a:endParaRPr lang="ru-RU" sz="140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966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 потребления, мА</a:t>
                      </a: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966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Напряжение питания, В</a:t>
                      </a: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Ucc</a:t>
                      </a:r>
                      <a:endParaRPr lang="ru-RU" sz="1400" kern="1200" dirty="0">
                        <a:solidFill>
                          <a:srgbClr val="002D7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74" marR="39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</a:t>
                      </a:r>
                      <a:r>
                        <a:rPr lang="en-US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kern="1200" dirty="0">
                        <a:solidFill>
                          <a:srgbClr val="002D7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82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8928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СИНТЕЗАТОРЫ ЧАСТОТ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pic>
        <p:nvPicPr>
          <p:cNvPr id="13" name="Рисунок 12" descr="ad9954_block_dia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1853" y="888891"/>
            <a:ext cx="6529241" cy="54411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766746"/>
            <a:ext cx="3804250" cy="261480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3366"/>
                </a:solidFill>
              </a:rPr>
              <a:t>Микросхема 1367МН145 - радиационно-стойкий цифровой синтезатор частоты прямого синтеза </a:t>
            </a:r>
            <a:br>
              <a:rPr lang="ru-RU" sz="1600" dirty="0">
                <a:solidFill>
                  <a:srgbClr val="003366"/>
                </a:solidFill>
              </a:rPr>
            </a:br>
            <a:r>
              <a:rPr lang="ru-RU" sz="1600" dirty="0">
                <a:solidFill>
                  <a:srgbClr val="003366"/>
                </a:solidFill>
              </a:rPr>
              <a:t>с максимальной частотой </a:t>
            </a:r>
            <a:br>
              <a:rPr lang="ru-RU" sz="1600" dirty="0">
                <a:solidFill>
                  <a:srgbClr val="003366"/>
                </a:solidFill>
              </a:rPr>
            </a:br>
            <a:r>
              <a:rPr lang="ru-RU" sz="1600" dirty="0">
                <a:solidFill>
                  <a:srgbClr val="003366"/>
                </a:solidFill>
              </a:rPr>
              <a:t>квантования 400 МГц </a:t>
            </a: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rgbClr val="003366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3366"/>
                </a:solidFill>
              </a:rPr>
              <a:t>Срок завершения ОКР – декабрь 2023</a:t>
            </a:r>
            <a:endParaRPr lang="ru-RU" sz="1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47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79235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ПРИЕМОПЕРЕДАЮЩИЕ ТРАКТЫ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779750"/>
            <a:ext cx="12020367" cy="12299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2D72"/>
                </a:solidFill>
              </a:rPr>
              <a:t>Модуль СВЧ М45198 – универсальный приемный модуль диапазона от 0,1 до 6,0 ГГц</a:t>
            </a:r>
          </a:p>
          <a:p>
            <a:pPr algn="just">
              <a:lnSpc>
                <a:spcPct val="100000"/>
              </a:lnSpc>
            </a:pPr>
            <a:r>
              <a:rPr lang="ru-RU" altLang="ru-RU" sz="1600" dirty="0">
                <a:solidFill>
                  <a:srgbClr val="002D72"/>
                </a:solidFill>
              </a:rPr>
              <a:t>Универсальный приемный модуль СВЧ М45198 предназначен для приема, усиления, фильтрации и аналого-цифрового преобразования полезных сигналов в диапазоне частот от 100 МГц до 6,0 ГГц с полосой от 0,6МГц до 56 МГц</a:t>
            </a:r>
          </a:p>
          <a:p>
            <a:pPr algn="just"/>
            <a:r>
              <a:rPr lang="ru-RU" sz="1600" dirty="0">
                <a:solidFill>
                  <a:srgbClr val="003366"/>
                </a:solidFill>
              </a:rPr>
              <a:t>Срок завершения ОКР – 2 квартал  2025</a:t>
            </a:r>
            <a:endParaRPr lang="ru-RU" sz="1400" dirty="0">
              <a:solidFill>
                <a:srgbClr val="003366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rgbClr val="002D72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84A2687-F1C1-7C7E-33E5-172E824F6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46359"/>
              </p:ext>
            </p:extLst>
          </p:nvPr>
        </p:nvGraphicFramePr>
        <p:xfrm>
          <a:off x="192089" y="2036575"/>
          <a:ext cx="11807824" cy="4234180"/>
        </p:xfrm>
        <a:graphic>
          <a:graphicData uri="http://schemas.openxmlformats.org/drawingml/2006/table">
            <a:tbl>
              <a:tblPr firstRow="1" firstCol="1" bandRow="1" bandCol="1">
                <a:effectLst/>
                <a:tableStyleId>{5C22544A-7EE6-4342-B048-85BDC9FD1C3A}</a:tableStyleId>
              </a:tblPr>
              <a:tblGrid>
                <a:gridCol w="7691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5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</a:rPr>
                        <a:t>Наименование параметра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</a:rPr>
                        <a:t>Обозначение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</a:rPr>
                        <a:t>Норма параметра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</a:rPr>
                        <a:t>не менее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</a:rPr>
                        <a:t>не более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Рабочий диапазон частот входного сигнала, ГГц: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- нижнее значение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- верхнее значение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н.вх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в.вх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6,0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0,1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Рабочий диапазон частот выходного сигнала, МГц: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- нижнее значение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- верхнее значение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н.вых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в.вых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56,0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0,6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Коэффициент усиления, дБ: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- минимальное значение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- максимальное значение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К</a:t>
                      </a:r>
                      <a:r>
                        <a:rPr lang="ru-RU" sz="1400" b="0" baseline="-25000" dirty="0">
                          <a:solidFill>
                            <a:srgbClr val="002D72"/>
                          </a:solidFill>
                          <a:effectLst/>
                        </a:rPr>
                        <a:t>у_</a:t>
                      </a:r>
                      <a:r>
                        <a:rPr lang="en-US" sz="1400" b="0" baseline="-25000" dirty="0">
                          <a:solidFill>
                            <a:srgbClr val="002D72"/>
                          </a:solidFill>
                          <a:effectLst/>
                        </a:rPr>
                        <a:t>min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К</a:t>
                      </a:r>
                      <a:r>
                        <a:rPr lang="ru-RU" sz="1400" b="0" baseline="-25000" dirty="0">
                          <a:solidFill>
                            <a:srgbClr val="002D72"/>
                          </a:solidFill>
                          <a:effectLst/>
                        </a:rPr>
                        <a:t>у_</a:t>
                      </a:r>
                      <a:r>
                        <a:rPr lang="en-US" sz="1400" b="0" baseline="-25000" dirty="0">
                          <a:solidFill>
                            <a:srgbClr val="002D72"/>
                          </a:solidFill>
                          <a:effectLst/>
                        </a:rPr>
                        <a:t>max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7940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0</a:t>
                      </a:r>
                    </a:p>
                    <a:p>
                      <a:pPr indent="27940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90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b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Верхняя граница линейности амплитудной характеристики по входу, </a:t>
                      </a:r>
                      <a:r>
                        <a:rPr lang="ru-RU" sz="1400" b="0" dirty="0" err="1">
                          <a:solidFill>
                            <a:srgbClr val="002D72"/>
                          </a:solidFill>
                          <a:effectLst/>
                        </a:rPr>
                        <a:t>дБм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en-US" sz="1400" b="0" dirty="0">
                          <a:solidFill>
                            <a:srgbClr val="002D72"/>
                          </a:solidFill>
                          <a:effectLst/>
                        </a:rPr>
                        <a:t>P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лин.вх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7940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r>
                        <a:rPr lang="en-US" sz="1400" b="0" dirty="0">
                          <a:solidFill>
                            <a:srgbClr val="002D72"/>
                          </a:solidFill>
                          <a:effectLst/>
                        </a:rPr>
                        <a:t>10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Коэффициент шума, дБ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ru-RU" sz="1400" b="0" baseline="-25000" dirty="0">
                          <a:solidFill>
                            <a:srgbClr val="002D72"/>
                          </a:solidFill>
                          <a:effectLst/>
                        </a:rPr>
                        <a:t>ш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7940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9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Амплитуда напряжения выходного сигнала, мВ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D72"/>
                          </a:solidFill>
                          <a:effectLst/>
                        </a:rPr>
                        <a:t>U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вых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7940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250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Рабочий диапазон частот опорного сигнала синтезатора, МГц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оп.синт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  10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100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Ток потребления в активном режиме, мА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b="0" dirty="0">
                          <a:solidFill>
                            <a:srgbClr val="002D72"/>
                          </a:solidFill>
                          <a:effectLst/>
                        </a:rPr>
                        <a:t>I</a:t>
                      </a:r>
                      <a:r>
                        <a:rPr lang="ru-RU" sz="1400" b="0" baseline="-25000" dirty="0">
                          <a:solidFill>
                            <a:srgbClr val="002D72"/>
                          </a:solidFill>
                          <a:effectLst/>
                        </a:rPr>
                        <a:t>п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180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485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492033"/>
                  </a:ext>
                </a:extLst>
              </a:tr>
              <a:tr h="407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Ток потребления в спящем режиме, мА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b="0" dirty="0">
                          <a:solidFill>
                            <a:srgbClr val="002D72"/>
                          </a:solidFill>
                          <a:effectLst/>
                        </a:rPr>
                        <a:t>I</a:t>
                      </a:r>
                      <a:r>
                        <a:rPr lang="ru-RU" sz="1400" b="0" baseline="-25000" dirty="0">
                          <a:solidFill>
                            <a:srgbClr val="002D72"/>
                          </a:solidFill>
                          <a:effectLst/>
                        </a:rPr>
                        <a:t>о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4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46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433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28995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ПРИЕМОПЕРЕДАЮЩИЕ ТРАКТЫ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91" y="763902"/>
            <a:ext cx="12020367" cy="122567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2D72"/>
                </a:solidFill>
              </a:rPr>
              <a:t>Модуль СВЧ М45298 – универсальный передающий модуль диапазона от 0,1 до 6,0 ГГц</a:t>
            </a:r>
          </a:p>
          <a:p>
            <a:pPr>
              <a:lnSpc>
                <a:spcPct val="100000"/>
              </a:lnSpc>
            </a:pPr>
            <a:r>
              <a:rPr lang="ru-RU" altLang="ru-RU" sz="1600" dirty="0">
                <a:solidFill>
                  <a:srgbClr val="002D72"/>
                </a:solidFill>
              </a:rPr>
              <a:t>Универсальный передающий модуль СВЧ М45298 предназначен для цифро-аналогового преобразования и передачи полезных сигналов в диапазоне частот от 100 МГц до 6,0 ГГц с полосой от 0,6МГц до 56 МГц</a:t>
            </a:r>
          </a:p>
          <a:p>
            <a:r>
              <a:rPr lang="ru-RU" sz="1600" dirty="0">
                <a:solidFill>
                  <a:srgbClr val="003366"/>
                </a:solidFill>
              </a:rPr>
              <a:t>Срок завершения ОКР – 2 квартал  2025</a:t>
            </a:r>
            <a:endParaRPr lang="ru-RU" sz="1400" dirty="0">
              <a:solidFill>
                <a:srgbClr val="003366"/>
              </a:solidFill>
            </a:endParaRPr>
          </a:p>
          <a:p>
            <a:pPr>
              <a:lnSpc>
                <a:spcPct val="100000"/>
              </a:lnSpc>
            </a:pPr>
            <a:endParaRPr lang="ru-RU" sz="1600" dirty="0">
              <a:solidFill>
                <a:srgbClr val="002D72"/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84A2687-F1C1-7C7E-33E5-172E824F6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09213"/>
              </p:ext>
            </p:extLst>
          </p:nvPr>
        </p:nvGraphicFramePr>
        <p:xfrm>
          <a:off x="192089" y="2006826"/>
          <a:ext cx="11807824" cy="4268013"/>
        </p:xfrm>
        <a:graphic>
          <a:graphicData uri="http://schemas.openxmlformats.org/drawingml/2006/table">
            <a:tbl>
              <a:tblPr firstRow="1" firstCol="1" bandRow="1" bandCol="1">
                <a:effectLst/>
                <a:tableStyleId>{5C22544A-7EE6-4342-B048-85BDC9FD1C3A}</a:tableStyleId>
              </a:tblPr>
              <a:tblGrid>
                <a:gridCol w="7691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54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</a:rPr>
                        <a:t>Наименование параметра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</a:rPr>
                        <a:t>Обозначение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</a:rPr>
                        <a:t>Норма параметра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</a:rPr>
                        <a:t>не менее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</a:rPr>
                        <a:t>не более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Диапазон частот входного сигнала, МГц: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- нижнее значение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- верхнее значение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н.вх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в.вх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 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56,0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9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Диапазон частот выходного сигнала, ГГц: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- нижнее значение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- верхнее значение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н.вых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в.вых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 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6,0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  0,1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9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Коэффициент передачи, дБ: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минимальное значение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максимальное значение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  <a:r>
                        <a:rPr lang="ru-RU" sz="1400" b="0" dirty="0" err="1">
                          <a:solidFill>
                            <a:srgbClr val="002D72"/>
                          </a:solidFill>
                          <a:effectLst/>
                        </a:rPr>
                        <a:t>К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п</a:t>
                      </a:r>
                      <a:r>
                        <a:rPr lang="ru-RU" sz="1400" b="0" baseline="-25000" dirty="0">
                          <a:solidFill>
                            <a:srgbClr val="002D72"/>
                          </a:solidFill>
                          <a:effectLst/>
                        </a:rPr>
                        <a:t>.</a:t>
                      </a:r>
                      <a:r>
                        <a:rPr lang="en-US" sz="1400" b="0" baseline="-25000" dirty="0">
                          <a:solidFill>
                            <a:srgbClr val="002D72"/>
                          </a:solidFill>
                          <a:effectLst/>
                        </a:rPr>
                        <a:t>min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2D72"/>
                          </a:solidFill>
                          <a:effectLst/>
                        </a:rPr>
                        <a:t>К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п</a:t>
                      </a:r>
                      <a:r>
                        <a:rPr lang="ru-RU" sz="1400" b="0" baseline="-25000" dirty="0">
                          <a:solidFill>
                            <a:srgbClr val="002D72"/>
                          </a:solidFill>
                          <a:effectLst/>
                        </a:rPr>
                        <a:t>.</a:t>
                      </a:r>
                      <a:r>
                        <a:rPr lang="en-US" sz="1400" b="0" baseline="-25000" dirty="0">
                          <a:solidFill>
                            <a:srgbClr val="002D72"/>
                          </a:solidFill>
                          <a:effectLst/>
                        </a:rPr>
                        <a:t>max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 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0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2D7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Мощность выходного сигнала, </a:t>
                      </a:r>
                      <a:r>
                        <a:rPr lang="ru-RU" sz="1400" b="0" dirty="0" err="1">
                          <a:solidFill>
                            <a:srgbClr val="002D72"/>
                          </a:solidFill>
                          <a:effectLst/>
                        </a:rPr>
                        <a:t>дБм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2D72"/>
                          </a:solidFill>
                          <a:effectLst/>
                        </a:rPr>
                        <a:t>Р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вых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–5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2D72"/>
                          </a:solidFill>
                          <a:effectLst/>
                        </a:rPr>
                        <a:t>0</a:t>
                      </a:r>
                      <a:endParaRPr lang="ru-RU" sz="1400" b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3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Диапазон частот опорного сигнала синтезатора, МГц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оп.синт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10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100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 Минимальный шаг перестройки основного синтезатора, Гц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Δ</a:t>
                      </a:r>
                      <a:r>
                        <a:rPr lang="en-US" sz="1400" b="0" dirty="0">
                          <a:solidFill>
                            <a:srgbClr val="002D72"/>
                          </a:solidFill>
                          <a:effectLst/>
                        </a:rPr>
                        <a:t>f</a:t>
                      </a:r>
                      <a:r>
                        <a:rPr lang="ru-RU" sz="1400" b="0" baseline="-25000" dirty="0" err="1">
                          <a:solidFill>
                            <a:srgbClr val="002D72"/>
                          </a:solidFill>
                          <a:effectLst/>
                        </a:rPr>
                        <a:t>синт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2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492033"/>
                  </a:ext>
                </a:extLst>
              </a:tr>
              <a:tr h="392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Ток потребления в активном режиме, мА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b="0" dirty="0">
                          <a:solidFill>
                            <a:srgbClr val="002D72"/>
                          </a:solidFill>
                          <a:effectLst/>
                        </a:rPr>
                        <a:t>I</a:t>
                      </a:r>
                      <a:r>
                        <a:rPr lang="ru-RU" sz="1400" b="0" baseline="-25000" dirty="0">
                          <a:solidFill>
                            <a:srgbClr val="002D72"/>
                          </a:solidFill>
                          <a:effectLst/>
                        </a:rPr>
                        <a:t>п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180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485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46167"/>
                  </a:ext>
                </a:extLst>
              </a:tr>
              <a:tr h="392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Ток потребления в спящем режиме, мА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b="0" dirty="0">
                          <a:solidFill>
                            <a:srgbClr val="002D72"/>
                          </a:solidFill>
                          <a:effectLst/>
                        </a:rPr>
                        <a:t>I</a:t>
                      </a:r>
                      <a:r>
                        <a:rPr lang="ru-RU" sz="1400" b="0" baseline="-25000" dirty="0">
                          <a:solidFill>
                            <a:srgbClr val="002D72"/>
                          </a:solidFill>
                          <a:effectLst/>
                        </a:rPr>
                        <a:t>о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–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D72"/>
                          </a:solidFill>
                          <a:effectLst/>
                        </a:rPr>
                        <a:t>4</a:t>
                      </a:r>
                      <a:endParaRPr lang="ru-RU" sz="1400" b="0" dirty="0">
                        <a:solidFill>
                          <a:srgbClr val="002D7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997" marR="43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93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85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2263E0-DD2A-418D-BEFC-0645BB6813CF}"/>
              </a:ext>
            </a:extLst>
          </p:cNvPr>
          <p:cNvSpPr/>
          <p:nvPr/>
        </p:nvSpPr>
        <p:spPr>
          <a:xfrm>
            <a:off x="0" y="3619500"/>
            <a:ext cx="12192000" cy="3238500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solidFill>
              <a:srgbClr val="DEE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74" y="356641"/>
            <a:ext cx="6418652" cy="4278657"/>
          </a:xfrm>
          <a:prstGeom prst="rect">
            <a:avLst/>
          </a:prstGeom>
          <a:solidFill>
            <a:schemeClr val="bg1"/>
          </a:solidFill>
          <a:ln w="79375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24" y="5452267"/>
            <a:ext cx="2930152" cy="934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52D279-8EA3-E2E5-F83A-7F86B083FD2E}"/>
              </a:ext>
            </a:extLst>
          </p:cNvPr>
          <p:cNvSpPr txBox="1"/>
          <p:nvPr/>
        </p:nvSpPr>
        <p:spPr>
          <a:xfrm>
            <a:off x="9482437" y="4549218"/>
            <a:ext cx="270956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cs typeface="Calibri Light" panose="020F0302020204030204" pitchFamily="34" charset="0"/>
              </a:rPr>
              <a:t>АО «НИИМА «ПРОГРЕСС»</a:t>
            </a:r>
          </a:p>
          <a:p>
            <a:r>
              <a:rPr lang="ru-RU" sz="1600" b="1" dirty="0">
                <a:solidFill>
                  <a:schemeClr val="bg1"/>
                </a:solidFill>
                <a:cs typeface="Calibri Light" panose="020F0302020204030204" pitchFamily="34" charset="0"/>
              </a:rPr>
              <a:t>125183, г. Москва,</a:t>
            </a:r>
          </a:p>
          <a:p>
            <a:r>
              <a:rPr lang="ru-RU" sz="1600" b="1" dirty="0">
                <a:solidFill>
                  <a:schemeClr val="bg1"/>
                </a:solidFill>
                <a:cs typeface="Calibri Light" panose="020F030202020403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cs typeface="Calibri Light" panose="020F0302020204030204" pitchFamily="34" charset="0"/>
              </a:rPr>
              <a:t>пр</a:t>
            </a:r>
            <a:r>
              <a:rPr lang="ru-RU" sz="1600" b="1" dirty="0">
                <a:solidFill>
                  <a:schemeClr val="bg1"/>
                </a:solidFill>
                <a:cs typeface="Calibri Light" panose="020F0302020204030204" pitchFamily="34" charset="0"/>
              </a:rPr>
              <a:t>-д Черепановых, д.54</a:t>
            </a:r>
          </a:p>
          <a:p>
            <a:r>
              <a:rPr lang="ru-RU" sz="1600" b="1" dirty="0">
                <a:solidFill>
                  <a:schemeClr val="bg1"/>
                </a:solidFill>
                <a:cs typeface="Calibri Light" panose="020F0302020204030204" pitchFamily="34" charset="0"/>
              </a:rPr>
              <a:t>+7 (499) 281-7057</a:t>
            </a:r>
          </a:p>
          <a:p>
            <a:endParaRPr lang="en-US" sz="1600" b="1" dirty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r>
              <a:rPr lang="en-US" sz="1600" b="1" dirty="0" err="1">
                <a:solidFill>
                  <a:schemeClr val="bg1"/>
                </a:solidFill>
                <a:cs typeface="Calibri Light" panose="020F0302020204030204" pitchFamily="34" charset="0"/>
              </a:rPr>
              <a:t>info@i-progress.tech</a:t>
            </a:r>
            <a:endParaRPr lang="ru-RU" sz="1600" b="1" dirty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cs typeface="Calibri Light" panose="020F0302020204030204" pitchFamily="34" charset="0"/>
              </a:rPr>
              <a:t>https://www.i-progress.tech/</a:t>
            </a:r>
            <a:endParaRPr lang="ru-RU" sz="1600" b="1" dirty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endParaRPr lang="ru-RU" sz="1600" dirty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8A93F7F-4EA6-E50F-CC92-4D9FC07E65FF}"/>
              </a:ext>
            </a:extLst>
          </p:cNvPr>
          <p:cNvGrpSpPr/>
          <p:nvPr/>
        </p:nvGrpSpPr>
        <p:grpSpPr>
          <a:xfrm>
            <a:off x="279399" y="4119999"/>
            <a:ext cx="2310711" cy="2266612"/>
            <a:chOff x="292099" y="3992999"/>
            <a:chExt cx="2310711" cy="226661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5722371-1905-1D18-2D95-112045C00226}"/>
                </a:ext>
              </a:extLst>
            </p:cNvPr>
            <p:cNvSpPr/>
            <p:nvPr/>
          </p:nvSpPr>
          <p:spPr>
            <a:xfrm>
              <a:off x="292099" y="3992999"/>
              <a:ext cx="2310711" cy="2266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04D225C-DDCF-B427-E60E-85CBE0264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62" y="4195043"/>
              <a:ext cx="1885950" cy="1885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99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8928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СИНТЕЗАТОРЫ ЧАСТОТ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46343"/>
              </p:ext>
            </p:extLst>
          </p:nvPr>
        </p:nvGraphicFramePr>
        <p:xfrm>
          <a:off x="192088" y="981076"/>
          <a:ext cx="11807825" cy="2853982"/>
        </p:xfrm>
        <a:graphic>
          <a:graphicData uri="http://schemas.openxmlformats.org/drawingml/2006/table">
            <a:tbl>
              <a:tblPr firstRow="1" firstCol="1" bandRow="1"/>
              <a:tblGrid>
                <a:gridCol w="673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7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параметра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Норма параметра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Температура среды, 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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Выходная частота,  МГц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- максимальная частота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 минимальная частота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От минус 60 до 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Разрядность встроенного ЦАП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Интегральная нелинейность ЦАП, ЕМР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+2,5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Дифференциальная нелинейность ЦАП, ЕМР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+1,5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Динамический диапазон, свободный от паразитных составляющих в полосе 1...160 МГц, дБ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76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Разрешение установки частоты, бит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76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Разрешение установки фазы, бит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Динамический ток потребления, 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ru-RU" sz="14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DBC2039C-A532-74A7-AA90-3D959AF4F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7675"/>
              </p:ext>
            </p:extLst>
          </p:nvPr>
        </p:nvGraphicFramePr>
        <p:xfrm>
          <a:off x="192089" y="4149819"/>
          <a:ext cx="11807825" cy="2130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535">
                  <a:extLst>
                    <a:ext uri="{9D8B030D-6E8A-4147-A177-3AD203B41FA5}">
                      <a16:colId xmlns:a16="http://schemas.microsoft.com/office/drawing/2014/main" val="993505084"/>
                    </a:ext>
                  </a:extLst>
                </a:gridCol>
                <a:gridCol w="4064145">
                  <a:extLst>
                    <a:ext uri="{9D8B030D-6E8A-4147-A177-3AD203B41FA5}">
                      <a16:colId xmlns:a16="http://schemas.microsoft.com/office/drawing/2014/main" val="1614516718"/>
                    </a:ext>
                  </a:extLst>
                </a:gridCol>
                <a:gridCol w="4064145">
                  <a:extLst>
                    <a:ext uri="{9D8B030D-6E8A-4147-A177-3AD203B41FA5}">
                      <a16:colId xmlns:a16="http://schemas.microsoft.com/office/drawing/2014/main" val="3406932572"/>
                    </a:ext>
                  </a:extLst>
                </a:gridCol>
              </a:tblGrid>
              <a:tr h="630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Вид </a:t>
                      </a:r>
                      <a:b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Значения характеристик</a:t>
                      </a:r>
                      <a:b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06446"/>
                  </a:ext>
                </a:extLst>
              </a:tr>
              <a:tr h="24671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4У</a:t>
                      </a:r>
                      <a:r>
                        <a:rPr lang="ru-RU" sz="1400" kern="1200" baseline="-25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78916"/>
                  </a:ext>
                </a:extLst>
              </a:tr>
              <a:tr h="246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13177"/>
                  </a:ext>
                </a:extLst>
              </a:tr>
              <a:tr h="246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69877"/>
                  </a:ext>
                </a:extLst>
              </a:tr>
              <a:tr h="24671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834610"/>
                  </a:ext>
                </a:extLst>
              </a:tr>
              <a:tr h="246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272852"/>
                  </a:ext>
                </a:extLst>
              </a:tr>
              <a:tr h="266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7.К11 (7.К12)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60 МэВ.см</a:t>
                      </a:r>
                      <a:r>
                        <a:rPr lang="ru-RU" sz="1400" kern="1200" baseline="30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/мг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781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09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ad9954_block_diagram_2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3220" y="787586"/>
            <a:ext cx="6323164" cy="56905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79235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СИНТЕЗАТОРЫ ЧАСТОТ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97" y="731069"/>
            <a:ext cx="3775526" cy="298691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just"/>
            <a:r>
              <a:rPr lang="ru-RU" sz="1600" dirty="0">
                <a:solidFill>
                  <a:srgbClr val="003366"/>
                </a:solidFill>
              </a:rPr>
              <a:t>Микросхема 1367МН155 - радиационно-стойкий двухканальный цифровой синтезатор частоты прямого синтеза для поверхностного монтажа </a:t>
            </a:r>
          </a:p>
          <a:p>
            <a:pPr algn="just"/>
            <a:r>
              <a:rPr lang="ru-RU" sz="1600" dirty="0">
                <a:solidFill>
                  <a:srgbClr val="003366"/>
                </a:solidFill>
              </a:rPr>
              <a:t>с максимальной частотой квантования 400 МГц.</a:t>
            </a:r>
          </a:p>
          <a:p>
            <a:pPr algn="just"/>
            <a:r>
              <a:rPr lang="ru-RU" sz="1600" dirty="0">
                <a:solidFill>
                  <a:srgbClr val="003366"/>
                </a:solidFill>
              </a:rPr>
              <a:t>Срок завершения ОКР – декабрь 2023</a:t>
            </a:r>
            <a:endParaRPr lang="ru-RU" sz="1400" dirty="0">
              <a:solidFill>
                <a:srgbClr val="003366"/>
              </a:solidFill>
            </a:endParaRPr>
          </a:p>
          <a:p>
            <a:pPr algn="just"/>
            <a:r>
              <a:rPr lang="ru-RU" sz="1600" dirty="0">
                <a:solidFill>
                  <a:srgbClr val="003366"/>
                </a:solidFill>
              </a:rPr>
              <a:t>  </a:t>
            </a: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rgbClr val="003366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8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79235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СИНТЕЗАТОРЫ ЧАСТОТ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35531"/>
              </p:ext>
            </p:extLst>
          </p:nvPr>
        </p:nvGraphicFramePr>
        <p:xfrm>
          <a:off x="192089" y="981073"/>
          <a:ext cx="11807826" cy="3118656"/>
        </p:xfrm>
        <a:graphic>
          <a:graphicData uri="http://schemas.openxmlformats.org/drawingml/2006/table">
            <a:tbl>
              <a:tblPr firstRow="1" firstCol="1" bandRow="1"/>
              <a:tblGrid>
                <a:gridCol w="6917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6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параметра,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Норма параметра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Температура среды, 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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Выходная частота,  МГц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- максимальная частота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- минимальная частота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От минус 60 до 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Разрядность встроенного ЦАП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Интегральная нелинейность ЦАП, ЕМР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+2,5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Дифференциальная нелинейность ЦАП, ЕМР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+1,5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Динамический диапазон, свободный от паразитных составляющих в полосе 1...160 МГц, дБ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22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Разрешение установки частоты, бит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22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Разрешение установки фазы, бит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Динамический ток потребления, 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endParaRPr lang="ru-RU" sz="14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E9E0AF5-7301-F679-29EE-582AAF40D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294813"/>
              </p:ext>
            </p:extLst>
          </p:nvPr>
        </p:nvGraphicFramePr>
        <p:xfrm>
          <a:off x="192088" y="4278730"/>
          <a:ext cx="11807825" cy="2064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8616">
                  <a:extLst>
                    <a:ext uri="{9D8B030D-6E8A-4147-A177-3AD203B41FA5}">
                      <a16:colId xmlns:a16="http://schemas.microsoft.com/office/drawing/2014/main" val="993505084"/>
                    </a:ext>
                  </a:extLst>
                </a:gridCol>
                <a:gridCol w="3985813">
                  <a:extLst>
                    <a:ext uri="{9D8B030D-6E8A-4147-A177-3AD203B41FA5}">
                      <a16:colId xmlns:a16="http://schemas.microsoft.com/office/drawing/2014/main" val="1614516718"/>
                    </a:ext>
                  </a:extLst>
                </a:gridCol>
                <a:gridCol w="4213396">
                  <a:extLst>
                    <a:ext uri="{9D8B030D-6E8A-4147-A177-3AD203B41FA5}">
                      <a16:colId xmlns:a16="http://schemas.microsoft.com/office/drawing/2014/main" val="3406932572"/>
                    </a:ext>
                  </a:extLst>
                </a:gridCol>
              </a:tblGrid>
              <a:tr h="592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Вид </a:t>
                      </a:r>
                      <a:b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Характеристики</a:t>
                      </a:r>
                      <a:b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Значения характеристик</a:t>
                      </a:r>
                      <a:b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06446"/>
                  </a:ext>
                </a:extLst>
              </a:tr>
              <a:tr h="2266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4У</a:t>
                      </a:r>
                      <a:r>
                        <a:rPr lang="ru-RU" sz="1400" kern="1200" baseline="-25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78916"/>
                  </a:ext>
                </a:extLst>
              </a:tr>
              <a:tr h="226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13177"/>
                  </a:ext>
                </a:extLst>
              </a:tr>
              <a:tr h="226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69877"/>
                  </a:ext>
                </a:extLst>
              </a:tr>
              <a:tr h="2266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834610"/>
                  </a:ext>
                </a:extLst>
              </a:tr>
              <a:tr h="226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272852"/>
                  </a:ext>
                </a:extLst>
              </a:tr>
              <a:tr h="231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7.К11 (7.К12)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60 МэВ.см</a:t>
                      </a:r>
                      <a:r>
                        <a:rPr lang="ru-RU" sz="1400" kern="1200" baseline="30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/мг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781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23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AD0FDDA-C37F-C7E8-3B37-FDB57EDC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81" y="1274272"/>
            <a:ext cx="7032498" cy="489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28995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</a:rPr>
              <a:t>ГУН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61" y="805765"/>
            <a:ext cx="3748461" cy="69898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3366"/>
                </a:solidFill>
              </a:rPr>
              <a:t>Микросхема 1379ММ015 – </a:t>
            </a:r>
            <a:r>
              <a:rPr lang="en-US" sz="1600" dirty="0">
                <a:solidFill>
                  <a:srgbClr val="003366"/>
                </a:solidFill>
              </a:rPr>
              <a:t>GaAs </a:t>
            </a:r>
            <a:r>
              <a:rPr lang="ru-RU" sz="1600" dirty="0">
                <a:solidFill>
                  <a:srgbClr val="003366"/>
                </a:solidFill>
              </a:rPr>
              <a:t>генератор СВЧ Х-диапазона, управляемый напряжением</a:t>
            </a:r>
          </a:p>
          <a:p>
            <a:pPr algn="just"/>
            <a:r>
              <a:rPr lang="ru-RU" sz="1600" dirty="0">
                <a:solidFill>
                  <a:srgbClr val="003366"/>
                </a:solidFill>
              </a:rPr>
              <a:t>Срок завершения ОКР – декабрь 2024</a:t>
            </a:r>
            <a:endParaRPr lang="ru-RU" sz="1400" dirty="0">
              <a:solidFill>
                <a:srgbClr val="003366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2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28995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</a:rPr>
              <a:t>ГУН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39694C7B-D099-E39F-5039-3FED9E028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92994"/>
              </p:ext>
            </p:extLst>
          </p:nvPr>
        </p:nvGraphicFramePr>
        <p:xfrm>
          <a:off x="192087" y="981075"/>
          <a:ext cx="11807826" cy="3041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3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парамет</a:t>
                      </a:r>
                      <a:r>
                        <a:rPr lang="ru-RU" sz="1400" spc="3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Обозначение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06" marR="34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solidFill>
                            <a:schemeClr val="bg1"/>
                          </a:solidFill>
                          <a:effectLst/>
                        </a:rPr>
                        <a:t>Норма параметра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менее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более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Диапазон рабочих частот, ГГц</a:t>
                      </a: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lang="en-US" sz="1400" baseline="-25000" dirty="0" err="1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VCO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12,5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Диапазон перестройки несущей частоты ГУН, ГГц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Δf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С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191" marR="65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Выходная мощность ГУН, </a:t>
                      </a:r>
                      <a:r>
                        <a:rPr lang="ru-RU" sz="1400" dirty="0" err="1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дБмВт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8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Спектральная плотность мощности фазовых шумов при отстройке, дБ/Гц: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- 1000 кГц</a:t>
                      </a: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</a:t>
                      </a:r>
                      <a:endParaRPr lang="ru-RU" sz="1400" kern="1200" dirty="0">
                        <a:solidFill>
                          <a:srgbClr val="002D7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  <a:p>
                      <a:pPr marL="76200" indent="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</a:t>
                      </a:r>
                      <a:r>
                        <a:rPr lang="en-US" sz="1400" kern="1200" dirty="0">
                          <a:solidFill>
                            <a:srgbClr val="002D7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400" kern="1200" dirty="0">
                        <a:solidFill>
                          <a:srgbClr val="002D7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6200" indent="0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191" marR="65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300746"/>
                  </a:ext>
                </a:extLst>
              </a:tr>
              <a:tr h="405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Ток потребления в режиме работы с внешним синтезатором, мА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CC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092391"/>
                  </a:ext>
                </a:extLst>
              </a:tr>
              <a:tr h="405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Ток потребления в режиме модуляции несущей частоты, мА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CC</a:t>
                      </a:r>
                      <a:r>
                        <a:rPr lang="ru-RU" sz="1400" baseline="-250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705" indent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D72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400" dirty="0">
                        <a:solidFill>
                          <a:srgbClr val="002D7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1" marR="65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646525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3CAA7E3E-367D-FFED-0DEF-5D2570CE6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83462"/>
              </p:ext>
            </p:extLst>
          </p:nvPr>
        </p:nvGraphicFramePr>
        <p:xfrm>
          <a:off x="192089" y="4269142"/>
          <a:ext cx="11807823" cy="2004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533">
                  <a:extLst>
                    <a:ext uri="{9D8B030D-6E8A-4147-A177-3AD203B41FA5}">
                      <a16:colId xmlns:a16="http://schemas.microsoft.com/office/drawing/2014/main" val="993505084"/>
                    </a:ext>
                  </a:extLst>
                </a:gridCol>
                <a:gridCol w="4064145">
                  <a:extLst>
                    <a:ext uri="{9D8B030D-6E8A-4147-A177-3AD203B41FA5}">
                      <a16:colId xmlns:a16="http://schemas.microsoft.com/office/drawing/2014/main" val="1614516718"/>
                    </a:ext>
                  </a:extLst>
                </a:gridCol>
                <a:gridCol w="4064145">
                  <a:extLst>
                    <a:ext uri="{9D8B030D-6E8A-4147-A177-3AD203B41FA5}">
                      <a16:colId xmlns:a16="http://schemas.microsoft.com/office/drawing/2014/main" val="3406932572"/>
                    </a:ext>
                  </a:extLst>
                </a:gridCol>
              </a:tblGrid>
              <a:tr h="496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Вид </a:t>
                      </a:r>
                      <a:b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Значения характеристик</a:t>
                      </a:r>
                      <a:b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специальных факторов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06446"/>
                  </a:ext>
                </a:extLst>
              </a:tr>
              <a:tr h="24810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3У</a:t>
                      </a:r>
                      <a:r>
                        <a:rPr lang="ru-RU" sz="1400" kern="1200" baseline="-25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78916"/>
                  </a:ext>
                </a:extLst>
              </a:tr>
              <a:tr h="248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13177"/>
                  </a:ext>
                </a:extLst>
              </a:tr>
              <a:tr h="248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7.И7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69877"/>
                  </a:ext>
                </a:extLst>
              </a:tr>
              <a:tr h="24810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834610"/>
                  </a:ext>
                </a:extLst>
              </a:tr>
              <a:tr h="248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272852"/>
                  </a:ext>
                </a:extLst>
              </a:tr>
              <a:tr h="267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7.К11 (7.К12)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15 МэВ.см</a:t>
                      </a:r>
                      <a:r>
                        <a:rPr lang="ru-RU" sz="1400" kern="1200" baseline="300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/мг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781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53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-1"/>
            <a:ext cx="12192000" cy="18800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1BCBC-95AD-472E-B71B-712C78CF5E1C}"/>
              </a:ext>
            </a:extLst>
          </p:cNvPr>
          <p:cNvSpPr/>
          <p:nvPr/>
        </p:nvSpPr>
        <p:spPr>
          <a:xfrm>
            <a:off x="11239500" y="6356350"/>
            <a:ext cx="952500" cy="365125"/>
          </a:xfrm>
          <a:prstGeom prst="rect">
            <a:avLst/>
          </a:prstGeom>
          <a:solidFill>
            <a:srgbClr val="92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356350"/>
            <a:ext cx="2743200" cy="365125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0" y="28928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>
                <a:solidFill>
                  <a:srgbClr val="2D4C72"/>
                </a:solidFill>
                <a:latin typeface="+mj-lt"/>
              </a:rPr>
              <a:t>СИНТЕЗАТОРЫ ЧАСТОТ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4" y="222692"/>
            <a:ext cx="1786132" cy="573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96" y="783353"/>
            <a:ext cx="3792779" cy="102998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3366"/>
                </a:solidFill>
              </a:rPr>
              <a:t>Модуль СВЧ М41205 - синтезатора частот с дробным и целочисленным делением частоты и со встроенным генератором, управляемым напряжением</a:t>
            </a:r>
          </a:p>
          <a:p>
            <a:r>
              <a:rPr lang="ru-RU" sz="1600" dirty="0">
                <a:solidFill>
                  <a:srgbClr val="003366"/>
                </a:solidFill>
              </a:rPr>
              <a:t>Срок завершения ОКР – 2 квартал  2025</a:t>
            </a:r>
            <a:endParaRPr lang="ru-RU" sz="1400" dirty="0">
              <a:solidFill>
                <a:srgbClr val="003366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1600" dirty="0">
              <a:solidFill>
                <a:srgbClr val="003366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318" y="987437"/>
            <a:ext cx="5852916" cy="525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8665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theme1.xml><?xml version="1.0" encoding="utf-8"?>
<a:theme xmlns:a="http://schemas.openxmlformats.org/drawingml/2006/main" name="Office Theme">
  <a:themeElements>
    <a:clrScheme name="old-minimalize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FE2929"/>
      </a:accent1>
      <a:accent2>
        <a:srgbClr val="FF7400"/>
      </a:accent2>
      <a:accent3>
        <a:srgbClr val="2C8716"/>
      </a:accent3>
      <a:accent4>
        <a:srgbClr val="F2F64B"/>
      </a:accent4>
      <a:accent5>
        <a:srgbClr val="769BC9"/>
      </a:accent5>
      <a:accent6>
        <a:srgbClr val="594573"/>
      </a:accent6>
      <a:hlink>
        <a:srgbClr val="AAF536"/>
      </a:hlink>
      <a:folHlink>
        <a:srgbClr val="2792CF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2470</Words>
  <Application>Microsoft Office PowerPoint</Application>
  <PresentationFormat>Широкоэкранный</PresentationFormat>
  <Paragraphs>862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Segoe UI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Мудрова Ольга Владимировна</cp:lastModifiedBy>
  <cp:revision>193</cp:revision>
  <cp:lastPrinted>2023-02-16T16:36:17Z</cp:lastPrinted>
  <dcterms:created xsi:type="dcterms:W3CDTF">2018-04-24T06:31:58Z</dcterms:created>
  <dcterms:modified xsi:type="dcterms:W3CDTF">2023-09-05T13:12:45Z</dcterms:modified>
</cp:coreProperties>
</file>