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  <p:sldMasterId id="2147483770" r:id="rId2"/>
  </p:sldMasterIdLst>
  <p:notesMasterIdLst>
    <p:notesMasterId r:id="rId28"/>
  </p:notesMasterIdLst>
  <p:handoutMasterIdLst>
    <p:handoutMasterId r:id="rId29"/>
  </p:handoutMasterIdLst>
  <p:sldIdLst>
    <p:sldId id="281" r:id="rId3"/>
    <p:sldId id="418" r:id="rId4"/>
    <p:sldId id="479" r:id="rId5"/>
    <p:sldId id="552" r:id="rId6"/>
    <p:sldId id="553" r:id="rId7"/>
    <p:sldId id="554" r:id="rId8"/>
    <p:sldId id="563" r:id="rId9"/>
    <p:sldId id="480" r:id="rId10"/>
    <p:sldId id="562" r:id="rId11"/>
    <p:sldId id="495" r:id="rId12"/>
    <p:sldId id="530" r:id="rId13"/>
    <p:sldId id="576" r:id="rId14"/>
    <p:sldId id="566" r:id="rId15"/>
    <p:sldId id="567" r:id="rId16"/>
    <p:sldId id="565" r:id="rId17"/>
    <p:sldId id="574" r:id="rId18"/>
    <p:sldId id="568" r:id="rId19"/>
    <p:sldId id="569" r:id="rId20"/>
    <p:sldId id="570" r:id="rId21"/>
    <p:sldId id="571" r:id="rId22"/>
    <p:sldId id="575" r:id="rId23"/>
    <p:sldId id="572" r:id="rId24"/>
    <p:sldId id="573" r:id="rId25"/>
    <p:sldId id="371" r:id="rId26"/>
    <p:sldId id="514" r:id="rId2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0">
          <p15:clr>
            <a:srgbClr val="A4A3A4"/>
          </p15:clr>
        </p15:guide>
        <p15:guide id="5" orient="horz" pos="3121">
          <p15:clr>
            <a:srgbClr val="A4A3A4"/>
          </p15:clr>
        </p15:guide>
        <p15:guide id="6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36A"/>
    <a:srgbClr val="AD3D0B"/>
    <a:srgbClr val="D54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67" autoAdjust="0"/>
    <p:restoredTop sz="94484" autoAdjust="0"/>
  </p:normalViewPr>
  <p:slideViewPr>
    <p:cSldViewPr>
      <p:cViewPr>
        <p:scale>
          <a:sx n="125" d="100"/>
          <a:sy n="125" d="100"/>
        </p:scale>
        <p:origin x="-1212" y="-45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orient="horz" pos="3134"/>
        <p:guide orient="horz" pos="3121"/>
        <p:guide pos="2141"/>
        <p:guide pos="2160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0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EC71DE18-C5FC-4597-A77C-53204E0456DA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28588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0" y="9428588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2DFD8039-648C-4D24-BB71-32806059BA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98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0" y="2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570CEA0F-9CF6-4BB4-82F6-524EC85547F2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6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88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0" y="9428588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8CC0B8B9-3F5D-4AB5-A613-19B2F1D61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0B8B9-3F5D-4AB5-A613-19B2F1D614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4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" y="4878919"/>
            <a:ext cx="1017208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20238" y="4878919"/>
            <a:ext cx="759854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83122" y="4878919"/>
            <a:ext cx="759854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80332" y="4845810"/>
            <a:ext cx="1771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05323B0-6149-406B-AA2C-813EAFD423AF}" type="slidenum">
              <a:rPr lang="ru-RU" sz="1000" smtClean="0">
                <a:solidFill>
                  <a:schemeClr val="bg1"/>
                </a:solidFill>
                <a:latin typeface="Elektra Light Pro" panose="02000503030000020004" pitchFamily="50" charset="-52"/>
              </a:rPr>
              <a:pPr/>
              <a:t>‹#›</a:t>
            </a:fld>
            <a:endParaRPr lang="ru-RU" sz="1000" dirty="0">
              <a:solidFill>
                <a:schemeClr val="bg1"/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0238" y="4845810"/>
            <a:ext cx="759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ktra Light Pro" panose="02000503030000020004" pitchFamily="50" charset="-52"/>
              </a:rPr>
              <a:t>Страница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19872" y="4845810"/>
            <a:ext cx="5616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rgbClr val="0070C0"/>
                </a:solidFill>
                <a:latin typeface="Elektra Light Pro" panose="02000503030000020004" pitchFamily="50" charset="-52"/>
              </a:rPr>
              <a:t>«Научно-исследовательский</a:t>
            </a:r>
            <a:r>
              <a:rPr lang="ru-RU" sz="1000" baseline="0" dirty="0" smtClean="0">
                <a:solidFill>
                  <a:srgbClr val="0070C0"/>
                </a:solidFill>
                <a:latin typeface="Elektra Light Pro" panose="02000503030000020004" pitchFamily="50" charset="-52"/>
              </a:rPr>
              <a:t> институт космического приборостроения»</a:t>
            </a:r>
            <a:endParaRPr lang="ru-RU" sz="1000" dirty="0">
              <a:solidFill>
                <a:srgbClr val="0070C0"/>
              </a:solidFill>
              <a:latin typeface="Elektra Light Pro" panose="020005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8734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945CDB-4539-44AC-97C7-6033E6DF3088}" type="datetimeFigureOut">
              <a:rPr lang="ru-RU" smtClean="0">
                <a:solidFill>
                  <a:prstClr val="black"/>
                </a:solidFill>
              </a:rPr>
              <a:pPr/>
              <a:t>05.09.2023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9AC208-AD4D-4017-B5BC-89A3CA51E2A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1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945CDB-4539-44AC-97C7-6033E6DF3088}" type="datetimeFigureOut">
              <a:rPr lang="ru-RU" smtClean="0">
                <a:solidFill>
                  <a:prstClr val="black"/>
                </a:solidFill>
              </a:rPr>
              <a:pPr/>
              <a:t>05.09.2023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9AC208-AD4D-4017-B5BC-89A3CA51E2A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32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945CDB-4539-44AC-97C7-6033E6DF3088}" type="datetimeFigureOut">
              <a:rPr lang="ru-RU" smtClean="0">
                <a:solidFill>
                  <a:prstClr val="black"/>
                </a:solidFill>
              </a:rPr>
              <a:pPr/>
              <a:t>05.09.2023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9AC208-AD4D-4017-B5BC-89A3CA51E2A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6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945CDB-4539-44AC-97C7-6033E6DF3088}" type="datetimeFigureOut">
              <a:rPr lang="ru-RU" smtClean="0">
                <a:solidFill>
                  <a:prstClr val="black"/>
                </a:solidFill>
              </a:rPr>
              <a:pPr/>
              <a:t>05.09.2023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9AC208-AD4D-4017-B5BC-89A3CA51E2A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13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945CDB-4539-44AC-97C7-6033E6DF3088}" type="datetimeFigureOut">
              <a:rPr lang="ru-RU" smtClean="0">
                <a:solidFill>
                  <a:prstClr val="black"/>
                </a:solidFill>
              </a:rPr>
              <a:pPr/>
              <a:t>05.09.2023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9AC208-AD4D-4017-B5BC-89A3CA51E2A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5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4878919"/>
            <a:ext cx="1017208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20238" y="4878919"/>
            <a:ext cx="759854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983122" y="4878919"/>
            <a:ext cx="759854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180332" y="4845810"/>
            <a:ext cx="1771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05323B0-6149-406B-AA2C-813EAFD423AF}" type="slidenum">
              <a:rPr lang="ru-RU" sz="1000" smtClean="0">
                <a:solidFill>
                  <a:schemeClr val="bg1"/>
                </a:solidFill>
                <a:latin typeface="Elektra Light Pro" panose="02000503030000020004" pitchFamily="50" charset="-52"/>
              </a:rPr>
              <a:pPr/>
              <a:t>‹#›</a:t>
            </a:fld>
            <a:endParaRPr lang="ru-RU" sz="1000" dirty="0">
              <a:solidFill>
                <a:schemeClr val="bg1"/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20238" y="4845810"/>
            <a:ext cx="759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ktra Light Pro" panose="02000503030000020004" pitchFamily="50" charset="-52"/>
              </a:rPr>
              <a:t>Страница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19872" y="4845810"/>
            <a:ext cx="5616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rgbClr val="0070C0"/>
                </a:solidFill>
                <a:latin typeface="Elektra Light Pro" panose="02000503030000020004" pitchFamily="50" charset="-52"/>
              </a:rPr>
              <a:t>«Научно-исследовательский</a:t>
            </a:r>
            <a:r>
              <a:rPr lang="ru-RU" sz="1000" baseline="0" dirty="0" smtClean="0">
                <a:solidFill>
                  <a:srgbClr val="0070C0"/>
                </a:solidFill>
                <a:latin typeface="Elektra Light Pro" panose="02000503030000020004" pitchFamily="50" charset="-52"/>
              </a:rPr>
              <a:t> институт космического приборостроения»</a:t>
            </a:r>
            <a:endParaRPr lang="ru-RU" sz="1000" dirty="0">
              <a:solidFill>
                <a:srgbClr val="0070C0"/>
              </a:solidFill>
              <a:latin typeface="Elektra Light Pro" panose="020005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000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2"/>
          <a:srcRect l="46337" t="25984" r="1" b="31332"/>
          <a:stretch/>
        </p:blipFill>
        <p:spPr>
          <a:xfrm>
            <a:off x="1" y="0"/>
            <a:ext cx="9144000" cy="51434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552" y="4229553"/>
            <a:ext cx="864096" cy="6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06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" y="4878919"/>
            <a:ext cx="1017208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20238" y="4878919"/>
            <a:ext cx="759854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983122" y="4878919"/>
            <a:ext cx="759854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80332" y="4845809"/>
            <a:ext cx="1771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05323B0-6149-406B-AA2C-813EAFD423AF}" type="slidenum">
              <a:rPr lang="ru-RU" sz="1000" smtClean="0">
                <a:solidFill>
                  <a:prstClr val="white"/>
                </a:solidFill>
                <a:latin typeface="Elektra Light Pro" panose="02000503030000020004" pitchFamily="50" charset="-52"/>
              </a:rPr>
              <a:pPr/>
              <a:t>‹#›</a:t>
            </a:fld>
            <a:endParaRPr lang="ru-RU" sz="1000" dirty="0">
              <a:solidFill>
                <a:prstClr val="white"/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0238" y="4845809"/>
            <a:ext cx="759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Elektra Light Pro" panose="02000503030000020004" pitchFamily="50" charset="-52"/>
              </a:rPr>
              <a:t>Страница</a:t>
            </a:r>
            <a:endParaRPr lang="ru-RU" sz="1000" dirty="0">
              <a:solidFill>
                <a:prstClr val="black">
                  <a:lumMod val="65000"/>
                  <a:lumOff val="35000"/>
                </a:prstClr>
              </a:solidFill>
              <a:latin typeface="Elektra Light Pro" panose="02000503030000020004" pitchFamily="50" charset="-5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19872" y="4845809"/>
            <a:ext cx="5616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rgbClr val="0070C0"/>
                </a:solidFill>
                <a:latin typeface="Elektra Light Pro" panose="02000503030000020004" pitchFamily="50" charset="-52"/>
              </a:rPr>
              <a:t>«Научно-исследовательский институт космического приборостроения»</a:t>
            </a:r>
            <a:endParaRPr lang="ru-RU" sz="1000" dirty="0">
              <a:solidFill>
                <a:srgbClr val="0070C0"/>
              </a:solidFill>
              <a:latin typeface="Elektra Light Pro" panose="0200050303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439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945CDB-4539-44AC-97C7-6033E6DF3088}" type="datetimeFigureOut">
              <a:rPr lang="ru-RU" smtClean="0">
                <a:solidFill>
                  <a:prstClr val="black"/>
                </a:solidFill>
              </a:rPr>
              <a:pPr/>
              <a:t>05.09.2023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9AC208-AD4D-4017-B5BC-89A3CA51E2A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6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945CDB-4539-44AC-97C7-6033E6DF3088}" type="datetimeFigureOut">
              <a:rPr lang="ru-RU" smtClean="0">
                <a:solidFill>
                  <a:prstClr val="black"/>
                </a:solidFill>
              </a:rPr>
              <a:pPr/>
              <a:t>05.09.2023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9AC208-AD4D-4017-B5BC-89A3CA51E2A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2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945CDB-4539-44AC-97C7-6033E6DF3088}" type="datetimeFigureOut">
              <a:rPr lang="ru-RU" smtClean="0">
                <a:solidFill>
                  <a:prstClr val="black"/>
                </a:solidFill>
              </a:rPr>
              <a:pPr/>
              <a:t>05.09.2023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9AC208-AD4D-4017-B5BC-89A3CA51E2A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0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945CDB-4539-44AC-97C7-6033E6DF3088}" type="datetimeFigureOut">
              <a:rPr lang="ru-RU" smtClean="0">
                <a:solidFill>
                  <a:prstClr val="black"/>
                </a:solidFill>
              </a:rPr>
              <a:pPr/>
              <a:t>05.09.2023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9AC208-AD4D-4017-B5BC-89A3CA51E2A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945CDB-4539-44AC-97C7-6033E6DF3088}" type="datetimeFigureOut">
              <a:rPr lang="ru-RU" smtClean="0">
                <a:solidFill>
                  <a:prstClr val="black"/>
                </a:solidFill>
              </a:rPr>
              <a:pPr/>
              <a:t>05.09.2023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9AC208-AD4D-4017-B5BC-89A3CA51E2A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9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517" r="63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3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9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517" r="63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5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1960" y="1563638"/>
            <a:ext cx="4887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3175" cmpd="sng">
                  <a:solidFill>
                    <a:srgbClr val="EFB36A"/>
                  </a:solidFill>
                  <a:prstDash val="solid"/>
                </a:ln>
                <a:solidFill>
                  <a:srgbClr val="FFFFFF"/>
                </a:solidFill>
                <a:effectLst>
                  <a:glow>
                    <a:srgbClr val="EFB36A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Методы снижения дозовых нагрузок на изделия ЭКБ при воздействии ионизирующих излучений космического пространства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932040" y="3967102"/>
            <a:ext cx="4283968" cy="117639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lumMod val="85000"/>
                  <a:shade val="67500"/>
                  <a:satMod val="115000"/>
                  <a:alpha val="0"/>
                </a:schemeClr>
              </a:gs>
              <a:gs pos="100000">
                <a:schemeClr val="bg1">
                  <a:lumMod val="85000"/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 cap="none" spc="150" baseline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/>
              </a:rPr>
              <a:t>АО «НИИ КП»</a:t>
            </a:r>
          </a:p>
          <a:p>
            <a:pPr>
              <a:spcAft>
                <a:spcPts val="600"/>
              </a:spcAft>
            </a:pPr>
            <a:r>
              <a:rPr lang="ru-RU" dirty="0">
                <a:effectLst/>
              </a:rPr>
              <a:t>Начальник НПК НТЦ-1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effectLst/>
              </a:rPr>
              <a:t>Павел Александрович </a:t>
            </a:r>
            <a:r>
              <a:rPr lang="ru-RU" dirty="0" err="1" smtClean="0">
                <a:effectLst/>
              </a:rPr>
              <a:t>Чубунов</a:t>
            </a:r>
            <a:endParaRPr lang="ru-RU" dirty="0" smtClean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166"/>
            <a:ext cx="6588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317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508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XII </a:t>
            </a:r>
            <a:r>
              <a:rPr lang="ru-RU" sz="2000" b="1" dirty="0">
                <a:ln w="317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508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Всероссийская научно-техническая конференция </a:t>
            </a:r>
            <a:r>
              <a:rPr lang="ru-RU" sz="2000" b="1" dirty="0" smtClean="0">
                <a:ln w="317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508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"</a:t>
            </a:r>
            <a:r>
              <a:rPr lang="ru-RU" sz="2000" b="1" dirty="0">
                <a:ln w="317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glow rad="508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Обеспечение предприятий ракетно-космической отрасли электронной компонентной базой"</a:t>
            </a:r>
          </a:p>
          <a:p>
            <a:endParaRPr lang="ru-RU" sz="2000" b="1" dirty="0">
              <a:ln w="3175" cmpd="sng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glow rad="508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>
            <a:normAutofit/>
          </a:bodyPr>
          <a:lstStyle/>
          <a:p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Методы снижения дозовых нагрузок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2214" y="1221600"/>
            <a:ext cx="8229600" cy="334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843558"/>
            <a:ext cx="7929928" cy="3520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уровне аппаратуры :</a:t>
            </a:r>
          </a:p>
          <a:p>
            <a:pPr>
              <a:lnSpc>
                <a:spcPct val="125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увеличение массовой толщины корпуса;</a:t>
            </a:r>
          </a:p>
          <a:p>
            <a:pPr>
              <a:lnSpc>
                <a:spcPct val="125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корпуса </a:t>
            </a:r>
            <a:r>
              <a:rPr lang="ru-RU" dirty="0">
                <a:latin typeface="Arial" pitchFamily="34" charset="0"/>
                <a:cs typeface="Arial" pitchFamily="34" charset="0"/>
              </a:rPr>
              <a:t>из специализированных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материалов;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оптимальное </a:t>
            </a:r>
            <a:r>
              <a:rPr lang="ru-RU" dirty="0">
                <a:latin typeface="Arial" pitchFamily="34" charset="0"/>
                <a:cs typeface="Arial" pitchFamily="34" charset="0"/>
              </a:rPr>
              <a:t>расположение изделий ЭКБ внутри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аппаратуры;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уровне изделия ЭКБ:</a:t>
            </a:r>
          </a:p>
          <a:p>
            <a:pPr>
              <a:lnSpc>
                <a:spcPct val="125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локальное </a:t>
            </a:r>
            <a:r>
              <a:rPr lang="ru-RU" dirty="0">
                <a:latin typeface="Arial" pitchFamily="34" charset="0"/>
                <a:cs typeface="Arial" pitchFamily="34" charset="0"/>
              </a:rPr>
              <a:t>экранирование критических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узлов;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5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специализированного защитного корпуса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ЭКБ;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уровне космического аппарата в целом: </a:t>
            </a:r>
          </a:p>
          <a:p>
            <a:pPr lvl="1">
              <a:lnSpc>
                <a:spcPct val="125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- оптимизация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расположения блоков аппаратуры в составе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КА;</a:t>
            </a:r>
          </a:p>
          <a:p>
            <a:pPr>
              <a:lnSpc>
                <a:spcPct val="125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- применение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терморегулирующего покрытия.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5.1 Увеличение массовой толщины корпуса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915566"/>
            <a:ext cx="7596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случае несоответствия уровня стойкости ЭКБ модели ВВФ возможно добиться снижения уровня дозовых нагрузок путём увеличения массовой толщины корпуса РЭА за счет: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увеличения толщины;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использования материала большей плотности.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16462" r="9212" b="15222"/>
          <a:stretch/>
        </p:blipFill>
        <p:spPr>
          <a:xfrm>
            <a:off x="1259632" y="2571750"/>
            <a:ext cx="2323234" cy="1522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12406" r="6089" b="16040"/>
          <a:stretch/>
        </p:blipFill>
        <p:spPr>
          <a:xfrm>
            <a:off x="4716016" y="2499872"/>
            <a:ext cx="2231846" cy="143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5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5.2 Применение специализированных материалов в корпусе аппаратуры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tepl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9" y="915566"/>
            <a:ext cx="3900371" cy="28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6016" y="915566"/>
            <a:ext cx="3635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снижения дозовой нагрузки на аппаратуру возможно применение корпусов из специализированных материалов или нанесение специализированного покрытия на их поверхность.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Например,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многослойного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теплозащитного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покрытия из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четырех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слоев: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основа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(материал изделия);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связующее покрытие;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термически выращенный оксид, возникающий в процессе эксплуатации;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керамическое внешнее покрытие.</a:t>
            </a:r>
          </a:p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Разработка АО ГНЦ «Центр Келдыша»</a:t>
            </a:r>
          </a:p>
        </p:txBody>
      </p:sp>
    </p:spTree>
    <p:extLst>
      <p:ext uri="{BB962C8B-B14F-4D97-AF65-F5344CB8AC3E}">
        <p14:creationId xmlns:p14="http://schemas.microsoft.com/office/powerpoint/2010/main" val="4942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Скругленный прямоугольник 4"/>
          <p:cNvSpPr/>
          <p:nvPr/>
        </p:nvSpPr>
        <p:spPr>
          <a:xfrm>
            <a:off x="364192" y="2213613"/>
            <a:ext cx="4241005" cy="8889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 dirty="0">
              <a:latin typeface="Elektra Light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5486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5.3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Оптимальное расположение изделий ЭКБ внутри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аппаратуры. 1/2 </a:t>
            </a:r>
            <a:endParaRPr 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851670"/>
            <a:ext cx="2808312" cy="2808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806" y="759931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</a:t>
            </a:r>
            <a:r>
              <a:rPr lang="ru-RU" dirty="0" smtClean="0"/>
              <a:t>ктуально </a:t>
            </a:r>
            <a:r>
              <a:rPr lang="ru-RU" dirty="0"/>
              <a:t>для блоков аппаратуры, располагающихся кассетным способом, когда часть платы с элементами находится близко от внешней поверхности, а другая часть экранируется приборами, располагающимися </a:t>
            </a:r>
            <a:r>
              <a:rPr lang="ru-RU" dirty="0" smtClean="0"/>
              <a:t>рядом.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24600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Схематичное изображение блока аппаратуры и возможные точки расположения изделий ЭКБ</a:t>
            </a:r>
            <a:r>
              <a:rPr lang="ru-RU" dirty="0" smtClean="0"/>
              <a:t>:</a:t>
            </a:r>
          </a:p>
          <a:p>
            <a:r>
              <a:rPr lang="ru-RU" dirty="0" smtClean="0"/>
              <a:t>1 </a:t>
            </a:r>
            <a:r>
              <a:rPr lang="ru-RU" dirty="0"/>
              <a:t>– точки с повышенными ЛДН</a:t>
            </a:r>
            <a:r>
              <a:rPr lang="ru-RU" dirty="0" smtClean="0"/>
              <a:t>,</a:t>
            </a:r>
          </a:p>
          <a:p>
            <a:r>
              <a:rPr lang="ru-RU" dirty="0" smtClean="0"/>
              <a:t>2 </a:t>
            </a:r>
            <a:r>
              <a:rPr lang="ru-RU" dirty="0"/>
              <a:t>– точки с меньшими ЛДН</a:t>
            </a:r>
          </a:p>
        </p:txBody>
      </p:sp>
    </p:spTree>
    <p:extLst>
      <p:ext uri="{BB962C8B-B14F-4D97-AF65-F5344CB8AC3E}">
        <p14:creationId xmlns:p14="http://schemas.microsoft.com/office/powerpoint/2010/main" val="20910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38496" y="643953"/>
            <a:ext cx="8600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600" b="1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СТО ГК </a:t>
            </a:r>
            <a:r>
              <a:rPr lang="ru-RU" sz="1600" b="1" dirty="0" err="1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Роскосмос</a:t>
            </a:r>
            <a:r>
              <a:rPr lang="ru-RU" sz="1600" b="1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04.01.0004–2022</a:t>
            </a:r>
          </a:p>
          <a:p>
            <a:pPr indent="361950" algn="just"/>
            <a:r>
              <a:rPr lang="ru-RU" sz="1600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Описывает порядок минимизации локальных дозовых нагрузок путем изменения положения критичной ЭКБ на плате в более защищенное место, тем самым позволяя получить требуемый коэффициент запаса без введения дополнительных изменений конструкции корпуса прибора или локального экрана</a:t>
            </a:r>
            <a:endParaRPr lang="ru-RU" sz="1600" dirty="0"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5486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5.3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Оптимальное расположение изделий ЭКБ внутри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аппаратуры. 2/2 </a:t>
            </a:r>
            <a:endParaRPr lang="ru-RU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3612"/>
            <a:ext cx="1657110" cy="24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518" y="2335554"/>
            <a:ext cx="3495536" cy="2242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0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5.4 Локальное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экранирование критических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узлов. 1/3 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99542"/>
            <a:ext cx="41044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РД 134–0163–2008 Типовая методика обеспечения защиты радиоэлектронной аппаратуры космических аппаратов от ионизирующего излучения космического пространства  в части дозовых радиационных эффектов за счет локального экранирования критических узлов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Регламентирует расчет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требований к защитным характеристикам локального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экрана.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Результат расчета представляется в виде основных требований к защите в единицах г/см</a:t>
            </a:r>
            <a:r>
              <a:rPr lang="ru-RU" sz="12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и дополнительных – в виде используемого основного материала с высоким атомным номером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Изменение ИИ КП происходит по 2 направлениям: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– уменьшение потоков низкоэнергетических частиц ИИ КП;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– вторичное излучение высокоэнергетических частиц ИИ КП, причем, первое превалирует над вторым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71550"/>
            <a:ext cx="3483046" cy="227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016" y="3234967"/>
            <a:ext cx="40892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Типовой состав материалов для локального экранирования: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- 80% – 90 % металл с высокой плотностью для максимизации защитных свойств (вольфрам, свинец, тантал и т.п.);</a:t>
            </a: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- 20% – 10 % металл с относительно невысокой плотностью (медь, цинк, железо и т.п.) для обеспечения механических, электрических и тепловых характеристик.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32195" y="2955537"/>
            <a:ext cx="38568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itchFamily="34" charset="0"/>
                <a:cs typeface="Arial" pitchFamily="34" charset="0"/>
              </a:rPr>
              <a:t>ЛЭ для защиты </a:t>
            </a:r>
            <a:r>
              <a:rPr lang="ru-RU" sz="1050" dirty="0" err="1">
                <a:latin typeface="Arial" pitchFamily="34" charset="0"/>
                <a:cs typeface="Arial" pitchFamily="34" charset="0"/>
              </a:rPr>
              <a:t>замонтированного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 на плате ЭРИ ( узлов)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771550"/>
            <a:ext cx="4089205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5.4 Локальное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экранирование критических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узлов. 2/3 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99542"/>
            <a:ext cx="795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Ослабление дозы ИИ КП защитным экраном, состоящим из гомогенной смеси (80% W и 20% </a:t>
            </a:r>
            <a:r>
              <a:rPr lang="ru-RU" sz="1400" dirty="0" err="1"/>
              <a:t>Al</a:t>
            </a:r>
            <a:r>
              <a:rPr lang="ru-RU" sz="1400" dirty="0"/>
              <a:t>) и  (70% W, 15% </a:t>
            </a:r>
            <a:r>
              <a:rPr lang="ru-RU" sz="1400" dirty="0" err="1"/>
              <a:t>Cu</a:t>
            </a:r>
            <a:r>
              <a:rPr lang="ru-RU" sz="1400" dirty="0"/>
              <a:t> и 15% весовых долей связующей смолы), ГСО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graphicFrame>
        <p:nvGraphicFramePr>
          <p:cNvPr id="4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584343"/>
              </p:ext>
            </p:extLst>
          </p:nvPr>
        </p:nvGraphicFramePr>
        <p:xfrm>
          <a:off x="899592" y="1275606"/>
          <a:ext cx="7189092" cy="26188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0540"/>
                <a:gridCol w="2569879"/>
                <a:gridCol w="2398673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d, г/ см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6" marB="4573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Гомогенная смесь, САС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6" marB="4573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арьер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алюмини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я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композиция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6" marB="45736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5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0,9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/>
                        <a:t>80% </a:t>
                      </a:r>
                      <a:r>
                        <a:rPr lang="en-US" sz="1400" dirty="0" smtClean="0"/>
                        <a:t>W</a:t>
                      </a:r>
                      <a:r>
                        <a:rPr lang="ru-RU" sz="1400" dirty="0" smtClean="0"/>
                        <a:t> и 20</a:t>
                      </a:r>
                      <a:r>
                        <a:rPr lang="en-US" sz="1400" dirty="0" smtClean="0"/>
                        <a:t>% Al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10 лет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5,56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6" marB="45736" anchor="ctr" horzOverflow="overflow"/>
                </a:tc>
              </a:tr>
              <a:tr h="525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1,93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80% </a:t>
                      </a:r>
                      <a:r>
                        <a:rPr lang="en-US" sz="1400" dirty="0" smtClean="0"/>
                        <a:t>W</a:t>
                      </a:r>
                      <a:r>
                        <a:rPr lang="ru-RU" sz="1400" dirty="0" smtClean="0"/>
                        <a:t> и 20</a:t>
                      </a:r>
                      <a:r>
                        <a:rPr lang="en-US" sz="1400" dirty="0" smtClean="0"/>
                        <a:t>% Al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10 лет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2,13</a:t>
                      </a:r>
                    </a:p>
                  </a:txBody>
                  <a:tcPr marT="45736" marB="45736" anchor="ctr" horzOverflow="overflow"/>
                </a:tc>
              </a:tr>
              <a:tr h="525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70% </a:t>
                      </a:r>
                      <a:r>
                        <a:rPr lang="en-US" sz="1400" dirty="0" smtClean="0"/>
                        <a:t>W, 15% Cu </a:t>
                      </a:r>
                      <a:r>
                        <a:rPr lang="ru-RU" sz="1400" dirty="0" smtClean="0"/>
                        <a:t>и </a:t>
                      </a:r>
                      <a:r>
                        <a:rPr lang="en-US" sz="1400" dirty="0" smtClean="0"/>
                        <a:t>15% </a:t>
                      </a:r>
                      <a:r>
                        <a:rPr lang="ru-RU" sz="1400" dirty="0" smtClean="0"/>
                        <a:t>связующей смолы, 11 лет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3,45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 anchor="ctr" horzOverflow="overflow"/>
                </a:tc>
              </a:tr>
              <a:tr h="525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70% </a:t>
                      </a:r>
                      <a:r>
                        <a:rPr lang="en-US" sz="1400" dirty="0" smtClean="0"/>
                        <a:t>W, 15% Cu </a:t>
                      </a:r>
                      <a:r>
                        <a:rPr lang="ru-RU" sz="1400" dirty="0" smtClean="0"/>
                        <a:t>и </a:t>
                      </a:r>
                      <a:r>
                        <a:rPr lang="en-US" sz="1400" dirty="0" smtClean="0"/>
                        <a:t>15% </a:t>
                      </a:r>
                      <a:r>
                        <a:rPr lang="ru-RU" sz="1400" dirty="0" smtClean="0"/>
                        <a:t>связующей смолы, 11 лет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2,22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0" marB="45730" anchor="ctr" horzOverflow="overflow"/>
                </a:tc>
              </a:tr>
            </a:tbl>
          </a:graphicData>
        </a:graphic>
      </p:graphicFrame>
      <p:sp>
        <p:nvSpPr>
          <p:cNvPr id="5" name="Rectangle 132"/>
          <p:cNvSpPr>
            <a:spLocks noChangeArrowheads="1"/>
          </p:cNvSpPr>
          <p:nvPr/>
        </p:nvSpPr>
        <p:spPr bwMode="auto">
          <a:xfrm>
            <a:off x="611560" y="3867894"/>
            <a:ext cx="7711702" cy="46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* отношение полной дозы за алюминиевым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защитным экраном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 полной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дозе за композиционным материалом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той же массовой толщиной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37195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В.Ф. Зинченко, В.М. </a:t>
            </a:r>
            <a:r>
              <a:rPr lang="ru-RU" sz="1000" dirty="0" err="1"/>
              <a:t>Ужегов</a:t>
            </a:r>
            <a:r>
              <a:rPr lang="ru-RU" sz="1000" dirty="0"/>
              <a:t>. Влияние материального состава защиты на прогнозируемые дозовые нагрузки в критических элементах бортовой аппаратуры КА. // Стойкость-2012.</a:t>
            </a:r>
          </a:p>
        </p:txBody>
      </p:sp>
    </p:spTree>
    <p:extLst>
      <p:ext uri="{BB962C8B-B14F-4D97-AF65-F5344CB8AC3E}">
        <p14:creationId xmlns:p14="http://schemas.microsoft.com/office/powerpoint/2010/main" val="38119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5.4 Локальное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экранирование критических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узлов. 3/3 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99542"/>
            <a:ext cx="79563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Пример – использование многослойных локальных экранов из алюминия и карбида тантала. Экспериментальное подтверждение </a:t>
            </a:r>
            <a:r>
              <a:rPr lang="ru-RU" sz="1400" dirty="0"/>
              <a:t>эффективного ослабления </a:t>
            </a:r>
            <a:r>
              <a:rPr lang="ru-RU" sz="1400" dirty="0" smtClean="0"/>
              <a:t>дозовых нагрузок при воздействии электронов.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00" y="1499761"/>
            <a:ext cx="451931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70" y="1859801"/>
            <a:ext cx="3683521" cy="167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8424" y="4367053"/>
            <a:ext cx="7979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Arial" pitchFamily="34" charset="0"/>
                <a:cs typeface="Arial" pitchFamily="34" charset="0"/>
              </a:rPr>
              <a:t>Vasily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S.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Anashin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et al.,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“The experimental and simulation study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of radiation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shielding properties of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multilayer shielding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cases with tantalum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carbide extender pigment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”, RADECS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2015. PI-6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5.5 Применение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специализированного защитного корпуса ЭКБ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99542"/>
            <a:ext cx="795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6" name="TextBox 3"/>
          <p:cNvSpPr txBox="1"/>
          <p:nvPr/>
        </p:nvSpPr>
        <p:spPr>
          <a:xfrm>
            <a:off x="696788" y="600860"/>
            <a:ext cx="7934325" cy="575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buClr>
                <a:schemeClr val="accent1">
                  <a:lumMod val="50000"/>
                </a:schemeClr>
              </a:buClr>
            </a:pPr>
            <a:r>
              <a:rPr lang="ru-RU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Материалы для локальной радиационной защиты , разработанные в Научно-практическом центре материаловедения НАН Беларуси и ОАО «ТЕСТПРИБОР»</a:t>
            </a:r>
            <a:endParaRPr lang="en-US" sz="1300" b="1" dirty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3" descr="H:\Для презентации Казахстан от Труханова\для Казахстана\Без имени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16577" r="3705" b="13262"/>
          <a:stretch>
            <a:fillRect/>
          </a:stretch>
        </p:blipFill>
        <p:spPr bwMode="auto">
          <a:xfrm>
            <a:off x="1715581" y="1284561"/>
            <a:ext cx="2496380" cy="115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Работа\АСПИРАНТУРА\ДИССЕРТАЦИЯ\Презентация\рисунки для презентации\Без имени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78289"/>
            <a:ext cx="2900121" cy="117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Работа\АСПИРАНТУРА\ДИССЕРТАЦИЯ\Презентация\рисунки для презентации\Без имени-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1845" y="3147814"/>
            <a:ext cx="1566048" cy="12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7"/>
          <p:cNvSpPr txBox="1"/>
          <p:nvPr/>
        </p:nvSpPr>
        <p:spPr>
          <a:xfrm>
            <a:off x="611560" y="2461706"/>
            <a:ext cx="796532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buClr>
                <a:schemeClr val="accent1">
                  <a:lumMod val="50000"/>
                </a:schemeClr>
              </a:buClr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Образцы разработанного материала 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W-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Cu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Рисунок 11" descr="N04_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00" y="3147814"/>
            <a:ext cx="1749804" cy="120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1-2500-91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1084"/>
            <a:ext cx="1609996" cy="12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/>
          <p:nvPr/>
        </p:nvSpPr>
        <p:spPr>
          <a:xfrm>
            <a:off x="1939038" y="4435400"/>
            <a:ext cx="5449823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buClr>
                <a:schemeClr val="accent1">
                  <a:lumMod val="50000"/>
                </a:schemeClr>
              </a:buClr>
            </a:pP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Образцы разработанного многослойного материала Al</a:t>
            </a:r>
            <a:r>
              <a:rPr lang="ru-RU" sz="12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ru-RU" sz="12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ru-RU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/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5.6 Оптимизация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расположения блоков аппаратуры в составе КА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99542"/>
            <a:ext cx="795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4136" y="705162"/>
            <a:ext cx="7953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СТО ГК </a:t>
            </a:r>
            <a:r>
              <a:rPr lang="ru-RU" b="1" dirty="0" err="1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Роскосмос</a:t>
            </a:r>
            <a:r>
              <a:rPr lang="ru-RU" b="1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04.01.0004–2022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Общий </a:t>
            </a:r>
            <a:r>
              <a:rPr lang="ru-RU" dirty="0">
                <a:latin typeface="Arial" pitchFamily="34" charset="0"/>
                <a:cs typeface="Arial" pitchFamily="34" charset="0"/>
              </a:rPr>
              <a:t>порядок расчета оптимального расположения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блоков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аппаратуры КА включает в себя: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– определение входных данных для расчета;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– расчет локальной ПД в возможных местах расположения изделия ЭКБ;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– выбор оптимального расположения изделия ЭКБ внутри РЭА и блоков аппаратуры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Рекомендуется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в первую очередь проводить определение оптимального расположения критичных изделий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ЭКБ РЭА и блоков КА.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Важная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особенность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работы по </a:t>
            </a:r>
            <a:r>
              <a:rPr lang="ru-RU" dirty="0">
                <a:latin typeface="Arial" pitchFamily="34" charset="0"/>
                <a:cs typeface="Arial" pitchFamily="34" charset="0"/>
              </a:rPr>
              <a:t>оптимизации расположения блоков аппаратуры в составе 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следует проводить совместно с головным разработчиком КА.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0572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Радиационные эффекты от различных компонентов ИИ КП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49942" y="818907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2214" y="865007"/>
            <a:ext cx="8229600" cy="334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2841198"/>
            <a:ext cx="596638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ГКЛ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9708" y="2850490"/>
            <a:ext cx="638316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2850490"/>
            <a:ext cx="798617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ЕРПЗ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343" y="1198793"/>
            <a:ext cx="2088000" cy="646331"/>
          </a:xfrm>
          <a:prstGeom prst="rect">
            <a:avLst/>
          </a:prstGeom>
          <a:noFill/>
          <a:ln w="22225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Одиночные эффекты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8724" y="1199337"/>
            <a:ext cx="2088000" cy="646331"/>
          </a:xfrm>
          <a:prstGeom prst="rect">
            <a:avLst/>
          </a:prstGeom>
          <a:noFill/>
          <a:ln w="2222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Эффекты смещения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4738" y="1198794"/>
            <a:ext cx="2088000" cy="646331"/>
          </a:xfrm>
          <a:prstGeom prst="rect">
            <a:avLst/>
          </a:prstGeom>
          <a:noFill/>
          <a:ln w="22225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Ионизационные эффекты</a:t>
            </a:r>
            <a:endParaRPr lang="ru-RU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>
            <a:stCxn id="16" idx="0"/>
          </p:cNvCxnSpPr>
          <p:nvPr/>
        </p:nvCxnSpPr>
        <p:spPr>
          <a:xfrm flipV="1">
            <a:off x="1719854" y="1837650"/>
            <a:ext cx="0" cy="5575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2038086" y="1869669"/>
            <a:ext cx="1632313" cy="6657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2385605" y="1877019"/>
            <a:ext cx="2097104" cy="575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2689829" y="1816624"/>
            <a:ext cx="3314909" cy="6557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7" idx="0"/>
          </p:cNvCxnSpPr>
          <p:nvPr/>
        </p:nvCxnSpPr>
        <p:spPr>
          <a:xfrm flipH="1" flipV="1">
            <a:off x="4607442" y="1822076"/>
            <a:ext cx="362983" cy="5828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2" idx="2"/>
          </p:cNvCxnSpPr>
          <p:nvPr/>
        </p:nvCxnSpPr>
        <p:spPr>
          <a:xfrm flipH="1" flipV="1">
            <a:off x="4632724" y="1845668"/>
            <a:ext cx="1407657" cy="58954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3" idx="2"/>
          </p:cNvCxnSpPr>
          <p:nvPr/>
        </p:nvCxnSpPr>
        <p:spPr>
          <a:xfrm flipV="1">
            <a:off x="5432269" y="1845125"/>
            <a:ext cx="1616469" cy="6147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9" idx="0"/>
            <a:endCxn id="23" idx="2"/>
          </p:cNvCxnSpPr>
          <p:nvPr/>
        </p:nvCxnSpPr>
        <p:spPr>
          <a:xfrm flipV="1">
            <a:off x="6548509" y="1845125"/>
            <a:ext cx="500229" cy="57754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3" idx="2"/>
          </p:cNvCxnSpPr>
          <p:nvPr/>
        </p:nvCxnSpPr>
        <p:spPr>
          <a:xfrm flipH="1" flipV="1">
            <a:off x="7048738" y="1845125"/>
            <a:ext cx="544513" cy="59008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перенос\ерп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38" y="3184489"/>
            <a:ext cx="2623864" cy="14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еренос\ск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25" y="3184487"/>
            <a:ext cx="2314499" cy="14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перенос\гк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3" y="3184488"/>
            <a:ext cx="2475868" cy="14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14129" y="2395216"/>
            <a:ext cx="611449" cy="36933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ТЗЧ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6654" y="2404920"/>
            <a:ext cx="10875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протоны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5582" y="2405887"/>
            <a:ext cx="6114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ТЗЧ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2418442"/>
            <a:ext cx="13202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электроны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4738" y="2422672"/>
            <a:ext cx="10875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протоны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46650" y="771550"/>
            <a:ext cx="5236340" cy="120032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Дозовые эффекты</a:t>
            </a:r>
          </a:p>
          <a:p>
            <a:pPr algn="ctr"/>
            <a:endParaRPr lang="ru-RU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5.7.1 Использование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терморегулирующих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покрытий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99542"/>
            <a:ext cx="795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25091"/>
            <a:ext cx="7956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РД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134-0205–2013 «Методика определения оптимального состава конструкционных материалов и терморегулирующих покрытий для максимальной защиты радиоэлектронной аппаратуры космических аппаратов от ионизирующего излучения космического пространства»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Рекомендации по характеристикам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ТРП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имический состав,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лотность,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ч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ередование слоев,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толщина.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Рекомендации по нанесению покрытий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Защитные свойства покрытий (таблицы)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Рекомендации по учету защитных свойств покрытий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рассчитанная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локальная поглощенная доза в соответствии с ОСТ 134-1044 уточняется с  учетом повышенной эффективности защитных свойств покрытий по формуле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400" i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1400" baseline="-25000" dirty="0">
                <a:latin typeface="Arial" pitchFamily="34" charset="0"/>
                <a:cs typeface="Arial" pitchFamily="34" charset="0"/>
              </a:rPr>
              <a:t>ТРП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1400" baseline="-25000" dirty="0" err="1" smtClean="0">
                <a:latin typeface="Arial" pitchFamily="34" charset="0"/>
                <a:cs typeface="Arial" pitchFamily="34" charset="0"/>
              </a:rPr>
              <a:t>лд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5.7.2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Суммарный коэффициент повышения </a:t>
            </a:r>
            <a:b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эффективности ослабления дозовых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нагрузок ТРП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99542"/>
            <a:ext cx="795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514346"/>
              </p:ext>
            </p:extLst>
          </p:nvPr>
        </p:nvGraphicFramePr>
        <p:xfrm>
          <a:off x="971600" y="987574"/>
          <a:ext cx="7427167" cy="3414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5892"/>
                <a:gridCol w="1860425"/>
                <a:gridCol w="1860425"/>
                <a:gridCol w="1860425"/>
              </a:tblGrid>
              <a:tr h="707684">
                <a:tc>
                  <a:txBody>
                    <a:bodyPr/>
                    <a:lstStyle/>
                    <a:p>
                      <a:pPr indent="-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Толщина ТРП и </a:t>
                      </a:r>
                    </a:p>
                    <a:p>
                      <a:pPr indent="-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алюминия, г/см</a:t>
                      </a:r>
                      <a:r>
                        <a:rPr lang="ru-RU" sz="1200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22225" indent="-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Круговые орбиты с высотой до 700 км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22225" indent="-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Круговые орбиты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высотой от 700 до 2000 км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marL="22225" indent="-222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Круговые орбиты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 высотой от 2000 до 36000 км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</a:tr>
              <a:tr h="20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0,116 + 0,1 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2,70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2,24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1,17</a:t>
                      </a:r>
                    </a:p>
                  </a:txBody>
                  <a:tcPr marL="9525" marR="9525" marT="9525" marB="0" anchor="ctr"/>
                </a:tc>
              </a:tr>
              <a:tr h="20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0,116 + 0,2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2,32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1,92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0,94</a:t>
                      </a:r>
                    </a:p>
                  </a:txBody>
                  <a:tcPr marL="9525" marR="9525" marT="9525" marB="0" anchor="ctr"/>
                </a:tc>
              </a:tr>
              <a:tr h="20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0,116 + 0,3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2,44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2,06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1,01</a:t>
                      </a:r>
                    </a:p>
                  </a:txBody>
                  <a:tcPr marL="9525" marR="9525" marT="9525" marB="0" anchor="ctr"/>
                </a:tc>
              </a:tr>
              <a:tr h="20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0,116 + 0,4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2,67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2,27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1,18</a:t>
                      </a:r>
                    </a:p>
                  </a:txBody>
                  <a:tcPr marL="9525" marR="9525" marT="9525" marB="0" anchor="ctr"/>
                </a:tc>
              </a:tr>
              <a:tr h="20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0,116 + 0,5 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3,16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2,52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1,34</a:t>
                      </a:r>
                    </a:p>
                  </a:txBody>
                  <a:tcPr marL="9525" marR="9525" marT="9525" marB="0" anchor="ctr"/>
                </a:tc>
              </a:tr>
              <a:tr h="20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0,116 + 0,6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2,96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2,34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1,51</a:t>
                      </a:r>
                    </a:p>
                  </a:txBody>
                  <a:tcPr marL="9525" marR="9525" marT="9525" marB="0" anchor="ctr"/>
                </a:tc>
              </a:tr>
              <a:tr h="20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0,116 + 0,7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2,66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2,14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1,60</a:t>
                      </a:r>
                    </a:p>
                  </a:txBody>
                  <a:tcPr marL="9525" marR="9525" marT="9525" marB="0" anchor="ctr"/>
                </a:tc>
              </a:tr>
              <a:tr h="20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0,116 + 0,8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2,36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1,96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1,67</a:t>
                      </a:r>
                    </a:p>
                  </a:txBody>
                  <a:tcPr marL="9525" marR="9525" marT="9525" marB="0" anchor="ctr"/>
                </a:tc>
              </a:tr>
              <a:tr h="20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0,116 + 1,0 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1,87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1,74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1,73</a:t>
                      </a:r>
                    </a:p>
                  </a:txBody>
                  <a:tcPr marL="9525" marR="9525" marT="9525" marB="0" anchor="ctr"/>
                </a:tc>
              </a:tr>
              <a:tr h="20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0,116 + 1,1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1,73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1,71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1,30</a:t>
                      </a:r>
                    </a:p>
                  </a:txBody>
                  <a:tcPr marL="9525" marR="9525" marT="9525" marB="0" anchor="ctr"/>
                </a:tc>
              </a:tr>
              <a:tr h="20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0,116 + 1,2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1,65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1,70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0,91</a:t>
                      </a:r>
                    </a:p>
                  </a:txBody>
                  <a:tcPr marL="9525" marR="9525" marT="9525" marB="0" anchor="ctr"/>
                </a:tc>
              </a:tr>
              <a:tr h="20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0,116 + 1,3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1,63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1,74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0,67</a:t>
                      </a:r>
                    </a:p>
                  </a:txBody>
                  <a:tcPr marL="9525" marR="9525" marT="9525" marB="0" anchor="ctr"/>
                </a:tc>
              </a:tr>
              <a:tr h="208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0,116 + 1,5 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945" marR="679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1,67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1,85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7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Используемое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программное обеспечение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99542"/>
            <a:ext cx="795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9542"/>
            <a:ext cx="79563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algn="just">
              <a:buFont typeface="Wingdings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Расчет воздействий ИИ КП за типовой алюминиевой защитой</a:t>
            </a:r>
          </a:p>
          <a:p>
            <a:pPr marL="574675" indent="-287338" algn="just"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COSRAD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ЦНИИмаш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+ НИИЯФ МГУ)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574675" indent="-287338" algn="just"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SHIELDOSE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(Европа)</a:t>
            </a:r>
          </a:p>
          <a:p>
            <a:pPr marL="574675" indent="-287338" algn="just">
              <a:buFont typeface="Courier New" pitchFamily="49" charset="0"/>
              <a:buChar char="o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ПК-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ОрбитаРасчет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(НИИ КП)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574675" indent="-287338" algn="just"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OMERE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(Франция)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Расчет воздействий ИИ КП за защитой с использованием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3D-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моделей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 учетом материала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74675" indent="-287338" algn="just">
              <a:buFont typeface="Courier New" pitchFamily="49" charset="0"/>
              <a:buChar char="o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Доза (академия Можайского)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74675" indent="-287338" algn="just">
              <a:buFont typeface="Courier New" pitchFamily="49" charset="0"/>
              <a:buChar char="o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LocalDose&amp;SEE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(НПО Лавочкина)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574675" indent="-287338" algn="just"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FASTRAD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(Франция)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74675" indent="-287338" algn="just"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SPENVIS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(Европа)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74675" indent="-287338" algn="just"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ELECTRON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(РКС)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574675" indent="-287338" algn="just"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GEANT4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(ЦЕРН)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574675" indent="-287338" algn="just"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DSG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(НИИ КП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74675" indent="-287338" algn="just"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OLIS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(НИИ КП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574675" indent="-287338" algn="just">
              <a:buFont typeface="Courier New" pitchFamily="49" charset="0"/>
              <a:buChar char="o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NOVICE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(США)</a:t>
            </a:r>
          </a:p>
          <a:p>
            <a:pPr marL="574675" indent="-287338" algn="just">
              <a:buFont typeface="Courier New" pitchFamily="49" charset="0"/>
              <a:buChar char="o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ПК-Экранирование (НИИ КП)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881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Используемые стандарты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99542"/>
            <a:ext cx="7956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9542"/>
            <a:ext cx="79563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- ОСТ 134–1044–2007 Методы расчета радиационных условий на борту космических аппаратов и установления требований по стойкости РЭА космических аппаратов к воздействию заряженных частиц космического пространства естественного происхождения</a:t>
            </a:r>
          </a:p>
          <a:p>
            <a:pPr algn="just"/>
            <a:endParaRPr lang="ru-RU" sz="1200" dirty="0"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algn="just"/>
            <a:r>
              <a:rPr lang="ru-RU" sz="1200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- ОСТ 134–1034–2012 Методы испытаний и оценки стойкости бортовой РЭА космических аппаратов к воздействию электронного и протонного излучений космического пространства по дозовым эффектам</a:t>
            </a:r>
          </a:p>
          <a:p>
            <a:pPr algn="just"/>
            <a:endParaRPr lang="ru-RU" sz="1200" dirty="0"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indent="-285750" algn="just">
              <a:buFontTx/>
              <a:buChar char="-"/>
            </a:pPr>
            <a:r>
              <a:rPr lang="ru-RU" sz="1200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РД 134–0163–2008 Аппаратура радиоэлектронная бортовая </a:t>
            </a:r>
            <a:r>
              <a:rPr lang="ru-RU" sz="1200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космических </a:t>
            </a:r>
            <a:r>
              <a:rPr lang="ru-RU" sz="1200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аппаратов. Типовая методика обеспечения защиты радиоэлектронной аппаратуры космических аппаратов от ионизирующего излучения космического пространства  в части дозовых радиационных эффектов за счет локального экранирования критических </a:t>
            </a:r>
            <a:r>
              <a:rPr lang="ru-RU" sz="1200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узлов</a:t>
            </a:r>
          </a:p>
          <a:p>
            <a:pPr indent="-285750" algn="just">
              <a:buFontTx/>
              <a:buChar char="-"/>
            </a:pPr>
            <a:endParaRPr lang="ru-RU" sz="1200" dirty="0"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indent="-285750" algn="just">
              <a:buFontTx/>
              <a:buChar char="-"/>
            </a:pPr>
            <a:r>
              <a:rPr lang="ru-RU" sz="1200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РД 134-0205–2013 Аппаратура радиоэлектронная бортовая космических аппаратов. Методика определения оптимального состава конструкционных материалов и терморегулирующих покрытий для максимальной защиты радиоэлектронной аппаратуры космических аппаратов от ионизирующего излучения космического </a:t>
            </a:r>
            <a:r>
              <a:rPr lang="ru-RU" sz="1200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пространства</a:t>
            </a:r>
            <a:endParaRPr lang="en-US" sz="1200" dirty="0" smtClean="0"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endParaRPr lang="en-US" sz="1200" dirty="0"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indent="-285750" algn="just">
              <a:buFontTx/>
              <a:buChar char="-"/>
            </a:pPr>
            <a:r>
              <a:rPr lang="ru-RU" sz="1200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СТО ГК </a:t>
            </a:r>
            <a:r>
              <a:rPr lang="ru-RU" sz="1200" dirty="0" err="1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Роскосмос</a:t>
            </a:r>
            <a:r>
              <a:rPr lang="ru-RU" sz="1200" dirty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04.01.0004-2022 Порядок расчета оптимального расположения ЭКБ внутри РЭА и блоков аппаратуры внутри космического аппарата. Оптимальный состав конструкционных материалов для защиты радиоэлектронной аппаратуры от воздействия ионизирующих излучений с использованием модернизированных моделей  космоса</a:t>
            </a:r>
          </a:p>
          <a:p>
            <a:pPr marL="285750" indent="-285750">
              <a:buFontTx/>
              <a:buChar char="-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935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Заключение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57200" y="699542"/>
            <a:ext cx="8229600" cy="33944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защиты для снижения дозовых нагрузок наиболее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эффективно на орбитах с преобладанием электронов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наиболее критичных изделий рекомендуется проводить уточнение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локальных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дозовых нагрузок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процессе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конструирования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аппаратуры, итерационно,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зависимости от величины коэффициента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запаса);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разработчику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аппаратуры рекомендуется использовать доступные способы повышения стойкости в зависимости от этапа создания 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случае невозможности обеспечения стойкости ЭКБ на уровне кристалла целесообразно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применение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специализированного защитного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корпуса;</a:t>
            </a:r>
          </a:p>
          <a:p>
            <a:pPr algn="just">
              <a:lnSpc>
                <a:spcPct val="120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наиболее эффективной организации процедуры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обеспечения стойкости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необходимо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реализовать совместную работу разработчика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аппаратуры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схемотехника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), конструктора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специалиста в области радиационной стойкости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85703"/>
            <a:ext cx="4876800" cy="24360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537" y="555526"/>
            <a:ext cx="8270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ВОПРОСЫ?</a:t>
            </a:r>
            <a:endParaRPr lang="ru-RU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Формирование накопленной дозы от ИИ КП на разных орбитах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059582"/>
            <a:ext cx="8507288" cy="3394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ОСТ 134-1044-2007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изм.1*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устанавливаются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радиационные условия для следующих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типовых орбит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круговых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орбит с высотой Н 400; 600; 700 (при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98</a:t>
            </a:r>
            <a:r>
              <a:rPr lang="ru-RU" sz="1600" dirty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800; 1000; 1700; 2000; 2500; 3000; 4000; 5000; 6000; 8000; 10000; 15000; 20000;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30000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при двух углах наклонения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sz="1600" dirty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геостационарной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орбиты 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36000 км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углами наклонения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от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0°до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эллиптических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орбит: с высотой апогея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=20000 км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высотой перигея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baseline="-250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= 320 км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spc="-20" baseline="-250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 = 250000 км</a:t>
            </a:r>
            <a:r>
              <a:rPr lang="ru-RU" sz="1600" spc="-2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spc="-20" baseline="-250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 = 520 км</a:t>
            </a:r>
            <a:r>
              <a:rPr lang="ru-RU" sz="1600" spc="-2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spc="-20" baseline="-250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 = 40000 км</a:t>
            </a:r>
            <a:r>
              <a:rPr lang="ru-RU" sz="1600" spc="-2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spc="-20" baseline="-250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 = 600 км</a:t>
            </a:r>
            <a:r>
              <a:rPr lang="ru-RU" sz="1600" spc="-20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spc="-20" baseline="-250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 = 40000 км</a:t>
            </a:r>
            <a:r>
              <a:rPr lang="ru-RU" sz="1600" spc="-2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1600" spc="-20" baseline="-250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600" spc="-20" dirty="0" smtClean="0">
                <a:latin typeface="Arial" pitchFamily="34" charset="0"/>
                <a:cs typeface="Arial" pitchFamily="34" charset="0"/>
              </a:rPr>
              <a:t> = 1500 км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при угле наклонения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63</a:t>
            </a:r>
            <a:r>
              <a:rPr lang="ru-RU" sz="1600" dirty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угле перигея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, 45,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Symbol"/>
              </a:rPr>
              <a:t>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* с 1 декабря 2023 внедряется </a:t>
            </a:r>
            <a:r>
              <a:rPr lang="ru-RU" sz="1600" b="1" u="sng" dirty="0">
                <a:latin typeface="Arial" pitchFamily="34" charset="0"/>
                <a:cs typeface="Arial" pitchFamily="34" charset="0"/>
              </a:rPr>
              <a:t>ОСТ 134-1044-2007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изменение 2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.1 Ослабление электронов и протонов при взаимодействии с материалами.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Поток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электронов ЕРПЗ за разной защитой для типовых орбит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1239895"/>
            <a:ext cx="3059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График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зависимости потока электронов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энергией более 1 МэВ (1/см</a:t>
            </a:r>
            <a:r>
              <a:rPr lang="ru-RU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/год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от толщины защиты и высоты орбиты (цветовая шкала по потоку) </a:t>
            </a:r>
          </a:p>
        </p:txBody>
      </p:sp>
      <p:pic>
        <p:nvPicPr>
          <p:cNvPr id="8" name="Рисунок 7" descr="C:\Users\DmitriyViktorovich\Google Диск\education\work\обобщенная визуализация радусловий\потока электронов от толщины защиты и высоты орбиты (2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9895"/>
            <a:ext cx="5040560" cy="25199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544616" y="3413641"/>
            <a:ext cx="305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навигационной орбите – самые жесткие условия в части электронов ЕРПЗ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3.2 Поток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протонов ЕРПЗ за разной защитой для типовых орбит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1239895"/>
            <a:ext cx="3059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График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зависимости потока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протонов с энергией более 30 МэВ (1/см</a:t>
            </a:r>
            <a:r>
              <a:rPr lang="ru-RU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/год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от толщины защиты и высоты орбиты (цветовая шкала по потоку) </a:t>
            </a:r>
          </a:p>
        </p:txBody>
      </p:sp>
      <p:pic>
        <p:nvPicPr>
          <p:cNvPr id="6" name="Рисунок 5" descr="C:\Users\DmitriyViktorovich\Google Диск\education\work\обобщенная визуализация радусловий\потока электронов от толщины защиты и высоты орбиты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9895"/>
            <a:ext cx="4896544" cy="25199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509344" y="3398265"/>
            <a:ext cx="3059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орбите 4000 км – самые жесткие условия в части протонов ЕРПЗ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3.3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Вклад электронов и протонов на разных орбитах и толщинах защиты в суммарную поглощенную дозу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76664" y="987574"/>
            <a:ext cx="3059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ависимость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толщины защиты от высоты орбиты, при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которой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вклад протонов и электронов в суммарную поглощенную дозу одинаков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2741895"/>
            <a:ext cx="3168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орбитах до 3000 км за защитой более 1 г/см</a:t>
            </a:r>
            <a:r>
              <a:rPr lang="ru-RU" sz="16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доминируют протоны ЕРПЗ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орбитах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000 – 30000 км доминируют электроны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орбитах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30000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км за защитой более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г/см</a:t>
            </a:r>
            <a:r>
              <a:rPr lang="ru-RU" sz="16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доминируют протоны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СКЛ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040" y="1194516"/>
            <a:ext cx="5436096" cy="31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3.4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Дозовые нагрузки за разной защитой для типовых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орбит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1" y="843558"/>
            <a:ext cx="34918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График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зависимости суммарной поглощенной дозы от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толщины сферической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защиты и высоты орбиты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10 лет (цветовая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шкала по дозе)</a:t>
            </a:r>
          </a:p>
        </p:txBody>
      </p:sp>
      <p:pic>
        <p:nvPicPr>
          <p:cNvPr id="8" name="Рисунок 7" descr="C:\Users\DmitriyViktorovich\Documents\суммарная доза, контурный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915566"/>
            <a:ext cx="4752527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148064" y="2625766"/>
            <a:ext cx="39959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Суммарная доза менее 100 </a:t>
            </a:r>
            <a:r>
              <a:rPr lang="ru-RU" sz="1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крад</a:t>
            </a:r>
            <a:endParaRPr lang="ru-RU" sz="1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000" indent="180000">
              <a:buFont typeface="Wingdings" pitchFamily="2" charset="2"/>
              <a:buChar char="§"/>
            </a:pP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за защитой более 1 г/см</a:t>
            </a:r>
            <a:r>
              <a:rPr lang="ru-RU" sz="17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для всех орбит (кроме 2500 – 20000 км)</a:t>
            </a:r>
          </a:p>
          <a:p>
            <a:pPr marL="36000" indent="180000">
              <a:buFont typeface="Wingdings" pitchFamily="2" charset="2"/>
              <a:buChar char="§"/>
            </a:pP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за защитой более 2 г/см</a:t>
            </a:r>
            <a:r>
              <a:rPr lang="ru-RU" sz="17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(кроме орбит 3000 – 5000 км) </a:t>
            </a:r>
          </a:p>
          <a:p>
            <a:pPr>
              <a:buFont typeface="Arial" pitchFamily="34" charset="0"/>
              <a:buChar char="•"/>
            </a:pPr>
            <a:r>
              <a:rPr lang="ru-RU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Защита 3 г/см</a:t>
            </a:r>
            <a:r>
              <a:rPr lang="ru-RU" sz="17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не позволяет снизить дозу до 100 </a:t>
            </a:r>
            <a:r>
              <a:rPr lang="ru-RU" sz="17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крад</a:t>
            </a:r>
            <a:r>
              <a:rPr 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орбитах 3000-4000 км</a:t>
            </a:r>
            <a:endParaRPr lang="ru-RU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3.5 Условия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функционирования на типовых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орбитах 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066676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spcAft>
                <a:spcPts val="300"/>
              </a:spcAf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 навигационной орбите – самые жесткие условия в части электронов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ЕРПЗ</a:t>
            </a:r>
          </a:p>
          <a:p>
            <a:pPr marL="285750" indent="-285750">
              <a:spcAft>
                <a:spcPts val="300"/>
              </a:spcAf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 орбите 4000 км – самые жесткие условия в части протонов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ЕРПЗ</a:t>
            </a:r>
          </a:p>
          <a:p>
            <a:pPr marL="285750" indent="-285750">
              <a:spcAft>
                <a:spcPts val="300"/>
              </a:spcAf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 орбитах до 3000 км за защитой более 1 г/см</a:t>
            </a:r>
            <a:r>
              <a:rPr lang="ru-RU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доминируют протоны ЕРПЗ</a:t>
            </a:r>
          </a:p>
          <a:p>
            <a:pPr marL="285750" indent="-285750">
              <a:spcAft>
                <a:spcPts val="300"/>
              </a:spcAf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 орбитах 8000 – 30000 км доминируют электроны</a:t>
            </a:r>
          </a:p>
          <a:p>
            <a:pPr marL="285750" indent="-285750">
              <a:spcAft>
                <a:spcPts val="300"/>
              </a:spcAf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 орбитах от 30000 км за защитой более 2 г/см</a:t>
            </a:r>
            <a:r>
              <a:rPr lang="ru-RU" sz="16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доминируют протоны СКЛ</a:t>
            </a:r>
          </a:p>
          <a:p>
            <a:pPr marL="285750" indent="-285750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23478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4.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Порядок обеспечения стойкости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аппаратуры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91003"/>
              </p:ext>
            </p:extLst>
          </p:nvPr>
        </p:nvGraphicFramePr>
        <p:xfrm>
          <a:off x="107504" y="627534"/>
          <a:ext cx="8856984" cy="4206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3208"/>
                <a:gridCol w="3045838"/>
                <a:gridCol w="5467938"/>
              </a:tblGrid>
              <a:tr h="57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pPr algn="l"/>
                      <a:r>
                        <a:rPr lang="ru-RU" sz="2000" dirty="0" smtClean="0"/>
                        <a:t>Этапы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/>
                        <a:t>Работы в части дозовой нагрузки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3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r>
                        <a:rPr lang="ru-RU" sz="1600" dirty="0" smtClean="0"/>
                        <a:t>Задание требований к КА,</a:t>
                      </a:r>
                      <a:r>
                        <a:rPr lang="ru-RU" sz="1600" baseline="0" dirty="0" smtClean="0"/>
                        <a:t> РЭА, ЭКБ;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Уточнение модели ВВФ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r>
                        <a:rPr lang="ru-RU" sz="1600" dirty="0" smtClean="0"/>
                        <a:t>Расчеты локальных</a:t>
                      </a:r>
                      <a:r>
                        <a:rPr lang="ru-RU" sz="1600" baseline="0" dirty="0" smtClean="0"/>
                        <a:t> радиационных нагрузок, технически обоснованное снижение требований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3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r>
                        <a:rPr lang="ru-RU" sz="1600" dirty="0" smtClean="0"/>
                        <a:t>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r>
                        <a:rPr lang="ru-RU" sz="1600" dirty="0" smtClean="0"/>
                        <a:t>Предварительный выбор ЭКБ, рад. расчет</a:t>
                      </a:r>
                      <a:r>
                        <a:rPr lang="ru-RU" sz="1600" baseline="0" dirty="0" smtClean="0"/>
                        <a:t>, конструирование КА и РЭА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Расчетно-аналитическая оценка стойкости, оптимизация конструкции для снижения требований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72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r>
                        <a:rPr lang="ru-RU" sz="1600" dirty="0" smtClean="0"/>
                        <a:t>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r>
                        <a:rPr lang="ru-RU" sz="1600" dirty="0" smtClean="0"/>
                        <a:t>Испытания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Экспериментальная проверка соответствия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53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r>
                        <a:rPr lang="ru-RU" sz="1600" dirty="0" smtClean="0"/>
                        <a:t>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r>
                        <a:rPr lang="ru-RU" sz="1600" dirty="0" smtClean="0"/>
                        <a:t>Меры повышения стойкости (при необходимости)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r>
                        <a:rPr lang="ru-RU" sz="1600" dirty="0" smtClean="0"/>
                        <a:t>Экспериментальное подтверждение эффективности, доработка конструкции при необходимости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91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r>
                        <a:rPr lang="ru-RU" sz="1600" dirty="0" smtClean="0"/>
                        <a:t>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r>
                        <a:rPr lang="ru-RU" sz="1600" dirty="0" smtClean="0"/>
                        <a:t>Окончательный выбор ЭКБ,</a:t>
                      </a:r>
                      <a:r>
                        <a:rPr lang="ru-RU" sz="1600" baseline="0" dirty="0" smtClean="0"/>
                        <a:t> отчет о соблюдении требований по стойкости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Oswald Light"/>
                        </a:defRPr>
                      </a:lvl9pPr>
                    </a:lstStyle>
                    <a:p>
                      <a:r>
                        <a:rPr lang="ru-RU" sz="1600" dirty="0" smtClean="0"/>
                        <a:t>Полный комплект доказательной</a:t>
                      </a:r>
                      <a:r>
                        <a:rPr lang="ru-RU" sz="1600" baseline="0" dirty="0" smtClean="0"/>
                        <a:t> документации о стойкости аппаратуры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6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ТЦ20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НТЦ2021</Template>
  <TotalTime>10762</TotalTime>
  <Words>1811</Words>
  <Application>Microsoft Office PowerPoint</Application>
  <PresentationFormat>Экран (16:9)</PresentationFormat>
  <Paragraphs>275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НТЦ2021</vt:lpstr>
      <vt:lpstr>Тема Office</vt:lpstr>
      <vt:lpstr>Презентация PowerPoint</vt:lpstr>
      <vt:lpstr>1 Радиационные эффекты от различных компонентов ИИ КП</vt:lpstr>
      <vt:lpstr>2 Формирование накопленной дозы от ИИ КП на разных орбитах </vt:lpstr>
      <vt:lpstr>3.1 Ослабление электронов и протонов при взаимодействии с материалами.  Поток электронов ЕРПЗ за разной защитой для типовых орбит</vt:lpstr>
      <vt:lpstr>3.2 Поток протонов ЕРПЗ за разной защитой для типовых орбит</vt:lpstr>
      <vt:lpstr>3.3 Вклад электронов и протонов на разных орбитах и толщинах защиты в суммарную поглощенную дозу</vt:lpstr>
      <vt:lpstr>3.4 Дозовые нагрузки за разной защитой для типовых орбит</vt:lpstr>
      <vt:lpstr>3.5 Условия функционирования на типовых орбитах </vt:lpstr>
      <vt:lpstr>Презентация PowerPoint</vt:lpstr>
      <vt:lpstr>5. Методы снижения дозовых нагрузок</vt:lpstr>
      <vt:lpstr>5.1 Увеличение массовой толщины корпуса</vt:lpstr>
      <vt:lpstr>5.2 Применение специализированных материалов в корпусе аппаратуры</vt:lpstr>
      <vt:lpstr>Презентация PowerPoint</vt:lpstr>
      <vt:lpstr>Презентация PowerPoint</vt:lpstr>
      <vt:lpstr>5.4 Локальное экранирование критических узлов. 1/3 </vt:lpstr>
      <vt:lpstr>5.4 Локальное экранирование критических узлов. 2/3 </vt:lpstr>
      <vt:lpstr>5.4 Локальное экранирование критических узлов. 3/3 </vt:lpstr>
      <vt:lpstr>5.5 Применение специализированного защитного корпуса ЭКБ </vt:lpstr>
      <vt:lpstr>5.6 Оптимизация расположения блоков аппаратуры в составе КА </vt:lpstr>
      <vt:lpstr>5.7.1 Использование терморегулирующих покрытий</vt:lpstr>
      <vt:lpstr>5.7.2 Суммарный коэффициент повышения  эффективности ослабления дозовых нагрузок ТРП  </vt:lpstr>
      <vt:lpstr>6. Используемое программное обеспечение</vt:lpstr>
      <vt:lpstr>7. Используемые стандарты 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Испытательные средства Роскосмоса. Текущее состояние</dc:title>
  <dc:creator>Катя</dc:creator>
  <cp:lastModifiedBy>Чубунов Павел Александрович</cp:lastModifiedBy>
  <cp:revision>943</cp:revision>
  <cp:lastPrinted>2023-09-05T11:32:29Z</cp:lastPrinted>
  <dcterms:created xsi:type="dcterms:W3CDTF">2014-11-06T14:08:00Z</dcterms:created>
  <dcterms:modified xsi:type="dcterms:W3CDTF">2023-09-05T13:56:45Z</dcterms:modified>
</cp:coreProperties>
</file>