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6" r:id="rId2"/>
    <p:sldId id="303" r:id="rId3"/>
    <p:sldId id="407" r:id="rId4"/>
    <p:sldId id="322" r:id="rId5"/>
    <p:sldId id="410" r:id="rId6"/>
    <p:sldId id="323" r:id="rId7"/>
    <p:sldId id="421" r:id="rId8"/>
    <p:sldId id="422" r:id="rId9"/>
    <p:sldId id="329" r:id="rId10"/>
    <p:sldId id="417" r:id="rId11"/>
    <p:sldId id="414" r:id="rId12"/>
    <p:sldId id="424" r:id="rId13"/>
    <p:sldId id="415" r:id="rId14"/>
    <p:sldId id="326" r:id="rId15"/>
    <p:sldId id="325" r:id="rId16"/>
    <p:sldId id="418" r:id="rId17"/>
    <p:sldId id="416" r:id="rId18"/>
    <p:sldId id="339" r:id="rId19"/>
    <p:sldId id="338" r:id="rId20"/>
    <p:sldId id="419" r:id="rId21"/>
    <p:sldId id="331" r:id="rId22"/>
    <p:sldId id="332" r:id="rId23"/>
    <p:sldId id="333" r:id="rId24"/>
    <p:sldId id="334" r:id="rId25"/>
    <p:sldId id="340" r:id="rId26"/>
    <p:sldId id="342" r:id="rId27"/>
    <p:sldId id="343" r:id="rId28"/>
    <p:sldId id="427" r:id="rId29"/>
    <p:sldId id="428" r:id="rId30"/>
    <p:sldId id="433" r:id="rId31"/>
    <p:sldId id="434" r:id="rId32"/>
    <p:sldId id="435" r:id="rId33"/>
    <p:sldId id="436" r:id="rId34"/>
    <p:sldId id="335" r:id="rId35"/>
    <p:sldId id="425" r:id="rId36"/>
    <p:sldId id="426" r:id="rId37"/>
    <p:sldId id="413" r:id="rId3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CC"/>
    <a:srgbClr val="006600"/>
    <a:srgbClr val="006666"/>
    <a:srgbClr val="009999"/>
    <a:srgbClr val="003300"/>
    <a:srgbClr val="993300"/>
    <a:srgbClr val="663300"/>
    <a:srgbClr val="3A1D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70A4A-C63D-4748-82E4-FF95967BE24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3F32E-CCE8-4855-9BA7-796776CE1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F32E-CCE8-4855-9BA7-796776CE197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8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130425"/>
            <a:ext cx="575840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648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7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836712"/>
            <a:ext cx="9144000" cy="56886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0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3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0886-A403-4C99-AC7B-0AE44C36E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/>
          <a:stretch/>
        </p:blipFill>
        <p:spPr>
          <a:xfrm>
            <a:off x="0" y="1752600"/>
            <a:ext cx="9144000" cy="5101974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0886-A403-4C99-AC7B-0AE44C36E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990600"/>
            <a:ext cx="9144000" cy="762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3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/>
          <a:stretch/>
        </p:blipFill>
        <p:spPr>
          <a:xfrm>
            <a:off x="0" y="1752600"/>
            <a:ext cx="9144000" cy="5101974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0886-A403-4C99-AC7B-0AE44C36E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990600"/>
            <a:ext cx="9144000" cy="762000"/>
          </a:xfrm>
          <a:prstGeom prst="rect">
            <a:avLst/>
          </a:prstGeom>
          <a:solidFill>
            <a:srgbClr val="0066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666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6761" y="1772816"/>
            <a:ext cx="9144000" cy="3872926"/>
          </a:xfrm>
          <a:prstGeom prst="rect">
            <a:avLst/>
          </a:prstGeom>
          <a:gradFill>
            <a:gsLst>
              <a:gs pos="0">
                <a:schemeClr val="bg1">
                  <a:alpha val="74000"/>
                </a:schemeClr>
              </a:gs>
              <a:gs pos="50000">
                <a:schemeClr val="bg1">
                  <a:alpha val="3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5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1"/>
          <a:stretch/>
        </p:blipFill>
        <p:spPr>
          <a:xfrm>
            <a:off x="0" y="1752600"/>
            <a:ext cx="9144000" cy="5101974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0886-A403-4C99-AC7B-0AE44C36E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990600"/>
            <a:ext cx="9144000" cy="762000"/>
          </a:xfrm>
          <a:prstGeom prst="rect">
            <a:avLst/>
          </a:prstGeom>
          <a:solidFill>
            <a:srgbClr val="9999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1752600"/>
            <a:ext cx="9144000" cy="5105400"/>
          </a:xfrm>
          <a:prstGeom prst="rect">
            <a:avLst/>
          </a:prstGeom>
          <a:gradFill>
            <a:gsLst>
              <a:gs pos="0">
                <a:schemeClr val="bg1"/>
              </a:gs>
              <a:gs pos="79000">
                <a:schemeClr val="bg1">
                  <a:alpha val="28000"/>
                </a:schemeClr>
              </a:gs>
              <a:gs pos="90000">
                <a:schemeClr val="bg1">
                  <a:alpha val="0"/>
                </a:schemeClr>
              </a:gs>
              <a:gs pos="100000">
                <a:srgbClr val="FFEBFA">
                  <a:alpha val="7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0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9144000" cy="68511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D:\new\3_Графика\Elements\png\cub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00243"/>
            <a:ext cx="914400" cy="17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832648" cy="57826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9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gradFill>
            <a:gsLst>
              <a:gs pos="53300">
                <a:schemeClr val="bg1"/>
              </a:gs>
              <a:gs pos="27000">
                <a:schemeClr val="bg1"/>
              </a:gs>
              <a:gs pos="417">
                <a:schemeClr val="accent1">
                  <a:lumMod val="60000"/>
                  <a:lumOff val="40000"/>
                  <a:alpha val="0"/>
                </a:schemeClr>
              </a:gs>
              <a:gs pos="99583">
                <a:schemeClr val="accent1">
                  <a:alpha val="0"/>
                </a:schemeClr>
              </a:gs>
              <a:gs pos="9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843544" cy="57826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1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gradFill>
            <a:gsLst>
              <a:gs pos="53300">
                <a:schemeClr val="bg1"/>
              </a:gs>
              <a:gs pos="27000">
                <a:schemeClr val="bg1"/>
              </a:gs>
              <a:gs pos="417">
                <a:schemeClr val="accent1">
                  <a:lumMod val="60000"/>
                  <a:lumOff val="40000"/>
                  <a:alpha val="0"/>
                </a:schemeClr>
              </a:gs>
              <a:gs pos="99583">
                <a:schemeClr val="accent1">
                  <a:alpha val="0"/>
                </a:schemeClr>
              </a:gs>
              <a:gs pos="9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843544" cy="57826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gradFill>
            <a:gsLst>
              <a:gs pos="53300">
                <a:schemeClr val="bg1"/>
              </a:gs>
              <a:gs pos="27000">
                <a:schemeClr val="bg1"/>
              </a:gs>
              <a:gs pos="417">
                <a:schemeClr val="accent1">
                  <a:lumMod val="60000"/>
                  <a:lumOff val="40000"/>
                  <a:alpha val="0"/>
                </a:schemeClr>
              </a:gs>
              <a:gs pos="99583">
                <a:schemeClr val="accent1">
                  <a:alpha val="0"/>
                </a:schemeClr>
              </a:gs>
              <a:gs pos="9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gradFill>
            <a:gsLst>
              <a:gs pos="53300">
                <a:schemeClr val="bg1"/>
              </a:gs>
              <a:gs pos="27000">
                <a:schemeClr val="bg1"/>
              </a:gs>
              <a:gs pos="417">
                <a:schemeClr val="accent1">
                  <a:lumMod val="60000"/>
                  <a:lumOff val="40000"/>
                  <a:alpha val="0"/>
                </a:schemeClr>
              </a:gs>
              <a:gs pos="99583">
                <a:schemeClr val="accent1">
                  <a:alpha val="0"/>
                </a:schemeClr>
              </a:gs>
              <a:gs pos="9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2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gradFill>
            <a:gsLst>
              <a:gs pos="53300">
                <a:schemeClr val="bg1"/>
              </a:gs>
              <a:gs pos="27000">
                <a:schemeClr val="bg1"/>
              </a:gs>
              <a:gs pos="417">
                <a:schemeClr val="accent1">
                  <a:lumMod val="60000"/>
                  <a:lumOff val="40000"/>
                  <a:alpha val="0"/>
                </a:schemeClr>
              </a:gs>
              <a:gs pos="99583">
                <a:schemeClr val="accent1">
                  <a:alpha val="0"/>
                </a:schemeClr>
              </a:gs>
              <a:gs pos="9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0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836712"/>
            <a:ext cx="9144000" cy="56886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986" y="274638"/>
            <a:ext cx="5209302" cy="57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C65-5BAE-42BB-8B90-2E0760547279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B3F67-3ADA-426D-AF51-EBD9B9F64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71" r:id="rId4"/>
    <p:sldLayoutId id="2147483670" r:id="rId5"/>
    <p:sldLayoutId id="2147483669" r:id="rId6"/>
    <p:sldLayoutId id="2147483668" r:id="rId7"/>
    <p:sldLayoutId id="2147483651" r:id="rId8"/>
    <p:sldLayoutId id="2147483673" r:id="rId9"/>
    <p:sldLayoutId id="2147483663" r:id="rId10"/>
    <p:sldLayoutId id="2147483672" r:id="rId11"/>
    <p:sldLayoutId id="2147483659" r:id="rId12"/>
    <p:sldLayoutId id="2147483665" r:id="rId13"/>
    <p:sldLayoutId id="2147483674" r:id="rId14"/>
    <p:sldLayoutId id="214748366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08"/>
          </a:xfrm>
        </p:spPr>
      </p:pic>
      <p:pic>
        <p:nvPicPr>
          <p:cNvPr id="5" name="Picture 2" descr="D:\new\3_Графика\Elements\png\c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6" y="1696855"/>
            <a:ext cx="2685503" cy="50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005472"/>
            <a:ext cx="69099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</a:t>
            </a: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«ИНТЕГРАЛ»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1998120"/>
            <a:ext cx="657226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«Разработка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производство ЭКБ двойного и специального назначения,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выполняемая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2018-2022г.»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9832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Докладчик</a:t>
            </a:r>
            <a:r>
              <a:rPr lang="ru-RU" b="1" dirty="0"/>
              <a:t>: </a:t>
            </a:r>
          </a:p>
          <a:p>
            <a:r>
              <a:rPr lang="ru-RU" b="1" dirty="0"/>
              <a:t>П</a:t>
            </a:r>
            <a:r>
              <a:rPr lang="ru-RU" b="1" dirty="0" smtClean="0"/>
              <a:t>ервый </a:t>
            </a:r>
            <a:r>
              <a:rPr lang="ru-RU" b="1" dirty="0"/>
              <a:t>заместитель директора </a:t>
            </a:r>
            <a:endParaRPr lang="ru-RU" b="1" dirty="0" smtClean="0"/>
          </a:p>
          <a:p>
            <a:r>
              <a:rPr lang="ru-RU" b="1" dirty="0" smtClean="0"/>
              <a:t>Филиала </a:t>
            </a:r>
            <a:r>
              <a:rPr lang="ru-RU" b="1" dirty="0"/>
              <a:t>НТЦ «</a:t>
            </a:r>
            <a:r>
              <a:rPr lang="ru-RU" b="1" dirty="0" err="1"/>
              <a:t>Белмикросистемы</a:t>
            </a:r>
            <a:r>
              <a:rPr lang="ru-RU" b="1" dirty="0"/>
              <a:t>» </a:t>
            </a:r>
          </a:p>
          <a:p>
            <a:r>
              <a:rPr lang="ru-RU" b="1" dirty="0"/>
              <a:t>Альшевский Ю.А. </a:t>
            </a:r>
          </a:p>
        </p:txBody>
      </p:sp>
    </p:spTree>
    <p:extLst>
      <p:ext uri="{BB962C8B-B14F-4D97-AF65-F5344CB8AC3E}">
        <p14:creationId xmlns:p14="http://schemas.microsoft.com/office/powerpoint/2010/main" val="249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878512" y="609600"/>
            <a:ext cx="326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драйверов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43808" y="1125538"/>
            <a:ext cx="36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2400" b="1" dirty="0">
                <a:latin typeface="+mn-lt"/>
              </a:rPr>
              <a:t>5325</a:t>
            </a:r>
            <a:r>
              <a:rPr lang="ru-RU" altLang="ru-RU" sz="2400" b="1" dirty="0" smtClean="0">
                <a:latin typeface="+mn-lt"/>
              </a:rPr>
              <a:t>КХ024, </a:t>
            </a:r>
            <a:r>
              <a:rPr lang="en-US" altLang="ru-RU" sz="2400" b="1" dirty="0" smtClean="0">
                <a:latin typeface="+mn-lt"/>
              </a:rPr>
              <a:t>5325</a:t>
            </a:r>
            <a:r>
              <a:rPr lang="ru-RU" altLang="ru-RU" sz="2400" b="1" dirty="0" smtClean="0">
                <a:latin typeface="+mn-lt"/>
              </a:rPr>
              <a:t>КХ02Н4</a:t>
            </a:r>
          </a:p>
          <a:p>
            <a:endParaRPr lang="ru-RU" altLang="ru-RU" sz="2400" b="1" dirty="0">
              <a:latin typeface="+mn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388" y="2000272"/>
            <a:ext cx="309646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dirty="0" smtClean="0">
                <a:latin typeface="+mn-lt"/>
              </a:rPr>
              <a:t>Высоковольтный </a:t>
            </a:r>
            <a:r>
              <a:rPr lang="ru-RU" altLang="ru-RU" sz="1800" dirty="0">
                <a:latin typeface="+mn-lt"/>
              </a:rPr>
              <a:t>двойной драйвер для управления </a:t>
            </a:r>
            <a:endParaRPr lang="ru-RU" altLang="ru-RU" sz="1800" dirty="0" smtClean="0">
              <a:latin typeface="+mn-lt"/>
            </a:endParaRPr>
          </a:p>
          <a:p>
            <a:r>
              <a:rPr lang="en-US" altLang="ru-RU" sz="1800" dirty="0" smtClean="0">
                <a:latin typeface="+mn-lt"/>
              </a:rPr>
              <a:t>N-</a:t>
            </a:r>
            <a:r>
              <a:rPr lang="ru-RU" altLang="ru-RU" sz="1800" dirty="0">
                <a:latin typeface="+mn-lt"/>
              </a:rPr>
              <a:t>канальными MOSFEТ транзисторами</a:t>
            </a:r>
          </a:p>
          <a:p>
            <a:r>
              <a:rPr lang="ru-RU" altLang="ru-RU" sz="1800" dirty="0">
                <a:latin typeface="+mn-lt"/>
              </a:rPr>
              <a:t>(</a:t>
            </a:r>
            <a:r>
              <a:rPr lang="en-US" altLang="ru-RU" sz="1800" dirty="0">
                <a:latin typeface="+mn-lt"/>
              </a:rPr>
              <a:t>MAX</a:t>
            </a:r>
            <a:r>
              <a:rPr lang="ru-RU" altLang="ru-RU" sz="1800" dirty="0">
                <a:latin typeface="+mn-lt"/>
              </a:rPr>
              <a:t>17601,</a:t>
            </a:r>
            <a:r>
              <a:rPr lang="en-US" altLang="ru-RU" sz="1800" dirty="0">
                <a:latin typeface="+mn-lt"/>
              </a:rPr>
              <a:t>Maxim Integrated</a:t>
            </a:r>
            <a:r>
              <a:rPr lang="ru-RU" altLang="ru-RU" sz="1800" dirty="0" smtClean="0">
                <a:latin typeface="+mn-lt"/>
              </a:rPr>
              <a:t>)</a:t>
            </a:r>
          </a:p>
          <a:p>
            <a:r>
              <a:rPr lang="ru-RU" altLang="ru-RU" sz="1800" dirty="0" smtClean="0">
                <a:latin typeface="+mn-lt"/>
              </a:rPr>
              <a:t>Кристалл на зарубежной фабрике</a:t>
            </a:r>
            <a:endParaRPr lang="ru-RU" altLang="ru-RU" sz="1800" dirty="0"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347864" y="1877834"/>
            <a:ext cx="579613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latin typeface="+mn-lt"/>
              </a:rPr>
              <a:t>Основные технические характеристики:</a:t>
            </a:r>
            <a:r>
              <a:rPr lang="ru-RU" altLang="ru-RU" sz="1800" dirty="0">
                <a:latin typeface="+mn-lt"/>
              </a:rPr>
              <a:t> 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напряжение питания: 4,0    14 В 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динамический ток потребления: не более 22 мА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рабочий диапазон температур – минус 60ºС ÷ +125ºС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выходное сопротивление на выводах </a:t>
            </a:r>
            <a:r>
              <a:rPr lang="en-US" altLang="ru-RU" sz="1800" dirty="0">
                <a:latin typeface="+mn-lt"/>
                <a:sym typeface="Symbol" pitchFamily="18" charset="2"/>
              </a:rPr>
              <a:t>OUTA</a:t>
            </a:r>
            <a:r>
              <a:rPr lang="ru-RU" altLang="ru-RU" sz="1800" dirty="0">
                <a:latin typeface="+mn-lt"/>
                <a:sym typeface="Symbol" pitchFamily="18" charset="2"/>
              </a:rPr>
              <a:t>, </a:t>
            </a:r>
            <a:r>
              <a:rPr lang="en-US" altLang="ru-RU" sz="1800" dirty="0">
                <a:latin typeface="+mn-lt"/>
                <a:sym typeface="Symbol" pitchFamily="18" charset="2"/>
              </a:rPr>
              <a:t>OUTB</a:t>
            </a:r>
            <a:r>
              <a:rPr lang="ru-RU" altLang="ru-RU" sz="1800" dirty="0">
                <a:latin typeface="+mn-lt"/>
                <a:sym typeface="Symbol" pitchFamily="18" charset="2"/>
              </a:rPr>
              <a:t> в  состоянии высокого  уровня – 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1,95 Ом;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выходное сопротивление на выводах </a:t>
            </a:r>
            <a:r>
              <a:rPr lang="en-US" altLang="ru-RU" sz="1800" dirty="0">
                <a:latin typeface="+mn-lt"/>
                <a:sym typeface="Symbol" pitchFamily="18" charset="2"/>
              </a:rPr>
              <a:t>OUTA</a:t>
            </a:r>
            <a:r>
              <a:rPr lang="ru-RU" altLang="ru-RU" sz="1800" dirty="0">
                <a:latin typeface="+mn-lt"/>
                <a:sym typeface="Symbol" pitchFamily="18" charset="2"/>
              </a:rPr>
              <a:t>, </a:t>
            </a:r>
            <a:r>
              <a:rPr lang="en-US" altLang="ru-RU" sz="1800" dirty="0">
                <a:latin typeface="+mn-lt"/>
                <a:sym typeface="Symbol" pitchFamily="18" charset="2"/>
              </a:rPr>
              <a:t>OUTB</a:t>
            </a:r>
            <a:r>
              <a:rPr lang="ru-RU" altLang="ru-RU" sz="1800" dirty="0">
                <a:latin typeface="+mn-lt"/>
                <a:sym typeface="Symbol" pitchFamily="18" charset="2"/>
              </a:rPr>
              <a:t> в  состоянии низкого  уровня – 1,0 Ом;</a:t>
            </a:r>
            <a:endParaRPr lang="en-US" altLang="ru-RU" sz="1800" dirty="0">
              <a:latin typeface="+mn-lt"/>
              <a:sym typeface="Symbol" pitchFamily="18" charset="2"/>
            </a:endParaRPr>
          </a:p>
          <a:p>
            <a:r>
              <a:rPr lang="en-US" altLang="ru-RU" sz="1800" dirty="0">
                <a:latin typeface="+mn-lt"/>
                <a:sym typeface="Symbol" pitchFamily="18" charset="2"/>
              </a:rPr>
              <a:t>- </a:t>
            </a:r>
            <a:r>
              <a:rPr lang="ru-RU" altLang="ru-RU" sz="1800" dirty="0">
                <a:latin typeface="+mn-lt"/>
                <a:sym typeface="Symbol" pitchFamily="18" charset="2"/>
              </a:rPr>
              <a:t>корпус – 4112.8-1.01 или 4112.8-3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82252" y="4958303"/>
            <a:ext cx="81341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 – 2Ус;  7.И6 – 2Ус; 7.И7 – 2Ус;  </a:t>
            </a:r>
          </a:p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                        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7.С1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 1Ус;  7.С4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0,05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</a:t>
            </a:r>
            <a:br>
              <a:rPr lang="ru-RU" altLang="ru-RU" sz="1800" b="1" dirty="0">
                <a:solidFill>
                  <a:srgbClr val="6600FF"/>
                </a:solidFill>
                <a:latin typeface="+mn-lt"/>
              </a:rPr>
            </a:b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          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7.К1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7.К4 – 1К; </a:t>
            </a:r>
          </a:p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                           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7.К11(7.К12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) –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6381328"/>
            <a:ext cx="758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03655" y="1988840"/>
            <a:ext cx="4264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Основные технические характеристики: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6" y="2054108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 smtClean="0"/>
              <a:t>Линейный </a:t>
            </a:r>
            <a:r>
              <a:rPr lang="ru-RU" dirty="0"/>
              <a:t>регулируемый стабилизатор напряжения </a:t>
            </a:r>
            <a:r>
              <a:rPr lang="en-US" dirty="0"/>
              <a:t>c</a:t>
            </a:r>
            <a:r>
              <a:rPr lang="ru-RU" dirty="0"/>
              <a:t> током нагрузки </a:t>
            </a:r>
            <a:r>
              <a:rPr lang="ru-RU" dirty="0" smtClean="0"/>
              <a:t>до </a:t>
            </a:r>
            <a:r>
              <a:rPr lang="ru-RU" dirty="0"/>
              <a:t>2,0А</a:t>
            </a:r>
            <a:endParaRPr lang="en-US" dirty="0"/>
          </a:p>
          <a:p>
            <a:r>
              <a:rPr lang="en-US" dirty="0"/>
              <a:t>(MSK5231, M.S. Kennedy Corp.)</a:t>
            </a:r>
            <a:r>
              <a:rPr lang="ru-RU" dirty="0"/>
              <a:t>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23928" y="2398045"/>
            <a:ext cx="396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 опорное напряжение – 1,22В ÷ 1,27В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 выходной ток – не более 2,0А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падение напряжения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при I</a:t>
            </a:r>
            <a:r>
              <a:rPr lang="ru-RU" baseline="-25000" dirty="0">
                <a:sym typeface="Symbol" pitchFamily="18" charset="2"/>
              </a:rPr>
              <a:t>ВЫХ</a:t>
            </a:r>
            <a:r>
              <a:rPr lang="ru-RU" dirty="0">
                <a:sym typeface="Symbol" pitchFamily="18" charset="2"/>
              </a:rPr>
              <a:t> = 2,0А –  от 1,5В до 35В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-корпус – КТ-94-1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483768" y="1160917"/>
            <a:ext cx="4464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5324ЕР015, 5324ЕР01Н4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91110" y="4552572"/>
            <a:ext cx="885289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 – 2Ус;  7.И6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0,01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7.И7 – 2Ус;  </a:t>
            </a: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                                   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7.С1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 7.С4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5Ус;</a:t>
            </a: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                             7.К1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1К; 7.К4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0,08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</a:t>
            </a: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                             7.К11(7.К12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) – 1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</a:p>
          <a:p>
            <a:pPr marL="2152650" indent="-185738">
              <a:tabLst>
                <a:tab pos="2060575" algn="l"/>
                <a:tab pos="2244725" algn="l"/>
              </a:tabLst>
            </a:pPr>
            <a:r>
              <a:rPr lang="ru-RU" altLang="ru-RU" b="1" dirty="0" smtClean="0">
                <a:solidFill>
                  <a:srgbClr val="6600FF"/>
                </a:solidFill>
              </a:rPr>
              <a:t>   </a:t>
            </a:r>
          </a:p>
          <a:p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11675" y="593725"/>
            <a:ext cx="463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силовой электроники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623731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11675" y="593725"/>
            <a:ext cx="463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силовой электроники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2400" y="2491010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ja-JP" dirty="0" smtClean="0"/>
              <a:t>Линейные </a:t>
            </a:r>
            <a:r>
              <a:rPr lang="ru-RU" altLang="ja-JP" dirty="0"/>
              <a:t>стабилизаторы напряжения</a:t>
            </a:r>
          </a:p>
          <a:p>
            <a:r>
              <a:rPr lang="ru-RU" altLang="ja-JP" dirty="0"/>
              <a:t>(ТК71718</a:t>
            </a:r>
            <a:r>
              <a:rPr lang="en-US" altLang="ja-JP" dirty="0">
                <a:ea typeface="ＭＳ Ｐゴシック"/>
                <a:cs typeface="ＭＳ Ｐゴシック"/>
              </a:rPr>
              <a:t>S</a:t>
            </a:r>
            <a:r>
              <a:rPr lang="ru-RU" altLang="ja-JP" dirty="0"/>
              <a:t>; ТК71725</a:t>
            </a:r>
            <a:r>
              <a:rPr lang="en-US" altLang="ja-JP" dirty="0">
                <a:ea typeface="ＭＳ Ｐゴシック"/>
                <a:cs typeface="ＭＳ Ｐゴシック"/>
              </a:rPr>
              <a:t>S</a:t>
            </a:r>
            <a:r>
              <a:rPr lang="ru-RU" altLang="ja-JP" dirty="0"/>
              <a:t>; ТК71733</a:t>
            </a:r>
            <a:r>
              <a:rPr lang="en-US" altLang="ja-JP" dirty="0">
                <a:ea typeface="ＭＳ Ｐゴシック"/>
                <a:cs typeface="ＭＳ Ｐゴシック"/>
              </a:rPr>
              <a:t>S</a:t>
            </a:r>
            <a:r>
              <a:rPr lang="ru-RU" altLang="ja-JP" dirty="0"/>
              <a:t>) </a:t>
            </a:r>
            <a:endParaRPr lang="ru-RU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419872" y="2303726"/>
            <a:ext cx="57241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</a:t>
            </a:r>
            <a:r>
              <a:rPr lang="en-US" dirty="0">
                <a:sym typeface="Symbol" pitchFamily="18" charset="2"/>
              </a:rPr>
              <a:t>U</a:t>
            </a:r>
            <a:r>
              <a:rPr lang="ru-RU" baseline="-25000" dirty="0">
                <a:sym typeface="Symbol" pitchFamily="18" charset="2"/>
              </a:rPr>
              <a:t>ВЫХ, НОМ</a:t>
            </a:r>
            <a:r>
              <a:rPr lang="ru-RU" dirty="0">
                <a:sym typeface="Symbol" pitchFamily="18" charset="2"/>
              </a:rPr>
              <a:t>.= 1.8В/ 2.5В/ 3.3В</a:t>
            </a:r>
            <a:endParaRPr lang="en-US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</a:t>
            </a:r>
            <a:r>
              <a:rPr lang="en-US" dirty="0">
                <a:sym typeface="Symbol" pitchFamily="18" charset="2"/>
              </a:rPr>
              <a:t>U</a:t>
            </a:r>
            <a:r>
              <a:rPr lang="ru-RU" baseline="-25000" dirty="0">
                <a:sym typeface="Symbol" pitchFamily="18" charset="2"/>
              </a:rPr>
              <a:t>ВХ</a:t>
            </a:r>
            <a:r>
              <a:rPr lang="ru-RU" dirty="0">
                <a:sym typeface="Symbol" pitchFamily="18" charset="2"/>
              </a:rPr>
              <a:t> = ( </a:t>
            </a:r>
            <a:r>
              <a:rPr lang="en-US" dirty="0">
                <a:sym typeface="Symbol" pitchFamily="18" charset="2"/>
              </a:rPr>
              <a:t>U</a:t>
            </a:r>
            <a:r>
              <a:rPr lang="ru-RU" baseline="-25000" dirty="0">
                <a:sym typeface="Symbol" pitchFamily="18" charset="2"/>
              </a:rPr>
              <a:t>ВЫХ,</a:t>
            </a:r>
            <a:r>
              <a:rPr lang="ru-RU" dirty="0">
                <a:sym typeface="Symbol" pitchFamily="18" charset="2"/>
              </a:rPr>
              <a:t> +1</a:t>
            </a:r>
            <a:r>
              <a:rPr lang="en-US" dirty="0">
                <a:sym typeface="Symbol" pitchFamily="18" charset="2"/>
              </a:rPr>
              <a:t>,</a:t>
            </a:r>
            <a:r>
              <a:rPr lang="ru-RU" dirty="0">
                <a:sym typeface="Symbol" pitchFamily="18" charset="2"/>
              </a:rPr>
              <a:t>0В) ÷ 14В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выходной ток -  </a:t>
            </a:r>
            <a:r>
              <a:rPr lang="en-US" dirty="0">
                <a:sym typeface="Symbol" pitchFamily="18" charset="2"/>
              </a:rPr>
              <a:t>I</a:t>
            </a:r>
            <a:r>
              <a:rPr lang="ru-RU" baseline="-25000" dirty="0">
                <a:sym typeface="Symbol" pitchFamily="18" charset="2"/>
              </a:rPr>
              <a:t>ВЫХ</a:t>
            </a:r>
            <a:r>
              <a:rPr lang="ru-RU" dirty="0">
                <a:sym typeface="Symbol" pitchFamily="18" charset="2"/>
              </a:rPr>
              <a:t>  ≤ 150мА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максимальное падение напряжения - </a:t>
            </a:r>
            <a:r>
              <a:rPr lang="en-US" dirty="0">
                <a:sym typeface="Symbol" pitchFamily="18" charset="2"/>
              </a:rPr>
              <a:t>U</a:t>
            </a:r>
            <a:r>
              <a:rPr lang="ru-RU" baseline="-25000" dirty="0">
                <a:sym typeface="Symbol" pitchFamily="18" charset="2"/>
              </a:rPr>
              <a:t>ПАД </a:t>
            </a:r>
            <a:r>
              <a:rPr lang="en-US" baseline="-25000" dirty="0">
                <a:sym typeface="Symbol" pitchFamily="18" charset="2"/>
              </a:rPr>
              <a:t>MIN</a:t>
            </a:r>
            <a:r>
              <a:rPr lang="ru-RU" dirty="0">
                <a:sym typeface="Symbol" pitchFamily="18" charset="2"/>
              </a:rPr>
              <a:t>  = 330мВ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рабочий диапазон температур – минус 60ºС ÷ +125ºС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корпус – 5221.6-1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158910" y="975824"/>
            <a:ext cx="50087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1344ЕН1.8У, </a:t>
            </a:r>
            <a:r>
              <a:rPr lang="ru-RU" altLang="ja-JP" sz="2400" b="1" dirty="0"/>
              <a:t>1344ЕН2.5У, 1344ЕН3.3У</a:t>
            </a:r>
          </a:p>
          <a:p>
            <a:pPr algn="ctr"/>
            <a:r>
              <a:rPr lang="ru-RU" dirty="0" smtClean="0"/>
              <a:t>Расширение </a:t>
            </a:r>
            <a:r>
              <a:rPr lang="ru-RU" dirty="0"/>
              <a:t>серии 1344ЕНхх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755576" y="4859696"/>
            <a:ext cx="2151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348149" y="4853870"/>
            <a:ext cx="68036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7.И1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0,5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 7.И6 – 5Ус; 7.И7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4Ус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</a:t>
            </a: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7.С1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 7.С4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7.К1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10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7.К4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0,5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</a:t>
            </a: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7.К11(7.К12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) –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  <a:sym typeface="Symbol" pitchFamily="18" charset="2"/>
              </a:rPr>
              <a:t>2/мг </a:t>
            </a:r>
            <a:endParaRPr lang="ru-RU" altLang="ru-RU" sz="1800" b="1" dirty="0">
              <a:solidFill>
                <a:srgbClr val="6600FF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237312"/>
            <a:ext cx="758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522787" y="593725"/>
            <a:ext cx="463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силовой электроники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87604" y="30202"/>
            <a:ext cx="4148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979712" y="1125538"/>
            <a:ext cx="44644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800" b="1" dirty="0" smtClean="0">
                <a:latin typeface="+mn-lt"/>
              </a:rPr>
              <a:t>5326НН014, 5326НН01Н4</a:t>
            </a:r>
          </a:p>
          <a:p>
            <a:endParaRPr lang="ru-RU" altLang="ru-RU" sz="2800" b="1" dirty="0">
              <a:latin typeface="+mn-lt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16318" y="2468795"/>
            <a:ext cx="32248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dirty="0" smtClean="0">
                <a:latin typeface="+mn-lt"/>
              </a:rPr>
              <a:t>Повышающий </a:t>
            </a:r>
            <a:r>
              <a:rPr lang="ru-RU" altLang="ru-RU" sz="1800" dirty="0">
                <a:latin typeface="+mn-lt"/>
              </a:rPr>
              <a:t>импульсный преобразователь напряжения с током нагрузки до </a:t>
            </a:r>
            <a:r>
              <a:rPr lang="ru-RU" altLang="ru-RU" sz="1800" dirty="0" smtClean="0">
                <a:latin typeface="+mn-lt"/>
              </a:rPr>
              <a:t>1.0А</a:t>
            </a:r>
            <a:r>
              <a:rPr lang="en-US" altLang="ru-RU" sz="1800" dirty="0" smtClean="0">
                <a:latin typeface="+mn-lt"/>
              </a:rPr>
              <a:t>  (</a:t>
            </a:r>
            <a:r>
              <a:rPr lang="en-US" altLang="ru-RU" sz="1800" dirty="0">
                <a:latin typeface="+mn-lt"/>
              </a:rPr>
              <a:t>LT1308, Linear Technology)</a:t>
            </a:r>
            <a:r>
              <a:rPr lang="ru-RU" altLang="ru-RU" sz="1800" dirty="0">
                <a:latin typeface="+mn-lt"/>
              </a:rPr>
              <a:t>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612938" y="2352656"/>
            <a:ext cx="545979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dirty="0">
                <a:latin typeface="+mn-lt"/>
                <a:sym typeface="Symbol" pitchFamily="18" charset="2"/>
              </a:rPr>
              <a:t>- входное напряжение – </a:t>
            </a:r>
            <a:r>
              <a:rPr lang="en-US" altLang="ru-RU" sz="1800" dirty="0">
                <a:latin typeface="+mn-lt"/>
                <a:sym typeface="Symbol" pitchFamily="18" charset="2"/>
              </a:rPr>
              <a:t>U</a:t>
            </a:r>
            <a:r>
              <a:rPr lang="ru-RU" altLang="ru-RU" sz="1800" baseline="-25000" dirty="0">
                <a:latin typeface="+mn-lt"/>
                <a:sym typeface="Symbol" pitchFamily="18" charset="2"/>
              </a:rPr>
              <a:t>ВХ</a:t>
            </a:r>
            <a:r>
              <a:rPr lang="ru-RU" altLang="ru-RU" sz="1800" dirty="0">
                <a:latin typeface="+mn-lt"/>
                <a:sym typeface="Symbol" pitchFamily="18" charset="2"/>
              </a:rPr>
              <a:t>  = 1,0 ÷ 10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регулируемое выходное напряжение - 1,22 ÷ 34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нестабильность по напряжению - 0,3 %/В 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   при 2,0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  </a:t>
            </a:r>
            <a:r>
              <a:rPr lang="en-US" altLang="ru-RU" sz="1800" dirty="0">
                <a:latin typeface="+mn-lt"/>
                <a:sym typeface="Symbol" pitchFamily="18" charset="2"/>
              </a:rPr>
              <a:t>U</a:t>
            </a:r>
            <a:r>
              <a:rPr lang="ru-RU" altLang="ru-RU" sz="1800" baseline="-25000" dirty="0" err="1">
                <a:latin typeface="+mn-lt"/>
                <a:sym typeface="Symbol" pitchFamily="18" charset="2"/>
              </a:rPr>
              <a:t>вх</a:t>
            </a:r>
            <a:r>
              <a:rPr lang="ru-RU" altLang="ru-RU" sz="1800" dirty="0">
                <a:latin typeface="+mn-lt"/>
                <a:sym typeface="Symbol" pitchFamily="18" charset="2"/>
              </a:rPr>
              <a:t>  10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выходной ток - </a:t>
            </a:r>
            <a:r>
              <a:rPr lang="en-US" altLang="ru-RU" sz="1800" dirty="0">
                <a:latin typeface="+mn-lt"/>
                <a:sym typeface="Symbol" pitchFamily="18" charset="2"/>
              </a:rPr>
              <a:t>I</a:t>
            </a:r>
            <a:r>
              <a:rPr lang="ru-RU" altLang="ru-RU" sz="1800" baseline="-25000" dirty="0">
                <a:latin typeface="+mn-lt"/>
                <a:sym typeface="Symbol" pitchFamily="18" charset="2"/>
              </a:rPr>
              <a:t>ВЫХ</a:t>
            </a:r>
            <a:r>
              <a:rPr lang="ru-RU" altLang="ru-RU" sz="1800" dirty="0">
                <a:latin typeface="+mn-lt"/>
                <a:sym typeface="Symbol" pitchFamily="18" charset="2"/>
              </a:rPr>
              <a:t>   ≤ 1,0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А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ток потребления – не более 6,0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мА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частота генерирования – 450 ÷ 850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кГц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макс. коэффициент заполнения – не менее 82% 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корпус – 4116.8-3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419910" y="1983324"/>
            <a:ext cx="4256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latin typeface="+mn-lt"/>
              </a:rPr>
              <a:t>Основные технические характеристики:</a:t>
            </a:r>
            <a:r>
              <a:rPr lang="ru-RU" altLang="ru-RU" sz="1800" dirty="0">
                <a:latin typeface="+mn-lt"/>
              </a:rPr>
              <a:t>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047798" y="5231196"/>
            <a:ext cx="66205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7.И1–3Ус,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7.И6–0,1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7.И7–2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7.С1-10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7.С4-0,03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7.К1–0,2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7.К4–0,01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7.К11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(7.К12) – 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23528" y="6429961"/>
            <a:ext cx="7781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ИЗДЕЛИЕ ОСВОЕНО В 2021 ГОДУ,  ДОСТУПНЫ СЕРИЙНЫЕ ОБРАЗЦЫ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522787" y="593725"/>
            <a:ext cx="463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силовой электроники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87604" y="30202"/>
            <a:ext cx="4148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38559" y="4198850"/>
            <a:ext cx="59192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7.И1–0,3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7.И6–0,9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7.И7–4Ус, </a:t>
            </a: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7.С1-0,3</a:t>
            </a:r>
            <a:r>
              <a:rPr lang="ru-RU" altLang="ru-RU" sz="1800" dirty="0" smtClean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7.С4-0,8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7.К1–6</a:t>
            </a:r>
            <a:r>
              <a:rPr lang="ru-RU" altLang="ru-RU" sz="1800" dirty="0" smtClean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7.К4–0,3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7.К11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(7.К12) –  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037980" y="1950303"/>
            <a:ext cx="4256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latin typeface="+mn-lt"/>
              </a:rPr>
              <a:t>Основные технические характеристики:</a:t>
            </a:r>
            <a:r>
              <a:rPr lang="ru-RU" altLang="ru-RU" sz="1800" dirty="0">
                <a:latin typeface="+mn-lt"/>
              </a:rPr>
              <a:t>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51521" y="2088802"/>
            <a:ext cx="33843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dirty="0" smtClean="0">
                <a:latin typeface="+mn-lt"/>
              </a:rPr>
              <a:t>Регулируемый </a:t>
            </a:r>
            <a:r>
              <a:rPr lang="ru-RU" altLang="ru-RU" sz="1800" dirty="0">
                <a:latin typeface="+mn-lt"/>
              </a:rPr>
              <a:t>стабилизатор напряжения </a:t>
            </a:r>
            <a:r>
              <a:rPr lang="ru-RU" altLang="ru-RU" sz="1800" dirty="0" smtClean="0">
                <a:latin typeface="+mn-lt"/>
              </a:rPr>
              <a:t> положительной полярности</a:t>
            </a:r>
          </a:p>
          <a:p>
            <a:r>
              <a:rPr lang="ru-RU" altLang="ru-RU" sz="1800" dirty="0" smtClean="0">
                <a:latin typeface="+mn-lt"/>
              </a:rPr>
              <a:t>(LT3085, </a:t>
            </a:r>
            <a:r>
              <a:rPr lang="ru-RU" altLang="ru-RU" sz="1800" dirty="0" err="1" smtClean="0">
                <a:latin typeface="+mn-lt"/>
              </a:rPr>
              <a:t>Linear</a:t>
            </a:r>
            <a:r>
              <a:rPr lang="ru-RU" altLang="ru-RU" sz="1800" dirty="0" smtClean="0">
                <a:latin typeface="+mn-lt"/>
              </a:rPr>
              <a:t> </a:t>
            </a:r>
            <a:r>
              <a:rPr lang="ru-RU" altLang="ru-RU" sz="1800" dirty="0" err="1" smtClean="0">
                <a:latin typeface="+mn-lt"/>
              </a:rPr>
              <a:t>Technology</a:t>
            </a:r>
            <a:r>
              <a:rPr lang="ru-RU" altLang="ru-RU" sz="1800" dirty="0" smtClean="0">
                <a:latin typeface="+mn-lt"/>
              </a:rPr>
              <a:t>) </a:t>
            </a:r>
            <a:endParaRPr lang="ru-RU" altLang="ru-RU" sz="1800" dirty="0">
              <a:latin typeface="+mn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190999" y="2282389"/>
            <a:ext cx="44958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dirty="0">
                <a:latin typeface="+mn-lt"/>
                <a:sym typeface="Symbol" pitchFamily="18" charset="2"/>
              </a:rPr>
              <a:t>- входное напряжение – </a:t>
            </a:r>
            <a:r>
              <a:rPr lang="en-US" altLang="ru-RU" sz="1800" dirty="0">
                <a:latin typeface="+mn-lt"/>
                <a:sym typeface="Symbol" pitchFamily="18" charset="2"/>
              </a:rPr>
              <a:t>U</a:t>
            </a:r>
            <a:r>
              <a:rPr lang="ru-RU" altLang="ru-RU" sz="1800" baseline="-25000" dirty="0">
                <a:latin typeface="+mn-lt"/>
                <a:sym typeface="Symbol" pitchFamily="18" charset="2"/>
              </a:rPr>
              <a:t>ВХ</a:t>
            </a:r>
            <a:r>
              <a:rPr lang="ru-RU" altLang="ru-RU" sz="1800" dirty="0">
                <a:latin typeface="+mn-lt"/>
                <a:sym typeface="Symbol" pitchFamily="18" charset="2"/>
              </a:rPr>
              <a:t>  = 1,2 ÷ 36В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выходной ток нагрузки - </a:t>
            </a:r>
            <a:r>
              <a:rPr lang="en-US" altLang="ru-RU" sz="1800" dirty="0">
                <a:latin typeface="+mn-lt"/>
                <a:sym typeface="Symbol" pitchFamily="18" charset="2"/>
              </a:rPr>
              <a:t>I</a:t>
            </a:r>
            <a:r>
              <a:rPr lang="ru-RU" altLang="ru-RU" sz="1800" baseline="-25000" dirty="0">
                <a:latin typeface="+mn-lt"/>
                <a:sym typeface="Symbol" pitchFamily="18" charset="2"/>
              </a:rPr>
              <a:t>ВЫХ</a:t>
            </a:r>
            <a:r>
              <a:rPr lang="ru-RU" altLang="ru-RU" sz="1800" dirty="0">
                <a:latin typeface="+mn-lt"/>
                <a:sym typeface="Symbol" pitchFamily="18" charset="2"/>
              </a:rPr>
              <a:t>   ≤ 0,5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А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</a:rPr>
              <a:t>выходное напряжение: </a:t>
            </a:r>
            <a:r>
              <a:rPr lang="en-US" altLang="ru-RU" sz="1800" dirty="0">
                <a:latin typeface="+mn-lt"/>
              </a:rPr>
              <a:t>0</a:t>
            </a:r>
            <a:r>
              <a:rPr lang="ru-RU" altLang="ru-RU" sz="1800" dirty="0">
                <a:latin typeface="+mn-lt"/>
              </a:rPr>
              <a:t>,</a:t>
            </a:r>
            <a:r>
              <a:rPr lang="en-US" altLang="ru-RU" sz="1800" dirty="0">
                <a:latin typeface="+mn-lt"/>
              </a:rPr>
              <a:t>4</a:t>
            </a:r>
            <a:r>
              <a:rPr lang="ru-RU" altLang="ru-RU" sz="1800" dirty="0">
                <a:latin typeface="+mn-lt"/>
              </a:rPr>
              <a:t> – </a:t>
            </a:r>
            <a:r>
              <a:rPr lang="en-US" altLang="ru-RU" sz="1800" dirty="0">
                <a:latin typeface="+mn-lt"/>
              </a:rPr>
              <a:t>34.4</a:t>
            </a:r>
            <a:r>
              <a:rPr lang="ru-RU" altLang="ru-RU" sz="1800" dirty="0">
                <a:latin typeface="+mn-lt"/>
              </a:rPr>
              <a:t> </a:t>
            </a:r>
            <a:r>
              <a:rPr lang="ru-RU" altLang="ru-RU" sz="1800" dirty="0" smtClean="0">
                <a:latin typeface="+mn-lt"/>
              </a:rPr>
              <a:t>В</a:t>
            </a:r>
          </a:p>
          <a:p>
            <a:pPr>
              <a:buFontTx/>
              <a:buChar char="-"/>
            </a:pPr>
            <a:r>
              <a:rPr lang="ru-RU" altLang="ru-RU" sz="1800" dirty="0" smtClean="0">
                <a:latin typeface="+mn-lt"/>
                <a:sym typeface="Symbol" pitchFamily="18" charset="2"/>
              </a:rPr>
              <a:t> точность выходного напряжения  1%</a:t>
            </a:r>
            <a:endParaRPr lang="ru-RU" altLang="ru-RU" sz="1800" dirty="0">
              <a:latin typeface="+mn-lt"/>
              <a:sym typeface="Symbol" pitchFamily="18" charset="2"/>
            </a:endParaRP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корпус – </a:t>
            </a:r>
            <a:r>
              <a:rPr lang="ru-RU" sz="1800" dirty="0" smtClean="0">
                <a:latin typeface="+mn-lt"/>
              </a:rPr>
              <a:t>Н02.8-1В</a:t>
            </a:r>
            <a:endParaRPr lang="ru-RU" altLang="ru-RU" sz="1800" dirty="0">
              <a:solidFill>
                <a:srgbClr val="FF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771801" y="1052736"/>
            <a:ext cx="3788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b="1" dirty="0" smtClean="0">
                <a:latin typeface="+mn-lt"/>
              </a:rPr>
              <a:t>5318ЕР015, 5318ЕР01Н4</a:t>
            </a:r>
          </a:p>
          <a:p>
            <a:endParaRPr lang="ru-RU" altLang="ru-RU" sz="2400" b="1" dirty="0">
              <a:latin typeface="+mn-lt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95536" y="6429961"/>
            <a:ext cx="7488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ИЗДЕЛИЕ ОСВОЕНО В 2021 ГОДУ,  ДОСТУПНЫ СЕРИЙНЫЕ ОБРАЗЦЫ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511675" y="593725"/>
            <a:ext cx="463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силовой электроники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87604" y="30202"/>
            <a:ext cx="4148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51520" y="6319096"/>
            <a:ext cx="8568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ИЗДЕЛИЕ ОСВОЕНО В 2020 ГОДУ,  ДОСТУПНЫ СЕРИЙНЫЕ ОБРАЗЦЫ</a:t>
            </a:r>
          </a:p>
          <a:p>
            <a:pPr algn="ctr"/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0170" y="2318244"/>
            <a:ext cx="31997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dirty="0" smtClean="0">
                <a:latin typeface="+mn-lt"/>
              </a:rPr>
              <a:t>Линейный </a:t>
            </a:r>
            <a:r>
              <a:rPr lang="ru-RU" altLang="ru-RU" sz="1800" dirty="0">
                <a:latin typeface="+mn-lt"/>
              </a:rPr>
              <a:t>регулируемый стабилизатор напряжения </a:t>
            </a:r>
            <a:r>
              <a:rPr lang="en-US" altLang="ru-RU" sz="1800" dirty="0">
                <a:latin typeface="+mn-lt"/>
              </a:rPr>
              <a:t>c</a:t>
            </a:r>
            <a:r>
              <a:rPr lang="ru-RU" altLang="ru-RU" sz="1800" dirty="0">
                <a:latin typeface="+mn-lt"/>
              </a:rPr>
              <a:t> током нагрузки до 1,5</a:t>
            </a:r>
            <a:r>
              <a:rPr lang="en-US" altLang="ru-RU" sz="1800" dirty="0">
                <a:latin typeface="+mn-lt"/>
              </a:rPr>
              <a:t> </a:t>
            </a:r>
            <a:r>
              <a:rPr lang="ru-RU" altLang="ru-RU" sz="1800" dirty="0">
                <a:latin typeface="+mn-lt"/>
              </a:rPr>
              <a:t>А</a:t>
            </a:r>
            <a:endParaRPr lang="en-US" altLang="ru-RU" sz="1800" dirty="0">
              <a:latin typeface="+mn-lt"/>
            </a:endParaRPr>
          </a:p>
          <a:p>
            <a:r>
              <a:rPr lang="en-US" altLang="ru-RU" sz="1800" dirty="0">
                <a:latin typeface="+mn-lt"/>
              </a:rPr>
              <a:t>(MSK5141, M.S. Kennedy Corp.)</a:t>
            </a:r>
            <a:r>
              <a:rPr lang="ru-RU" altLang="ru-RU" sz="1800" dirty="0">
                <a:latin typeface="+mn-lt"/>
              </a:rPr>
              <a:t> </a:t>
            </a:r>
            <a:r>
              <a:rPr lang="ru-RU" altLang="ja-JP" sz="1800" dirty="0">
                <a:latin typeface="+mn-lt"/>
              </a:rPr>
              <a:t> </a:t>
            </a:r>
            <a:endParaRPr lang="ru-RU" altLang="ru-RU" sz="1800" dirty="0">
              <a:latin typeface="+mn-lt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347864" y="2654914"/>
            <a:ext cx="56886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dirty="0">
                <a:latin typeface="+mn-lt"/>
                <a:sym typeface="Symbol" pitchFamily="18" charset="2"/>
              </a:rPr>
              <a:t>- входное напряжение – </a:t>
            </a:r>
            <a:r>
              <a:rPr lang="ru-RU" altLang="ru-RU" sz="1800" dirty="0" smtClean="0">
                <a:latin typeface="+mn-lt"/>
                <a:sym typeface="Symbol" pitchFamily="18" charset="2"/>
              </a:rPr>
              <a:t>2,21 </a:t>
            </a:r>
            <a:r>
              <a:rPr lang="ru-RU" altLang="ru-RU" sz="1800" dirty="0">
                <a:latin typeface="+mn-lt"/>
                <a:sym typeface="Symbol" pitchFamily="18" charset="2"/>
              </a:rPr>
              <a:t>÷ 20 В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 smtClean="0">
                <a:latin typeface="+mn-lt"/>
                <a:sym typeface="Symbol" pitchFamily="18" charset="2"/>
              </a:rPr>
              <a:t>выходное напряжение регулируемое </a:t>
            </a:r>
            <a:r>
              <a:rPr lang="ru-RU" altLang="ru-RU" sz="1800" dirty="0">
                <a:latin typeface="+mn-lt"/>
                <a:sym typeface="Symbol" pitchFamily="18" charset="2"/>
              </a:rPr>
              <a:t>от 1,21 до 19 </a:t>
            </a:r>
            <a:r>
              <a:rPr lang="ru-RU" altLang="ru-RU" sz="1800" dirty="0" smtClean="0">
                <a:latin typeface="+mn-lt"/>
                <a:sym typeface="Symbol" pitchFamily="18" charset="2"/>
              </a:rPr>
              <a:t>В</a:t>
            </a:r>
          </a:p>
          <a:p>
            <a:r>
              <a:rPr lang="ru-RU" altLang="ru-RU" sz="1800" dirty="0" smtClean="0">
                <a:latin typeface="+mn-lt"/>
                <a:sym typeface="Symbol" pitchFamily="18" charset="2"/>
              </a:rPr>
              <a:t>- напряжение регулировки – 1,21В ± 3%</a:t>
            </a:r>
            <a:endParaRPr lang="ru-RU" altLang="ru-RU" sz="1800" dirty="0">
              <a:latin typeface="+mn-lt"/>
              <a:sym typeface="Symbol" pitchFamily="18" charset="2"/>
            </a:endParaRP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максимальный выходной ток – не менее 1,5 А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корпус - 4116.8-3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843808" y="1124744"/>
            <a:ext cx="3816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b="1" dirty="0" smtClean="0">
                <a:latin typeface="+mn-lt"/>
              </a:rPr>
              <a:t>5323ЕР014, 5323ЕР01Н4</a:t>
            </a:r>
          </a:p>
          <a:p>
            <a:endParaRPr lang="ru-RU" altLang="ru-RU" sz="2400" b="1" dirty="0">
              <a:latin typeface="+mn-lt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938151" y="2077249"/>
            <a:ext cx="4203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latin typeface="+mn-lt"/>
              </a:rPr>
              <a:t>Основные технические характеристики: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733309" y="4808186"/>
            <a:ext cx="53357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7.И1 - 2Ус, 7.И6 – 2Ус, 7.И7 – 2Ус,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7.С1-5</a:t>
            </a:r>
            <a:r>
              <a:rPr lang="ru-RU" altLang="ru-RU" sz="1800" dirty="0" smtClean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1Ус, 7.С4-3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5Ус, </a:t>
            </a: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7.К1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– 2К, 7.К4 – 1К,</a:t>
            </a: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7.К11(7.К12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)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9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508500" y="609600"/>
            <a:ext cx="463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силовой электроники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52400" y="2104265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Серия </a:t>
            </a:r>
            <a:r>
              <a:rPr lang="ru-RU" dirty="0"/>
              <a:t>ИМС источников </a:t>
            </a:r>
          </a:p>
          <a:p>
            <a:r>
              <a:rPr lang="ru-RU" dirty="0"/>
              <a:t>опорного напряжения </a:t>
            </a:r>
          </a:p>
          <a:p>
            <a:r>
              <a:rPr lang="ru-RU" dirty="0"/>
              <a:t>(</a:t>
            </a:r>
            <a:r>
              <a:rPr lang="en-US" dirty="0"/>
              <a:t>AD</a:t>
            </a:r>
            <a:r>
              <a:rPr lang="ru-RU" dirty="0"/>
              <a:t>1582, </a:t>
            </a:r>
            <a:r>
              <a:rPr lang="en-US" dirty="0"/>
              <a:t>AD</a:t>
            </a:r>
            <a:r>
              <a:rPr lang="ru-RU" dirty="0"/>
              <a:t>1583, </a:t>
            </a:r>
            <a:r>
              <a:rPr lang="en-US" dirty="0"/>
              <a:t>AD</a:t>
            </a:r>
            <a:r>
              <a:rPr lang="ru-RU" dirty="0"/>
              <a:t>1584, </a:t>
            </a:r>
          </a:p>
          <a:p>
            <a:r>
              <a:rPr lang="en-US" dirty="0"/>
              <a:t>AD</a:t>
            </a:r>
            <a:r>
              <a:rPr lang="ru-RU" dirty="0"/>
              <a:t>1585  </a:t>
            </a:r>
            <a:r>
              <a:rPr lang="en-US" dirty="0"/>
              <a:t>Analog Devices</a:t>
            </a:r>
            <a:r>
              <a:rPr lang="ru-RU" dirty="0"/>
              <a:t>) 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819400" y="1971005"/>
            <a:ext cx="58674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входное напряжение – (</a:t>
            </a:r>
            <a:r>
              <a:rPr lang="en-US" dirty="0">
                <a:sym typeface="Symbol" pitchFamily="18" charset="2"/>
              </a:rPr>
              <a:t>U</a:t>
            </a:r>
            <a:r>
              <a:rPr lang="ru-RU" baseline="-25000" dirty="0" err="1">
                <a:sym typeface="Symbol" pitchFamily="18" charset="2"/>
              </a:rPr>
              <a:t>вых</a:t>
            </a:r>
            <a:r>
              <a:rPr lang="ru-RU" dirty="0">
                <a:sym typeface="Symbol" pitchFamily="18" charset="2"/>
              </a:rPr>
              <a:t> + 0,2)В ÷ 12В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выходные напряжения - 2,496В÷2,504В для 5317ЕС015 </a:t>
            </a:r>
            <a:br>
              <a:rPr lang="ru-RU" dirty="0">
                <a:sym typeface="Symbol" pitchFamily="18" charset="2"/>
              </a:rPr>
            </a:br>
            <a:r>
              <a:rPr lang="ru-RU" dirty="0">
                <a:sym typeface="Symbol" pitchFamily="18" charset="2"/>
              </a:rPr>
              <a:t>                                         2,994В÷3,006В для 5317ЕС025  </a:t>
            </a:r>
            <a:br>
              <a:rPr lang="ru-RU" dirty="0">
                <a:sym typeface="Symbol" pitchFamily="18" charset="2"/>
              </a:rPr>
            </a:br>
            <a:r>
              <a:rPr lang="ru-RU" dirty="0">
                <a:sym typeface="Symbol" pitchFamily="18" charset="2"/>
              </a:rPr>
              <a:t>                                         4,088В÷4,104В для 5317ЕС035 </a:t>
            </a:r>
            <a:br>
              <a:rPr lang="ru-RU" dirty="0">
                <a:sym typeface="Symbol" pitchFamily="18" charset="2"/>
              </a:rPr>
            </a:br>
            <a:r>
              <a:rPr lang="ru-RU" dirty="0">
                <a:sym typeface="Symbol" pitchFamily="18" charset="2"/>
              </a:rPr>
              <a:t>                                         4,990В÷5,010В для 5317ЕС045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температурный коэффициент выходного напряжения –             не более 0,005%/</a:t>
            </a:r>
            <a:r>
              <a:rPr lang="en-US" dirty="0">
                <a:sym typeface="Symbol" pitchFamily="18" charset="2"/>
              </a:rPr>
              <a:t>C</a:t>
            </a:r>
            <a:endParaRPr lang="ru-RU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нестабильность по напряжению – не более 25мкВ/</a:t>
            </a:r>
            <a:r>
              <a:rPr lang="en-US" dirty="0">
                <a:sym typeface="Symbol" pitchFamily="18" charset="2"/>
              </a:rPr>
              <a:t>B</a:t>
            </a:r>
            <a:endParaRPr lang="ru-RU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ток потребления – не более 70мкА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 рабочий диапазон температур – минус 60ºС ÷ +125ºС 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 корпус – 5221.6-1 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452884" y="1132805"/>
            <a:ext cx="736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55317ЕС015, 5317ЕС025, 5317ЕС035, 5317ЕС045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87604" y="30202"/>
            <a:ext cx="4148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9504" y="5210565"/>
            <a:ext cx="68407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7.И1–1Ус,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7.И6–0,4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7.И7–8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 </a:t>
            </a: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7.С1-5Ус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7.С4-0,08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7.К1–0,4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7.К4–0,02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</a:t>
            </a:r>
          </a:p>
          <a:p>
            <a:pPr algn="ctr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7.К11(7.К12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) – 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1520" y="6410894"/>
            <a:ext cx="74767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ИЗДЕЛИЕ ОСВОЕНО В 2022 ГОДУ,  ДОСТУПНЫ СЕРИЙНЫЕ ОБРАЗЦЫ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00" y="2003941"/>
            <a:ext cx="259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4-диапазонный </a:t>
            </a:r>
            <a:r>
              <a:rPr lang="ru-RU" b="1" dirty="0"/>
              <a:t>прецизионный источник</a:t>
            </a:r>
            <a:r>
              <a:rPr lang="ru-RU" dirty="0"/>
              <a:t> опорного напряжения </a:t>
            </a:r>
          </a:p>
          <a:p>
            <a:r>
              <a:rPr lang="ru-RU" dirty="0"/>
              <a:t>(</a:t>
            </a:r>
            <a:r>
              <a:rPr lang="en-US" dirty="0"/>
              <a:t>AD</a:t>
            </a:r>
            <a:r>
              <a:rPr lang="ru-RU" dirty="0"/>
              <a:t>584 </a:t>
            </a:r>
            <a:r>
              <a:rPr lang="en-US" dirty="0"/>
              <a:t>Analog Devices</a:t>
            </a:r>
            <a:r>
              <a:rPr lang="ru-RU" dirty="0"/>
              <a:t>)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124200" y="1663400"/>
            <a:ext cx="5867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входное напряжение: 4,5В÷30В;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выходные напряжения –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       2,4925В÷2,5075В при </a:t>
            </a:r>
            <a:r>
              <a:rPr lang="en-US" dirty="0">
                <a:sym typeface="Symbol" pitchFamily="18" charset="2"/>
              </a:rPr>
              <a:t>U</a:t>
            </a:r>
            <a:r>
              <a:rPr lang="ru-RU" baseline="-25000" dirty="0">
                <a:sym typeface="Symbol" pitchFamily="18" charset="2"/>
              </a:rPr>
              <a:t>ВХ</a:t>
            </a:r>
            <a:r>
              <a:rPr lang="ru-RU" dirty="0">
                <a:sym typeface="Symbol" pitchFamily="18" charset="2"/>
              </a:rPr>
              <a:t> = (4,5÷30) В</a:t>
            </a:r>
            <a:r>
              <a:rPr lang="en-US" dirty="0">
                <a:sym typeface="Symbol" pitchFamily="18" charset="2"/>
              </a:rPr>
              <a:t> </a:t>
            </a:r>
            <a:r>
              <a:rPr lang="ru-RU" dirty="0">
                <a:sym typeface="Symbol" pitchFamily="18" charset="2"/>
              </a:rPr>
              <a:t>   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       4,985В÷5,015В  при </a:t>
            </a:r>
            <a:r>
              <a:rPr lang="en-US" dirty="0">
                <a:sym typeface="Symbol" pitchFamily="18" charset="2"/>
              </a:rPr>
              <a:t>U</a:t>
            </a:r>
            <a:r>
              <a:rPr lang="ru-RU" baseline="-25000" dirty="0">
                <a:sym typeface="Symbol" pitchFamily="18" charset="2"/>
              </a:rPr>
              <a:t>ВХ</a:t>
            </a:r>
            <a:r>
              <a:rPr lang="ru-RU" dirty="0">
                <a:sym typeface="Symbol" pitchFamily="18" charset="2"/>
              </a:rPr>
              <a:t> = (7,5÷30) В                     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       7,48В÷7,52В  при </a:t>
            </a:r>
            <a:r>
              <a:rPr lang="en-US" dirty="0">
                <a:sym typeface="Symbol" pitchFamily="18" charset="2"/>
              </a:rPr>
              <a:t>U</a:t>
            </a:r>
            <a:r>
              <a:rPr lang="ru-RU" baseline="-25000" dirty="0">
                <a:sym typeface="Symbol" pitchFamily="18" charset="2"/>
              </a:rPr>
              <a:t>ВХ</a:t>
            </a:r>
            <a:r>
              <a:rPr lang="ru-RU" dirty="0">
                <a:sym typeface="Symbol" pitchFamily="18" charset="2"/>
              </a:rPr>
              <a:t> = (10÷30) В                    </a:t>
            </a:r>
            <a:endParaRPr lang="en-US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dirty="0">
                <a:sym typeface="Symbol" pitchFamily="18" charset="2"/>
              </a:rPr>
              <a:t>       </a:t>
            </a:r>
            <a:r>
              <a:rPr lang="ru-RU" dirty="0">
                <a:sym typeface="Symbol" pitchFamily="18" charset="2"/>
              </a:rPr>
              <a:t>9,97В÷10,03В  при </a:t>
            </a:r>
            <a:r>
              <a:rPr lang="en-US" dirty="0">
                <a:sym typeface="Symbol" pitchFamily="18" charset="2"/>
              </a:rPr>
              <a:t>U</a:t>
            </a:r>
            <a:r>
              <a:rPr lang="ru-RU" baseline="-25000" dirty="0">
                <a:sym typeface="Symbol" pitchFamily="18" charset="2"/>
              </a:rPr>
              <a:t>ВХ</a:t>
            </a:r>
            <a:r>
              <a:rPr lang="ru-RU" dirty="0">
                <a:sym typeface="Symbol" pitchFamily="18" charset="2"/>
              </a:rPr>
              <a:t> = (12,5÷30) В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температурный коэффициент выходного напряжения – не более 0,003%/</a:t>
            </a:r>
            <a:r>
              <a:rPr lang="en-US" dirty="0">
                <a:sym typeface="Symbol" pitchFamily="18" charset="2"/>
              </a:rPr>
              <a:t>C</a:t>
            </a:r>
            <a:endParaRPr lang="ru-RU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нестабильность по напряжению – не более 0,002%/</a:t>
            </a:r>
            <a:r>
              <a:rPr lang="en-US" dirty="0">
                <a:sym typeface="Symbol" pitchFamily="18" charset="2"/>
              </a:rPr>
              <a:t>B</a:t>
            </a:r>
            <a:endParaRPr lang="ru-RU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ток потребления – не более 1,0мА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рабочий диапазон температур – минус 60ºС ÷ +125ºС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корпус – 402.16-32 </a:t>
            </a:r>
            <a:r>
              <a:rPr lang="ru-RU" dirty="0" smtClean="0">
                <a:sym typeface="Symbol" pitchFamily="18" charset="2"/>
              </a:rPr>
              <a:t>.01 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09975" y="1000108"/>
            <a:ext cx="1580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1369ЕС024</a:t>
            </a:r>
            <a:endParaRPr lang="ru-RU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21302" y="1357298"/>
            <a:ext cx="3111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Расширение серии 1369ЕС0хх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223653" y="5356719"/>
            <a:ext cx="73279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6600FF"/>
                </a:solidFill>
              </a:rPr>
              <a:t>Стойкость к СВВФ: 7.И1 – 1Ус;  7.И6 – 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4</a:t>
            </a:r>
            <a:r>
              <a:rPr lang="ru-RU" altLang="ru-RU" sz="14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4Ус</a:t>
            </a:r>
            <a:r>
              <a:rPr lang="ru-RU" altLang="ru-RU" sz="1400" b="1" dirty="0">
                <a:solidFill>
                  <a:srgbClr val="6600FF"/>
                </a:solidFill>
              </a:rPr>
              <a:t>; 7.И7 – 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19</a:t>
            </a:r>
            <a:r>
              <a:rPr lang="ru-RU" altLang="ru-RU" sz="14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1Ус</a:t>
            </a:r>
            <a:r>
              <a:rPr lang="ru-RU" altLang="ru-RU" sz="1400" b="1" dirty="0">
                <a:solidFill>
                  <a:srgbClr val="6600FF"/>
                </a:solidFill>
              </a:rPr>
              <a:t>; </a:t>
            </a:r>
          </a:p>
          <a:p>
            <a:r>
              <a:rPr lang="ru-RU" altLang="ru-RU" sz="1400" b="1" dirty="0">
                <a:solidFill>
                  <a:srgbClr val="6600FF"/>
                </a:solidFill>
              </a:rPr>
              <a:t>                                    7.С1 – 1Ус;  7.С4 – 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0,2</a:t>
            </a:r>
            <a:r>
              <a:rPr lang="ru-RU" altLang="ru-RU" sz="14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1Ус</a:t>
            </a:r>
            <a:r>
              <a:rPr lang="ru-RU" altLang="ru-RU" sz="1400" b="1" dirty="0">
                <a:solidFill>
                  <a:srgbClr val="6600FF"/>
                </a:solidFill>
              </a:rPr>
              <a:t>; </a:t>
            </a:r>
            <a:endParaRPr lang="ru-RU" altLang="ru-RU" sz="1400" b="1" dirty="0" smtClean="0">
              <a:solidFill>
                <a:srgbClr val="6600FF"/>
              </a:solidFill>
            </a:endParaRPr>
          </a:p>
          <a:p>
            <a:r>
              <a:rPr lang="ru-RU" altLang="ru-RU" sz="1400" b="1" dirty="0">
                <a:solidFill>
                  <a:srgbClr val="6600FF"/>
                </a:solidFill>
              </a:rPr>
              <a:t> 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                                   7.К1</a:t>
            </a:r>
            <a:r>
              <a:rPr lang="ru-RU" altLang="ru-RU" sz="1400" b="1" dirty="0">
                <a:solidFill>
                  <a:srgbClr val="6600FF"/>
                </a:solidFill>
              </a:rPr>
              <a:t> – 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1К</a:t>
            </a:r>
            <a:r>
              <a:rPr lang="ru-RU" altLang="ru-RU" sz="1400" b="1" dirty="0">
                <a:solidFill>
                  <a:srgbClr val="6600FF"/>
                </a:solidFill>
              </a:rPr>
              <a:t>; 7.К4 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– 0,07</a:t>
            </a:r>
            <a:r>
              <a:rPr lang="ru-RU" altLang="ru-RU" sz="14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1К</a:t>
            </a:r>
            <a:r>
              <a:rPr lang="ru-RU" altLang="ru-RU" sz="1400" b="1" dirty="0">
                <a:solidFill>
                  <a:srgbClr val="6600FF"/>
                </a:solidFill>
              </a:rPr>
              <a:t>; </a:t>
            </a:r>
          </a:p>
          <a:p>
            <a:r>
              <a:rPr lang="ru-RU" altLang="ru-RU" sz="1400" b="1" dirty="0" smtClean="0">
                <a:solidFill>
                  <a:srgbClr val="6600FF"/>
                </a:solidFill>
              </a:rPr>
              <a:t>	                 7.К11(7.К12</a:t>
            </a:r>
            <a:r>
              <a:rPr lang="ru-RU" altLang="ru-RU" sz="1400" b="1" dirty="0">
                <a:solidFill>
                  <a:srgbClr val="6600FF"/>
                </a:solidFill>
              </a:rPr>
              <a:t>) – 60 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МэВ</a:t>
            </a:r>
            <a:r>
              <a:rPr lang="ru-RU" altLang="ru-RU" sz="14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400" b="1" dirty="0" smtClean="0">
                <a:solidFill>
                  <a:srgbClr val="6600FF"/>
                </a:solidFill>
              </a:rPr>
              <a:t>см2/мг </a:t>
            </a:r>
            <a:endParaRPr lang="ru-RU" altLang="ru-RU" sz="1400" b="1" dirty="0">
              <a:solidFill>
                <a:srgbClr val="66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758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99992" y="609600"/>
            <a:ext cx="463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силовой электроники</a:t>
            </a:r>
          </a:p>
        </p:txBody>
      </p:sp>
    </p:spTree>
    <p:extLst>
      <p:ext uri="{BB962C8B-B14F-4D97-AF65-F5344CB8AC3E}">
        <p14:creationId xmlns:p14="http://schemas.microsoft.com/office/powerpoint/2010/main" val="35355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441825" y="593725"/>
            <a:ext cx="471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для контроля питания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152400" y="980728"/>
            <a:ext cx="8884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/>
              <a:t>5322СХ015, 322СХ025</a:t>
            </a:r>
            <a:r>
              <a:rPr lang="en-US" sz="2400" b="1" dirty="0"/>
              <a:t> </a:t>
            </a:r>
            <a:r>
              <a:rPr lang="ru-RU" sz="2400" b="1" dirty="0" smtClean="0"/>
              <a:t>, 5322СХ035, 5322СХ045</a:t>
            </a:r>
            <a:r>
              <a:rPr lang="en-US" sz="2400" b="1" dirty="0" smtClean="0"/>
              <a:t> 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 5322СХ055</a:t>
            </a:r>
            <a:r>
              <a:rPr lang="ru-RU" sz="2400" b="1" dirty="0"/>
              <a:t>, </a:t>
            </a:r>
            <a:r>
              <a:rPr lang="ru-RU" sz="2400" b="1" dirty="0" smtClean="0"/>
              <a:t>5322СХ065, 5322СХ075</a:t>
            </a:r>
            <a:r>
              <a:rPr lang="ru-RU" sz="2400" b="1" dirty="0"/>
              <a:t>, </a:t>
            </a:r>
            <a:r>
              <a:rPr lang="ru-RU" sz="2400" b="1" dirty="0" smtClean="0"/>
              <a:t>5322СХ085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9452" y="2228503"/>
            <a:ext cx="3960812" cy="190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1800" dirty="0" smtClean="0">
                <a:latin typeface="+mn-lt"/>
              </a:rPr>
              <a:t>Супервизоры </a:t>
            </a:r>
            <a:r>
              <a:rPr lang="ru-RU" altLang="ru-RU" sz="1800" dirty="0">
                <a:latin typeface="+mn-lt"/>
              </a:rPr>
              <a:t>питания </a:t>
            </a:r>
            <a:r>
              <a:rPr lang="en-US" altLang="ru-RU" sz="1800" dirty="0">
                <a:latin typeface="+mn-lt"/>
              </a:rPr>
              <a:t>(MAX6714A</a:t>
            </a:r>
            <a:r>
              <a:rPr lang="ru-RU" altLang="ru-RU" sz="1800" dirty="0">
                <a:latin typeface="+mn-lt"/>
              </a:rPr>
              <a:t>/В/С/</a:t>
            </a:r>
            <a:r>
              <a:rPr lang="en-US" altLang="ru-RU" sz="1800" dirty="0">
                <a:latin typeface="+mn-lt"/>
              </a:rPr>
              <a:t>D, MAX16001D/E,</a:t>
            </a:r>
            <a:r>
              <a:rPr lang="ru-RU" altLang="ru-RU" sz="1800" dirty="0">
                <a:latin typeface="+mn-lt"/>
              </a:rPr>
              <a:t> </a:t>
            </a:r>
            <a:r>
              <a:rPr lang="en-US" altLang="ru-RU" sz="1800" dirty="0">
                <a:latin typeface="+mn-lt"/>
              </a:rPr>
              <a:t>MAX6703A, MAX823, MAX824, MAX825, MAX6709G/H/I/J, MAX16000D</a:t>
            </a:r>
            <a:r>
              <a:rPr lang="ru-RU" altLang="ru-RU" sz="1800" dirty="0">
                <a:latin typeface="+mn-lt"/>
              </a:rPr>
              <a:t>  </a:t>
            </a:r>
            <a:r>
              <a:rPr lang="en-US" altLang="ru-RU" sz="1800" dirty="0">
                <a:latin typeface="+mn-lt"/>
              </a:rPr>
              <a:t>Maxim      Integrated, LTC1727-2.5/-5, Linear Technology</a:t>
            </a:r>
            <a:r>
              <a:rPr lang="ru-RU" altLang="ru-RU" sz="1800" dirty="0">
                <a:latin typeface="+mn-lt"/>
              </a:rPr>
              <a:t> </a:t>
            </a:r>
            <a:r>
              <a:rPr lang="en-US" altLang="ru-RU" sz="1800" dirty="0">
                <a:latin typeface="+mn-lt"/>
              </a:rPr>
              <a:t>) </a:t>
            </a:r>
            <a:endParaRPr lang="ru-RU" altLang="ru-RU" sz="1800" dirty="0">
              <a:latin typeface="+mn-lt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326164" y="1857364"/>
            <a:ext cx="4817836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1800" b="1" dirty="0">
                <a:latin typeface="+mn-lt"/>
              </a:rPr>
              <a:t>Основные технические характеристики:</a:t>
            </a:r>
            <a:r>
              <a:rPr lang="ru-RU" altLang="ru-RU" sz="1800" dirty="0">
                <a:latin typeface="+mn-lt"/>
              </a:rPr>
              <a:t> </a:t>
            </a:r>
          </a:p>
          <a:p>
            <a:pPr>
              <a:lnSpc>
                <a:spcPct val="110000"/>
              </a:lnSpc>
            </a:pPr>
            <a:endParaRPr lang="ru-RU" altLang="ru-RU" sz="18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ru-RU" altLang="ru-RU" sz="1800" dirty="0">
                <a:latin typeface="+mn-lt"/>
                <a:sym typeface="Symbol" pitchFamily="18" charset="2"/>
              </a:rPr>
              <a:t>- напряжение питания – </a:t>
            </a:r>
            <a:r>
              <a:rPr lang="en-US" altLang="ru-RU" sz="1800" dirty="0" err="1">
                <a:latin typeface="+mn-lt"/>
                <a:sym typeface="Symbol" pitchFamily="18" charset="2"/>
              </a:rPr>
              <a:t>Ucc</a:t>
            </a:r>
            <a:r>
              <a:rPr lang="ru-RU" altLang="ru-RU" sz="1800" dirty="0">
                <a:latin typeface="+mn-lt"/>
                <a:sym typeface="Symbol" pitchFamily="18" charset="2"/>
              </a:rPr>
              <a:t> = 2,0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 ÷ 5,5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В;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статический ток потребления </a:t>
            </a:r>
            <a:endParaRPr lang="en-US" altLang="ru-RU" sz="1800" dirty="0">
              <a:latin typeface="+mn-lt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ru-RU" altLang="ru-RU" sz="1800" dirty="0">
                <a:latin typeface="+mn-lt"/>
                <a:sym typeface="Symbol" pitchFamily="18" charset="2"/>
              </a:rPr>
              <a:t>  при </a:t>
            </a:r>
            <a:r>
              <a:rPr lang="en-US" altLang="ru-RU" sz="1800" dirty="0" err="1">
                <a:latin typeface="+mn-lt"/>
                <a:sym typeface="Symbol" pitchFamily="18" charset="2"/>
              </a:rPr>
              <a:t>Ucc</a:t>
            </a:r>
            <a:r>
              <a:rPr lang="ru-RU" altLang="ru-RU" sz="1800" dirty="0">
                <a:latin typeface="+mn-lt"/>
                <a:sym typeface="Symbol" pitchFamily="18" charset="2"/>
              </a:rPr>
              <a:t> = 5,0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 – не более 100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мкА;</a:t>
            </a:r>
          </a:p>
          <a:p>
            <a:pPr>
              <a:lnSpc>
                <a:spcPct val="110000"/>
              </a:lnSpc>
            </a:pPr>
            <a:r>
              <a:rPr lang="en-US" altLang="ru-RU" sz="1800" dirty="0">
                <a:latin typeface="+mn-lt"/>
                <a:sym typeface="Symbol" pitchFamily="18" charset="2"/>
              </a:rPr>
              <a:t>- </a:t>
            </a:r>
            <a:r>
              <a:rPr lang="ru-RU" altLang="ru-RU" sz="1800" dirty="0">
                <a:latin typeface="+mn-lt"/>
                <a:sym typeface="Symbol" pitchFamily="18" charset="2"/>
              </a:rPr>
              <a:t>длительность сигнала «сброс» – 140 ÷ 280мс; </a:t>
            </a:r>
          </a:p>
          <a:p>
            <a:pPr>
              <a:lnSpc>
                <a:spcPct val="110000"/>
              </a:lnSpc>
            </a:pPr>
            <a:r>
              <a:rPr lang="en-US" altLang="ru-RU" sz="1800" dirty="0">
                <a:latin typeface="+mn-lt"/>
                <a:sym typeface="Symbol" pitchFamily="18" charset="2"/>
              </a:rPr>
              <a:t>- </a:t>
            </a:r>
            <a:r>
              <a:rPr lang="ru-RU" altLang="ru-RU" sz="1800" dirty="0">
                <a:latin typeface="+mn-lt"/>
                <a:sym typeface="Symbol" pitchFamily="18" charset="2"/>
              </a:rPr>
              <a:t>корпус – 5119.16-А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331640" y="4660285"/>
            <a:ext cx="80920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 – 3Ус;  7.И6 – 4Ус;  7.И7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4</a:t>
            </a:r>
            <a:r>
              <a:rPr lang="ru-RU" altLang="ru-RU" sz="1800" dirty="0">
                <a:solidFill>
                  <a:srgbClr val="6600FF"/>
                </a:solidFill>
                <a:latin typeface="Arial"/>
                <a:cs typeface="Arial"/>
                <a:sym typeface="Symbol" pitchFamily="18" charset="2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4Ус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</a:t>
            </a: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                                  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7.С1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10</a:t>
            </a:r>
            <a:r>
              <a:rPr lang="ru-RU" altLang="ru-RU" sz="1800" dirty="0">
                <a:solidFill>
                  <a:srgbClr val="6600FF"/>
                </a:solidFill>
                <a:latin typeface="Arial"/>
                <a:cs typeface="Arial"/>
                <a:sym typeface="Symbol" pitchFamily="18" charset="2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Ус;  7.С4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</a:t>
            </a:r>
            <a:r>
              <a:rPr lang="ru-RU" altLang="ru-RU" sz="1800" dirty="0">
                <a:solidFill>
                  <a:srgbClr val="6600FF"/>
                </a:solidFill>
                <a:latin typeface="Arial"/>
                <a:cs typeface="Arial"/>
                <a:sym typeface="Symbol" pitchFamily="18" charset="2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Ус;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		 7.К1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 7.К4 – 1К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;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		 7.К11(7.К12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) –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 smtClean="0">
                <a:solidFill>
                  <a:srgbClr val="6600FF"/>
                </a:solidFill>
                <a:latin typeface="Arial"/>
                <a:cs typeface="Arial"/>
                <a:sym typeface="Symbol" pitchFamily="18" charset="2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237312"/>
            <a:ext cx="758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6704012" y="609600"/>
            <a:ext cx="243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АЦП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52400" y="2099180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12-разрядный </a:t>
            </a:r>
            <a:r>
              <a:rPr lang="ru-RU" dirty="0"/>
              <a:t>восьмиканальный АЦП с SPI интерфейсом </a:t>
            </a:r>
          </a:p>
          <a:p>
            <a:r>
              <a:rPr lang="ru-RU" dirty="0"/>
              <a:t>(</a:t>
            </a:r>
            <a:r>
              <a:rPr lang="en-US" dirty="0"/>
              <a:t>TLV</a:t>
            </a:r>
            <a:r>
              <a:rPr lang="ru-RU" dirty="0"/>
              <a:t>2548</a:t>
            </a:r>
            <a:r>
              <a:rPr lang="en-US" dirty="0"/>
              <a:t>M TI</a:t>
            </a:r>
            <a:r>
              <a:rPr lang="ru-RU" dirty="0"/>
              <a:t>)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2819400" y="1911895"/>
            <a:ext cx="632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напряжение питания - 3,0В÷5,5В;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интегральная нелинейность – не более ±1,2 </a:t>
            </a:r>
            <a:r>
              <a:rPr lang="en-US" dirty="0">
                <a:sym typeface="Symbol" pitchFamily="18" charset="2"/>
              </a:rPr>
              <a:t>LSB</a:t>
            </a:r>
            <a:r>
              <a:rPr lang="ru-RU" dirty="0">
                <a:sym typeface="Symbol" pitchFamily="18" charset="2"/>
              </a:rPr>
              <a:t>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дифференциальная нелинейность – не более ±1,0 </a:t>
            </a:r>
            <a:r>
              <a:rPr lang="en-US" dirty="0">
                <a:sym typeface="Symbol" pitchFamily="18" charset="2"/>
              </a:rPr>
              <a:t>LSB</a:t>
            </a:r>
            <a:r>
              <a:rPr lang="ru-RU" dirty="0">
                <a:sym typeface="Symbol" pitchFamily="18" charset="2"/>
              </a:rPr>
              <a:t>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ошибка смещения нуля – не более +6,2 </a:t>
            </a:r>
            <a:r>
              <a:rPr lang="en-US" dirty="0">
                <a:sym typeface="Symbol" pitchFamily="18" charset="2"/>
              </a:rPr>
              <a:t>LSB</a:t>
            </a:r>
            <a:r>
              <a:rPr lang="ru-RU" dirty="0">
                <a:sym typeface="Symbol" pitchFamily="18" charset="2"/>
              </a:rPr>
              <a:t>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ошибка полной шкалы – не более +7,6 </a:t>
            </a:r>
            <a:r>
              <a:rPr lang="en-US" dirty="0">
                <a:sym typeface="Symbol" pitchFamily="18" charset="2"/>
              </a:rPr>
              <a:t>LSB </a:t>
            </a:r>
            <a:endParaRPr lang="ru-RU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рабочий температурный диапазон - от минус 60°С до +</a:t>
            </a:r>
            <a:r>
              <a:rPr lang="ru-RU" dirty="0" smtClean="0">
                <a:sym typeface="Symbol" pitchFamily="18" charset="2"/>
              </a:rPr>
              <a:t>125°С;</a:t>
            </a:r>
            <a:endParaRPr lang="ru-RU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корпус – 5121.20-А </a:t>
            </a: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3059832" y="1124744"/>
            <a:ext cx="3456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5115НВ015, 5115НВ01Н4</a:t>
            </a:r>
          </a:p>
          <a:p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87604" y="30202"/>
            <a:ext cx="4148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4771" y="4550931"/>
            <a:ext cx="79136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6600FF"/>
                </a:solidFill>
                <a:latin typeface="+mn-lt"/>
              </a:rPr>
              <a:t>Стойкость к СВВФ: </a:t>
            </a:r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7.И1–4Ус</a:t>
            </a:r>
            <a:r>
              <a:rPr lang="ru-RU" altLang="ru-RU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7.И6–4Ус</a:t>
            </a:r>
            <a:r>
              <a:rPr lang="ru-RU" altLang="ru-RU" b="1" dirty="0">
                <a:solidFill>
                  <a:srgbClr val="6600FF"/>
                </a:solidFill>
                <a:latin typeface="+mn-lt"/>
              </a:rPr>
              <a:t>, 7.И7 – </a:t>
            </a:r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4Ус</a:t>
            </a:r>
            <a:r>
              <a:rPr lang="ru-RU" altLang="ru-RU" b="1" dirty="0">
                <a:solidFill>
                  <a:srgbClr val="6600FF"/>
                </a:solidFill>
                <a:latin typeface="+mn-lt"/>
              </a:rPr>
              <a:t>,  </a:t>
            </a:r>
            <a:endParaRPr lang="ru-RU" altLang="ru-RU" b="1" dirty="0" smtClean="0">
              <a:solidFill>
                <a:srgbClr val="6600FF"/>
              </a:solidFill>
              <a:latin typeface="+mn-lt"/>
            </a:endParaRPr>
          </a:p>
          <a:p>
            <a:pPr algn="ctr"/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                       7.С1-5УС,  7.С4- 0,4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4Ус, </a:t>
            </a:r>
          </a:p>
          <a:p>
            <a:pPr algn="ctr"/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                           7.К1–4,4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7.К4–0,2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b="1" dirty="0">
                <a:solidFill>
                  <a:srgbClr val="6600FF"/>
                </a:solidFill>
                <a:latin typeface="+mn-lt"/>
              </a:rPr>
              <a:t>, </a:t>
            </a:r>
          </a:p>
          <a:p>
            <a:pPr algn="ctr"/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                                     7.К11 </a:t>
            </a:r>
            <a:r>
              <a:rPr lang="ru-RU" altLang="ru-RU" b="1" dirty="0">
                <a:solidFill>
                  <a:srgbClr val="6600FF"/>
                </a:solidFill>
                <a:latin typeface="+mn-lt"/>
              </a:rPr>
              <a:t>(7.К12) – </a:t>
            </a:r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b="1" dirty="0">
                <a:solidFill>
                  <a:srgbClr val="6600FF"/>
                </a:solidFill>
                <a:latin typeface="+mn-lt"/>
              </a:rPr>
              <a:t>60 </a:t>
            </a:r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latin typeface="+mn-lt"/>
              </a:rPr>
              <a:t>см2/мг </a:t>
            </a:r>
            <a:endParaRPr lang="ru-RU" altLang="ru-RU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3528" y="6306851"/>
            <a:ext cx="7592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ИЗДЕЛИЕ ОСВОЕНО В 2020 ГОДУ,  ДОСТУПНЫ СЕРИЙНЫЕ ОБРАЗЦЫ</a:t>
            </a:r>
          </a:p>
          <a:p>
            <a:pPr algn="ctr"/>
            <a:endParaRPr lang="ru-RU" alt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7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Прямоугольник 4"/>
          <p:cNvSpPr>
            <a:spLocks noChangeArrowheads="1"/>
          </p:cNvSpPr>
          <p:nvPr/>
        </p:nvSpPr>
        <p:spPr bwMode="auto">
          <a:xfrm>
            <a:off x="8680450" y="6345238"/>
            <a:ext cx="57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BFD637-F142-46F4-90D4-72B3F2F0CDC9}" type="slidenum">
              <a:rPr lang="be-BY" altLang="ru-RU" sz="1400">
                <a:latin typeface="Calibri" pitchFamily="34" charset="0"/>
                <a:cs typeface="Lucida Sans Unicode" pitchFamily="34" charset="0"/>
              </a:rPr>
              <a:pPr eaLnBrk="1" hangingPunct="1"/>
              <a:t>2</a:t>
            </a:fld>
            <a:endParaRPr lang="ru-RU" altLang="ru-RU" sz="1400">
              <a:latin typeface="Calibri" pitchFamily="34" charset="0"/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285720" y="1720845"/>
            <a:ext cx="8543929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ko-KR" b="1" dirty="0">
                <a:solidFill>
                  <a:srgbClr val="002060"/>
                </a:solidFill>
                <a:latin typeface="+mn-lt"/>
              </a:rPr>
              <a:t>В системе  МЭП СССР НПО «Интеграл» предназначалось для обеспечения предприятий ВПК высоконадежной ЭКБ устойчивой к специальным внешним  воздействующим факторам.</a:t>
            </a:r>
            <a:endParaRPr lang="en-US" altLang="ko-KR" b="1" dirty="0">
              <a:solidFill>
                <a:srgbClr val="002060"/>
              </a:solidFill>
              <a:latin typeface="+mn-lt"/>
              <a:ea typeface="굴림" pitchFamily="34" charset="-127"/>
              <a:cs typeface="Calibri" pitchFamily="34" charset="0"/>
            </a:endParaRPr>
          </a:p>
        </p:txBody>
      </p:sp>
      <p:pic>
        <p:nvPicPr>
          <p:cNvPr id="13" name="Picture 2" descr="C:\Users\Motevich\Pictures\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227052"/>
            <a:ext cx="3198547" cy="28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3572949" y="2924944"/>
            <a:ext cx="558775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Calibri" pitchFamily="34" charset="0"/>
              </a:rPr>
              <a:t>До 1990г. знак Интеграла стоял на каждой четвертой изготовленной в СССР микросхеме и на каждом третьем транзисторе, причем 90 % продукции предприятия шло на выполнение оборонной, ядерной и космической программ СССР</a:t>
            </a:r>
            <a:r>
              <a:rPr lang="en-US" altLang="ru-RU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190083" cy="320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616" y="1000108"/>
            <a:ext cx="89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Научно-техническое сотрудничество </a:t>
            </a:r>
            <a:r>
              <a:rPr lang="ru-RU" b="1" dirty="0" smtClean="0"/>
              <a:t>ОАО </a:t>
            </a:r>
            <a:r>
              <a:rPr lang="ru-RU" b="1" dirty="0"/>
              <a:t>«ИНТЕГРАЛ» и предприятий </a:t>
            </a:r>
            <a:endParaRPr lang="en-US" b="1" dirty="0" smtClean="0"/>
          </a:p>
          <a:p>
            <a:r>
              <a:rPr lang="ru-RU" b="1" dirty="0" smtClean="0"/>
              <a:t>Российской </a:t>
            </a:r>
            <a:r>
              <a:rPr lang="ru-RU" b="1" dirty="0"/>
              <a:t>Федерации </a:t>
            </a:r>
            <a:r>
              <a:rPr lang="ru-RU" b="1" dirty="0" smtClean="0"/>
              <a:t>длится  </a:t>
            </a:r>
            <a:r>
              <a:rPr lang="ru-RU" b="1" dirty="0"/>
              <a:t>более 50 лет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188640"/>
            <a:ext cx="7000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«ИНТЕГРАЛ»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353050" y="609600"/>
            <a:ext cx="379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</a:rPr>
              <a:t>Микросхемы интерфейсные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52400" y="1990288"/>
            <a:ext cx="2619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 smtClean="0"/>
              <a:t>Серия </a:t>
            </a:r>
            <a:r>
              <a:rPr lang="ru-RU" dirty="0"/>
              <a:t>ИМС интерфейса LVDS устойчивой к воздействию факторов космического пространства </a:t>
            </a:r>
          </a:p>
          <a:p>
            <a:r>
              <a:rPr lang="ru-RU" dirty="0"/>
              <a:t>(</a:t>
            </a:r>
            <a:r>
              <a:rPr lang="en-US" dirty="0"/>
              <a:t>SN</a:t>
            </a:r>
            <a:r>
              <a:rPr lang="ru-RU" dirty="0"/>
              <a:t>65</a:t>
            </a:r>
            <a:r>
              <a:rPr lang="en-US" dirty="0"/>
              <a:t>LVDS050/ 051/ 179/</a:t>
            </a:r>
            <a:r>
              <a:rPr lang="ru-RU" dirty="0"/>
              <a:t> 1</a:t>
            </a:r>
            <a:r>
              <a:rPr lang="en-US" dirty="0"/>
              <a:t>80,</a:t>
            </a:r>
            <a:r>
              <a:rPr lang="ru-RU" dirty="0"/>
              <a:t> </a:t>
            </a:r>
            <a:r>
              <a:rPr lang="en-US" dirty="0"/>
              <a:t>SN</a:t>
            </a:r>
            <a:r>
              <a:rPr lang="ru-RU" dirty="0"/>
              <a:t>65</a:t>
            </a:r>
            <a:r>
              <a:rPr lang="en-US" dirty="0"/>
              <a:t>LVDT050/ 051/ 179/ 180, TI)</a:t>
            </a:r>
            <a:r>
              <a:rPr lang="ru-RU" dirty="0"/>
              <a:t> 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771800" y="1793125"/>
            <a:ext cx="65406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-1350963" algn="l"/>
              </a:tabLst>
            </a:pPr>
            <a:r>
              <a:rPr lang="ru-RU" altLang="ru-RU" dirty="0" smtClean="0"/>
              <a:t>Напряжение </a:t>
            </a:r>
            <a:r>
              <a:rPr lang="ru-RU" altLang="ru-RU" dirty="0"/>
              <a:t>питания: 3,0 – 3,6 В</a:t>
            </a:r>
            <a:r>
              <a:rPr lang="ru-RU" altLang="ru-RU" dirty="0" smtClean="0"/>
              <a:t>;</a:t>
            </a:r>
            <a:endParaRPr lang="en-US" altLang="ru-RU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-1350963" algn="l"/>
              </a:tabLst>
            </a:pPr>
            <a:r>
              <a:rPr lang="ru-RU" altLang="ru-RU" dirty="0" smtClean="0"/>
              <a:t>Статическое </a:t>
            </a:r>
            <a:r>
              <a:rPr lang="ru-RU" altLang="ru-RU" dirty="0"/>
              <a:t>выходное дифференциальное напряжение – от 247 мВ до 454 мВ</a:t>
            </a:r>
            <a:r>
              <a:rPr lang="ru-RU" altLang="ru-RU" dirty="0" smtClean="0"/>
              <a:t>;</a:t>
            </a:r>
            <a:endParaRPr lang="en-US" altLang="ru-RU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-1350963" algn="l"/>
              </a:tabLst>
            </a:pPr>
            <a:r>
              <a:rPr lang="ru-RU" altLang="ru-RU" dirty="0" smtClean="0"/>
              <a:t>Время </a:t>
            </a:r>
            <a:r>
              <a:rPr lang="ru-RU" altLang="ru-RU" dirty="0"/>
              <a:t>задержки распространения сигнала передатчика при включении/выключении – не более 4,5 </a:t>
            </a:r>
            <a:r>
              <a:rPr lang="ru-RU" altLang="ru-RU" dirty="0" err="1"/>
              <a:t>нс</a:t>
            </a:r>
            <a:r>
              <a:rPr lang="ru-RU" altLang="ru-RU" dirty="0"/>
              <a:t>/4,5 </a:t>
            </a:r>
            <a:r>
              <a:rPr lang="ru-RU" altLang="ru-RU" dirty="0" err="1"/>
              <a:t>нс</a:t>
            </a:r>
            <a:r>
              <a:rPr lang="ru-RU" altLang="ru-RU" dirty="0" smtClean="0"/>
              <a:t>;</a:t>
            </a:r>
            <a:endParaRPr lang="en-US" altLang="ru-RU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-1350963" algn="l"/>
              </a:tabLst>
            </a:pPr>
            <a:r>
              <a:rPr lang="ru-RU" altLang="ru-RU" dirty="0" smtClean="0"/>
              <a:t>Время </a:t>
            </a:r>
            <a:r>
              <a:rPr lang="ru-RU" altLang="ru-RU" dirty="0"/>
              <a:t>задержки распространения сигнала приемника при включении/выключении – не более 6,1 </a:t>
            </a:r>
            <a:r>
              <a:rPr lang="ru-RU" altLang="ru-RU" dirty="0" err="1"/>
              <a:t>нс</a:t>
            </a:r>
            <a:r>
              <a:rPr lang="ru-RU" altLang="ru-RU" dirty="0"/>
              <a:t>/6,1 </a:t>
            </a:r>
            <a:r>
              <a:rPr lang="ru-RU" altLang="ru-RU" dirty="0" err="1"/>
              <a:t>нс</a:t>
            </a:r>
            <a:r>
              <a:rPr lang="ru-RU" altLang="ru-RU" dirty="0" smtClean="0"/>
              <a:t>;</a:t>
            </a:r>
            <a:endParaRPr lang="en-US" altLang="ru-RU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-1350963" algn="l"/>
              </a:tabLst>
            </a:pPr>
            <a:r>
              <a:rPr lang="ru-RU" altLang="ru-RU" dirty="0" smtClean="0"/>
              <a:t>Выходное </a:t>
            </a:r>
            <a:r>
              <a:rPr lang="ru-RU" altLang="ru-RU" dirty="0"/>
              <a:t>напряжение высокого уровня – не менее 2,4 В</a:t>
            </a:r>
            <a:r>
              <a:rPr lang="ru-RU" altLang="ru-RU" dirty="0" smtClean="0"/>
              <a:t>;</a:t>
            </a:r>
            <a:endParaRPr lang="en-US" altLang="ru-RU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-1350963" algn="l"/>
              </a:tabLst>
            </a:pPr>
            <a:r>
              <a:rPr lang="ru-RU" altLang="ru-RU" dirty="0" smtClean="0"/>
              <a:t>Выходное </a:t>
            </a:r>
            <a:r>
              <a:rPr lang="ru-RU" altLang="ru-RU" dirty="0"/>
              <a:t>напряжение низкого уровня – не более 0,4 В; </a:t>
            </a:r>
            <a:endParaRPr lang="en-US" altLang="ru-RU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-1350963" algn="l"/>
              </a:tabLst>
            </a:pPr>
            <a:r>
              <a:rPr lang="ru-RU" altLang="ru-RU" dirty="0">
                <a:sym typeface="Symbol" pitchFamily="18" charset="2"/>
              </a:rPr>
              <a:t>Металлокерамический корпус</a:t>
            </a:r>
            <a:r>
              <a:rPr lang="ru-RU" altLang="ru-RU" dirty="0"/>
              <a:t>:</a:t>
            </a:r>
            <a:r>
              <a:rPr lang="ru-RU" altLang="ru-RU" dirty="0">
                <a:sym typeface="Symbol" pitchFamily="18" charset="2"/>
              </a:rPr>
              <a:t> 5119.16-А  </a:t>
            </a:r>
            <a:br>
              <a:rPr lang="ru-RU" altLang="ru-RU" dirty="0">
                <a:sym typeface="Symbol" pitchFamily="18" charset="2"/>
              </a:rPr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67432" y="4914300"/>
            <a:ext cx="8697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6600FF"/>
                </a:solidFill>
              </a:rPr>
              <a:t>Стойкость к СВВФ:</a:t>
            </a:r>
            <a:r>
              <a:rPr lang="ru-RU" altLang="ru-RU" b="1" dirty="0">
                <a:solidFill>
                  <a:srgbClr val="6600FF"/>
                </a:solidFill>
              </a:rPr>
              <a:t>7.И1– 4Ус, </a:t>
            </a:r>
            <a:r>
              <a:rPr lang="ru-RU" altLang="ru-RU" b="1" dirty="0" smtClean="0">
                <a:solidFill>
                  <a:srgbClr val="6600FF"/>
                </a:solidFill>
              </a:rPr>
              <a:t>7.И6–15</a:t>
            </a:r>
            <a:r>
              <a:rPr lang="ru-RU" altLang="ru-RU" dirty="0" smtClean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4Ус</a:t>
            </a:r>
            <a:r>
              <a:rPr lang="ru-RU" altLang="ru-RU" b="1" dirty="0">
                <a:solidFill>
                  <a:srgbClr val="6600FF"/>
                </a:solidFill>
              </a:rPr>
              <a:t>, </a:t>
            </a:r>
            <a:r>
              <a:rPr lang="ru-RU" altLang="ru-RU" b="1" dirty="0" smtClean="0">
                <a:solidFill>
                  <a:srgbClr val="6600FF"/>
                </a:solidFill>
              </a:rPr>
              <a:t>7.И7–6</a:t>
            </a:r>
            <a:r>
              <a:rPr lang="ru-RU" altLang="ru-RU" dirty="0" smtClean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4Ус</a:t>
            </a:r>
            <a:r>
              <a:rPr lang="ru-RU" altLang="ru-RU" b="1" dirty="0">
                <a:solidFill>
                  <a:srgbClr val="6600FF"/>
                </a:solidFill>
              </a:rPr>
              <a:t>, </a:t>
            </a:r>
            <a:endParaRPr lang="ru-RU" altLang="ru-RU" b="1" dirty="0" smtClean="0">
              <a:solidFill>
                <a:srgbClr val="6600FF"/>
              </a:solidFill>
            </a:endParaRPr>
          </a:p>
          <a:p>
            <a:pPr algn="ctr"/>
            <a:r>
              <a:rPr lang="ru-RU" altLang="ru-RU" b="1" dirty="0">
                <a:solidFill>
                  <a:srgbClr val="6600FF"/>
                </a:solidFill>
              </a:rPr>
              <a:t> </a:t>
            </a:r>
            <a:r>
              <a:rPr lang="ru-RU" altLang="ru-RU" b="1" dirty="0" smtClean="0">
                <a:solidFill>
                  <a:srgbClr val="6600FF"/>
                </a:solidFill>
              </a:rPr>
              <a:t>    7.С1-4Ус</a:t>
            </a:r>
            <a:r>
              <a:rPr lang="ru-RU" altLang="ru-RU" b="1" dirty="0">
                <a:solidFill>
                  <a:srgbClr val="6600FF"/>
                </a:solidFill>
              </a:rPr>
              <a:t>, </a:t>
            </a:r>
            <a:r>
              <a:rPr lang="ru-RU" altLang="ru-RU" b="1" dirty="0" smtClean="0">
                <a:solidFill>
                  <a:srgbClr val="6600FF"/>
                </a:solidFill>
              </a:rPr>
              <a:t>7.С4-3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4Ус</a:t>
            </a:r>
            <a:r>
              <a:rPr lang="ru-RU" altLang="ru-RU" b="1" dirty="0">
                <a:solidFill>
                  <a:srgbClr val="6600FF"/>
                </a:solidFill>
              </a:rPr>
              <a:t>, </a:t>
            </a:r>
            <a:endParaRPr lang="ru-RU" altLang="ru-RU" b="1" dirty="0" smtClean="0">
              <a:solidFill>
                <a:srgbClr val="6600FF"/>
              </a:solidFill>
            </a:endParaRPr>
          </a:p>
          <a:p>
            <a:r>
              <a:rPr lang="ru-RU" altLang="ru-RU" b="1" dirty="0">
                <a:solidFill>
                  <a:srgbClr val="6600FF"/>
                </a:solidFill>
              </a:rPr>
              <a:t> </a:t>
            </a:r>
            <a:r>
              <a:rPr lang="ru-RU" altLang="ru-RU" b="1" dirty="0" smtClean="0">
                <a:solidFill>
                  <a:srgbClr val="6600FF"/>
                </a:solidFill>
              </a:rPr>
              <a:t>                                 5560ИН7-ИН10</a:t>
            </a:r>
            <a:r>
              <a:rPr lang="ru-RU" altLang="ru-RU" b="1" dirty="0">
                <a:solidFill>
                  <a:srgbClr val="6600FF"/>
                </a:solidFill>
              </a:rPr>
              <a:t>: 7.К1– </a:t>
            </a:r>
            <a:r>
              <a:rPr lang="ru-RU" altLang="ru-RU" b="1" dirty="0" smtClean="0">
                <a:solidFill>
                  <a:srgbClr val="6600FF"/>
                </a:solidFill>
              </a:rPr>
              <a:t>0,3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2К</a:t>
            </a:r>
            <a:r>
              <a:rPr lang="ru-RU" altLang="ru-RU" b="1" dirty="0">
                <a:solidFill>
                  <a:srgbClr val="6600FF"/>
                </a:solidFill>
              </a:rPr>
              <a:t>, 7.К4– </a:t>
            </a:r>
            <a:r>
              <a:rPr lang="ru-RU" altLang="ru-RU" b="1" dirty="0" smtClean="0">
                <a:solidFill>
                  <a:srgbClr val="6600FF"/>
                </a:solidFill>
              </a:rPr>
              <a:t>0,3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1К</a:t>
            </a:r>
            <a:r>
              <a:rPr lang="ru-RU" altLang="ru-RU" b="1" dirty="0">
                <a:solidFill>
                  <a:srgbClr val="6600FF"/>
                </a:solidFill>
              </a:rPr>
              <a:t>,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 </a:t>
            </a:r>
            <a:endParaRPr lang="ru-RU" altLang="ru-RU" b="1" dirty="0" smtClean="0">
              <a:solidFill>
                <a:srgbClr val="6600FF"/>
              </a:solidFill>
              <a:sym typeface="Symbol" pitchFamily="18" charset="2"/>
            </a:endParaRPr>
          </a:p>
          <a:p>
            <a:r>
              <a:rPr lang="ru-RU" altLang="ru-RU" b="1" dirty="0" smtClean="0">
                <a:solidFill>
                  <a:srgbClr val="6600FF"/>
                </a:solidFill>
              </a:rPr>
              <a:t>                                5560ИН11-ИН14</a:t>
            </a:r>
            <a:r>
              <a:rPr lang="ru-RU" altLang="ru-RU" b="1" dirty="0">
                <a:solidFill>
                  <a:srgbClr val="6600FF"/>
                </a:solidFill>
              </a:rPr>
              <a:t>: 7.К1– 2К, 7.К4– 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1К</a:t>
            </a:r>
            <a:r>
              <a:rPr lang="ru-RU" altLang="ru-RU" b="1" dirty="0">
                <a:solidFill>
                  <a:srgbClr val="6600FF"/>
                </a:solidFill>
              </a:rPr>
              <a:t>,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 </a:t>
            </a:r>
          </a:p>
          <a:p>
            <a:pPr algn="ctr"/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                       7.К11(7.К12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) – 60 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МэВ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см2/мг</a:t>
            </a:r>
            <a:endParaRPr lang="ru-RU" altLang="ru-RU" b="1" dirty="0">
              <a:solidFill>
                <a:srgbClr val="6600FF"/>
              </a:solidFill>
              <a:sym typeface="Symbol" pitchFamily="18" charset="2"/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1371600" y="980728"/>
            <a:ext cx="7605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5560ИН7У, 5560ИН8У, </a:t>
            </a:r>
            <a:r>
              <a:rPr lang="ru-RU" sz="2400" b="1" dirty="0" smtClean="0"/>
              <a:t> 5560ИН9У, 5560ИН10У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smtClean="0"/>
              <a:t>5560ИН11У</a:t>
            </a:r>
            <a:r>
              <a:rPr lang="ru-RU" sz="2400" b="1" dirty="0"/>
              <a:t>, 5560ИН12У</a:t>
            </a:r>
            <a:r>
              <a:rPr lang="ru-RU" sz="2400" b="1" dirty="0" smtClean="0"/>
              <a:t>, 5560ИН13У</a:t>
            </a:r>
            <a:r>
              <a:rPr lang="ru-RU" sz="2400" b="1" dirty="0"/>
              <a:t>, 5560ИН14У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87604" y="30202"/>
            <a:ext cx="4148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3528" y="6429960"/>
            <a:ext cx="7380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ИЗДЕЛИЕ ОСВОЕНО В 2022 ГОДУ,  ДОСТУПНЫ СЕРИЙНЫЕ ОБРАЗЦЫ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5353050" y="609600"/>
            <a:ext cx="379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интерфейсные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52400" y="2123620"/>
            <a:ext cx="3048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ОКР «Магистраль-388»</a:t>
            </a:r>
          </a:p>
          <a:p>
            <a:r>
              <a:rPr lang="ru-RU" dirty="0"/>
              <a:t>Серия быстродействующих многоразрядных ИМС интерфейса  </a:t>
            </a:r>
            <a:r>
              <a:rPr lang="en-US" dirty="0"/>
              <a:t>LVDS</a:t>
            </a:r>
            <a:endParaRPr lang="en-US" b="1" dirty="0"/>
          </a:p>
          <a:p>
            <a:r>
              <a:rPr lang="en-US" dirty="0"/>
              <a:t>(SN65LVDT388, N65LVDS389, SN65LVDS390,</a:t>
            </a:r>
            <a:r>
              <a:rPr lang="ru-RU" dirty="0"/>
              <a:t> </a:t>
            </a:r>
            <a:r>
              <a:rPr lang="en-US" dirty="0"/>
              <a:t>N65LVDS391, TI)</a:t>
            </a:r>
            <a:r>
              <a:rPr lang="ru-RU" dirty="0"/>
              <a:t> 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263413" y="1873900"/>
            <a:ext cx="58674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</a:p>
          <a:p>
            <a:pPr>
              <a:tabLst>
                <a:tab pos="-1350963" algn="l"/>
              </a:tabLst>
            </a:pPr>
            <a:r>
              <a:rPr lang="ru-RU" dirty="0" smtClean="0">
                <a:sym typeface="Symbol" pitchFamily="18" charset="2"/>
              </a:rPr>
              <a:t>- напряжение </a:t>
            </a:r>
            <a:r>
              <a:rPr lang="ru-RU" dirty="0">
                <a:sym typeface="Symbol" pitchFamily="18" charset="2"/>
              </a:rPr>
              <a:t>питания - </a:t>
            </a:r>
            <a:r>
              <a:rPr lang="en-US" dirty="0">
                <a:sym typeface="Symbol" pitchFamily="18" charset="2"/>
              </a:rPr>
              <a:t>U</a:t>
            </a:r>
            <a:r>
              <a:rPr lang="en-US" baseline="-25000" dirty="0">
                <a:sym typeface="Symbol" pitchFamily="18" charset="2"/>
              </a:rPr>
              <a:t>CC</a:t>
            </a:r>
            <a:r>
              <a:rPr lang="ru-RU" dirty="0">
                <a:sym typeface="Symbol" pitchFamily="18" charset="2"/>
              </a:rPr>
              <a:t>= 3,0В ÷ 3,6В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altLang="ru-RU" dirty="0" smtClean="0"/>
              <a:t>время </a:t>
            </a:r>
            <a:r>
              <a:rPr lang="ru-RU" altLang="ru-RU" dirty="0"/>
              <a:t>задержки распространения сигнала передатчика при включении/выключении – не более 4,5 нс/4,5 нс;</a:t>
            </a:r>
            <a:br>
              <a:rPr lang="ru-RU" altLang="ru-RU" dirty="0"/>
            </a:br>
            <a:r>
              <a:rPr lang="ru-RU" altLang="ru-RU" dirty="0" smtClean="0"/>
              <a:t>- время </a:t>
            </a:r>
            <a:r>
              <a:rPr lang="ru-RU" altLang="ru-RU" dirty="0"/>
              <a:t>задержки распространения сигнала приемника при включении/выключении – не более 6,1 нс/6,1 нс; </a:t>
            </a:r>
            <a:endParaRPr lang="ru-RU" altLang="ru-RU" dirty="0" smtClean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dirty="0" smtClean="0">
                <a:sym typeface="Symbol" pitchFamily="18" charset="2"/>
              </a:rPr>
              <a:t> - </a:t>
            </a:r>
            <a:r>
              <a:rPr lang="ru-RU" dirty="0">
                <a:sym typeface="Symbol" pitchFamily="18" charset="2"/>
              </a:rPr>
              <a:t>скорость передачи данных – 400Мбит/с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 smtClean="0">
                <a:sym typeface="Symbol" pitchFamily="18" charset="2"/>
              </a:rPr>
              <a:t>рабочий </a:t>
            </a:r>
            <a:r>
              <a:rPr lang="ru-RU" dirty="0">
                <a:sym typeface="Symbol" pitchFamily="18" charset="2"/>
              </a:rPr>
              <a:t>диапазон температур – минус 60ºС ÷ +</a:t>
            </a:r>
            <a:r>
              <a:rPr lang="ru-RU" dirty="0" smtClean="0">
                <a:sym typeface="Symbol" pitchFamily="18" charset="2"/>
              </a:rPr>
              <a:t>125ºС</a:t>
            </a:r>
          </a:p>
          <a:p>
            <a:r>
              <a:rPr lang="ru-RU" altLang="ru-RU" dirty="0" smtClean="0"/>
              <a:t>Металлокерамические </a:t>
            </a:r>
            <a:r>
              <a:rPr lang="ru-RU" altLang="ru-RU" dirty="0"/>
              <a:t>корпуса:</a:t>
            </a:r>
            <a:br>
              <a:rPr lang="ru-RU" altLang="ru-RU" dirty="0"/>
            </a:br>
            <a:r>
              <a:rPr lang="ru-RU" altLang="ru-RU" sz="1600" b="1" dirty="0" smtClean="0"/>
              <a:t>- </a:t>
            </a:r>
            <a:r>
              <a:rPr lang="ru-RU" altLang="ru-RU" sz="1600" b="1" dirty="0"/>
              <a:t>для 5560ИН15У и 5560ИН1</a:t>
            </a:r>
            <a:r>
              <a:rPr lang="en-US" altLang="ru-RU" sz="1600" b="1" dirty="0"/>
              <a:t>6</a:t>
            </a:r>
            <a:r>
              <a:rPr lang="ru-RU" altLang="ru-RU" sz="1600" b="1" dirty="0"/>
              <a:t>У - Н.14.42-1В </a:t>
            </a:r>
            <a:br>
              <a:rPr lang="ru-RU" altLang="ru-RU" sz="1600" b="1" dirty="0"/>
            </a:br>
            <a:r>
              <a:rPr lang="ru-RU" altLang="ru-RU" sz="1600" b="1" dirty="0" smtClean="0"/>
              <a:t>- </a:t>
            </a:r>
            <a:r>
              <a:rPr lang="ru-RU" altLang="ru-RU" sz="1600" b="1" dirty="0"/>
              <a:t>для 5560ИН1</a:t>
            </a:r>
            <a:r>
              <a:rPr lang="en-US" altLang="ru-RU" sz="1600" b="1" dirty="0"/>
              <a:t>7</a:t>
            </a:r>
            <a:r>
              <a:rPr lang="ru-RU" altLang="ru-RU" sz="1600" b="1" dirty="0"/>
              <a:t>У и 5560ИН1</a:t>
            </a:r>
            <a:r>
              <a:rPr lang="en-US" altLang="ru-RU" sz="1600" b="1" dirty="0"/>
              <a:t>8</a:t>
            </a:r>
            <a:r>
              <a:rPr lang="ru-RU" altLang="ru-RU" sz="1600" b="1" dirty="0"/>
              <a:t>У - 402.16-32.01 или 402.16-48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  <a:p>
            <a:pPr>
              <a:buFontTx/>
              <a:buChar char="-"/>
              <a:tabLst>
                <a:tab pos="-1350963" algn="l"/>
              </a:tabLst>
            </a:pPr>
            <a:endParaRPr lang="ru-RU" dirty="0">
              <a:sym typeface="Symbol" pitchFamily="18" charset="2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1371600" y="1124744"/>
            <a:ext cx="760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5560ИН15У, 5560ИН16У, 5560ИН17Т, 5560ИН18Т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7604" y="30202"/>
            <a:ext cx="4148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98092" y="5229200"/>
            <a:ext cx="65527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6600FF"/>
                </a:solidFill>
              </a:rPr>
              <a:t>Стойкость</a:t>
            </a:r>
            <a:r>
              <a:rPr lang="ru-RU" altLang="ru-RU" b="1" dirty="0">
                <a:solidFill>
                  <a:srgbClr val="6600FF"/>
                </a:solidFill>
              </a:rPr>
              <a:t>: 7.И1– 4Ус, 7.И6– </a:t>
            </a:r>
            <a:r>
              <a:rPr lang="ru-RU" altLang="ru-RU" b="1" dirty="0" smtClean="0">
                <a:solidFill>
                  <a:srgbClr val="6600FF"/>
                </a:solidFill>
              </a:rPr>
              <a:t>10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4Ус</a:t>
            </a:r>
            <a:r>
              <a:rPr lang="ru-RU" altLang="ru-RU" b="1" dirty="0">
                <a:solidFill>
                  <a:srgbClr val="6600FF"/>
                </a:solidFill>
              </a:rPr>
              <a:t>, 7.И7– </a:t>
            </a:r>
            <a:r>
              <a:rPr lang="ru-RU" altLang="ru-RU" b="1" dirty="0" smtClean="0">
                <a:solidFill>
                  <a:srgbClr val="6600FF"/>
                </a:solidFill>
              </a:rPr>
              <a:t>20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4Ус</a:t>
            </a:r>
            <a:r>
              <a:rPr lang="ru-RU" altLang="ru-RU" b="1" dirty="0">
                <a:solidFill>
                  <a:srgbClr val="6600FF"/>
                </a:solidFill>
              </a:rPr>
              <a:t>, </a:t>
            </a:r>
            <a:endParaRPr lang="ru-RU" altLang="ru-RU" b="1" dirty="0" smtClean="0">
              <a:solidFill>
                <a:srgbClr val="6600FF"/>
              </a:solidFill>
            </a:endParaRPr>
          </a:p>
          <a:p>
            <a:r>
              <a:rPr lang="ru-RU" altLang="ru-RU" b="1" dirty="0" smtClean="0">
                <a:solidFill>
                  <a:srgbClr val="6600FF"/>
                </a:solidFill>
              </a:rPr>
              <a:t>                     7.С1-4Ус, 7.С4-10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4Ус,</a:t>
            </a:r>
          </a:p>
          <a:p>
            <a:r>
              <a:rPr lang="ru-RU" altLang="ru-RU" b="1" dirty="0" smtClean="0">
                <a:solidFill>
                  <a:srgbClr val="6600FF"/>
                </a:solidFill>
              </a:rPr>
              <a:t>                     7.К1</a:t>
            </a:r>
            <a:r>
              <a:rPr lang="ru-RU" altLang="ru-RU" b="1" dirty="0">
                <a:solidFill>
                  <a:srgbClr val="6600FF"/>
                </a:solidFill>
              </a:rPr>
              <a:t>– 1К/2К, </a:t>
            </a:r>
            <a:r>
              <a:rPr lang="ru-RU" altLang="ru-RU" b="1" dirty="0" smtClean="0">
                <a:solidFill>
                  <a:srgbClr val="6600FF"/>
                </a:solidFill>
              </a:rPr>
              <a:t>7.К4 </a:t>
            </a:r>
            <a:r>
              <a:rPr lang="ru-RU" altLang="ru-RU" b="1" dirty="0">
                <a:solidFill>
                  <a:srgbClr val="6600FF"/>
                </a:solidFill>
              </a:rPr>
              <a:t>– 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1К</a:t>
            </a:r>
            <a:r>
              <a:rPr lang="ru-RU" altLang="ru-RU" b="1" dirty="0">
                <a:solidFill>
                  <a:srgbClr val="6600FF"/>
                </a:solidFill>
              </a:rPr>
              <a:t>,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 </a:t>
            </a:r>
            <a:endParaRPr lang="ru-RU" altLang="ru-RU" b="1" dirty="0" smtClean="0">
              <a:solidFill>
                <a:srgbClr val="6600FF"/>
              </a:solidFill>
              <a:sym typeface="Symbol" pitchFamily="18" charset="2"/>
            </a:endParaRPr>
          </a:p>
          <a:p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                     7.К11(7.К12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) – 60 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МэВ</a:t>
            </a:r>
            <a:r>
              <a:rPr lang="ru-RU" altLang="ru-RU" b="1" dirty="0">
                <a:solidFill>
                  <a:srgbClr val="7030A0"/>
                </a:solidFill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см2/мг</a:t>
            </a:r>
            <a:endParaRPr lang="ru-RU" altLang="ru-RU" b="1" dirty="0">
              <a:solidFill>
                <a:srgbClr val="6600FF"/>
              </a:solidFill>
              <a:sym typeface="Symbol" pitchFamily="18" charset="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95536" y="6429960"/>
            <a:ext cx="7655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ИЗДЕЛИЕ ОСВОЕНО В 2022 ГОДУ,  ДОСТУПНЫ СЕРИЙНЫЕ ОБРАЗЦЫ</a:t>
            </a:r>
          </a:p>
        </p:txBody>
      </p:sp>
    </p:spTree>
    <p:extLst>
      <p:ext uri="{BB962C8B-B14F-4D97-AF65-F5344CB8AC3E}">
        <p14:creationId xmlns:p14="http://schemas.microsoft.com/office/powerpoint/2010/main" val="31985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5353050" y="609600"/>
            <a:ext cx="379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интерфейсные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52400" y="1869599"/>
            <a:ext cx="304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Сдвоенный </a:t>
            </a:r>
            <a:r>
              <a:rPr lang="ru-RU" dirty="0"/>
              <a:t>приемопередатчик манчестерского кода со встроенным кодером/ декодером (</a:t>
            </a:r>
            <a:r>
              <a:rPr lang="en-US" dirty="0"/>
              <a:t>HI</a:t>
            </a:r>
            <a:r>
              <a:rPr lang="ru-RU" dirty="0"/>
              <a:t>-1575, </a:t>
            </a:r>
            <a:r>
              <a:rPr lang="en-US" dirty="0" smtClean="0"/>
              <a:t>Holt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3203847" y="2157827"/>
            <a:ext cx="579999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</a:p>
          <a:p>
            <a:pPr>
              <a:tabLst>
                <a:tab pos="-1350963" algn="l"/>
              </a:tabLst>
            </a:pPr>
            <a:r>
              <a:rPr lang="ru-RU" dirty="0" smtClean="0">
                <a:sym typeface="Symbol" pitchFamily="18" charset="2"/>
              </a:rPr>
              <a:t>- </a:t>
            </a:r>
            <a:r>
              <a:rPr lang="ru-RU" dirty="0">
                <a:sym typeface="Symbol" pitchFamily="18" charset="2"/>
              </a:rPr>
              <a:t>напряжение питания - </a:t>
            </a:r>
            <a:r>
              <a:rPr lang="en-US" dirty="0">
                <a:sym typeface="Symbol" pitchFamily="18" charset="2"/>
              </a:rPr>
              <a:t>U</a:t>
            </a:r>
            <a:r>
              <a:rPr lang="en-US" baseline="-25000" dirty="0">
                <a:sym typeface="Symbol" pitchFamily="18" charset="2"/>
              </a:rPr>
              <a:t>CC</a:t>
            </a:r>
            <a:r>
              <a:rPr lang="ru-RU" dirty="0">
                <a:sym typeface="Symbol" pitchFamily="18" charset="2"/>
              </a:rPr>
              <a:t>= 3,15В ÷ 3,45В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ток потребления  (один канал) в режиме непрерывной передачи информации – не более 550мА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 smtClean="0">
                <a:sym typeface="Symbol" pitchFamily="18" charset="2"/>
              </a:rPr>
              <a:t> скорость </a:t>
            </a:r>
            <a:r>
              <a:rPr lang="ru-RU" dirty="0">
                <a:sym typeface="Symbol" pitchFamily="18" charset="2"/>
              </a:rPr>
              <a:t>передачи данных – </a:t>
            </a:r>
            <a:r>
              <a:rPr lang="ru-RU" dirty="0" smtClean="0">
                <a:sym typeface="Symbol" pitchFamily="18" charset="2"/>
              </a:rPr>
              <a:t>1Мбит/с</a:t>
            </a:r>
          </a:p>
          <a:p>
            <a:pPr>
              <a:tabLst>
                <a:tab pos="-1350963" algn="l"/>
              </a:tabLst>
            </a:pPr>
            <a:r>
              <a:rPr lang="ru-RU" altLang="ru-RU" dirty="0" smtClean="0"/>
              <a:t>	- ток </a:t>
            </a:r>
            <a:r>
              <a:rPr lang="ru-RU" altLang="ru-RU" dirty="0"/>
              <a:t>потребления (нет передачи) – не более 12 мА;</a:t>
            </a:r>
            <a:br>
              <a:rPr lang="ru-RU" altLang="ru-RU" dirty="0"/>
            </a:br>
            <a:r>
              <a:rPr lang="ru-RU" altLang="ru-RU" dirty="0" smtClean="0"/>
              <a:t>- ток </a:t>
            </a:r>
            <a:r>
              <a:rPr lang="ru-RU" altLang="ru-RU" dirty="0"/>
              <a:t>потребления (один канал, цикл передачи информации 50</a:t>
            </a:r>
            <a:r>
              <a:rPr lang="en-US" altLang="ru-RU" dirty="0"/>
              <a:t>%)</a:t>
            </a:r>
            <a:r>
              <a:rPr lang="ru-RU" altLang="ru-RU" dirty="0"/>
              <a:t> - не более 280 мА;</a:t>
            </a:r>
            <a:br>
              <a:rPr lang="ru-RU" altLang="ru-RU" dirty="0"/>
            </a:br>
            <a:r>
              <a:rPr lang="ru-RU" dirty="0" smtClean="0">
                <a:sym typeface="Symbol" pitchFamily="18" charset="2"/>
              </a:rPr>
              <a:t>- </a:t>
            </a:r>
            <a:r>
              <a:rPr lang="ru-RU" dirty="0">
                <a:sym typeface="Symbol" pitchFamily="18" charset="2"/>
              </a:rPr>
              <a:t>м</a:t>
            </a:r>
            <a:r>
              <a:rPr lang="ru-RU" altLang="ru-RU" dirty="0" smtClean="0"/>
              <a:t>еталлокерамический </a:t>
            </a:r>
            <a:r>
              <a:rPr lang="ru-RU" altLang="ru-RU" dirty="0"/>
              <a:t>корпус: </a:t>
            </a:r>
            <a:r>
              <a:rPr lang="en-US" altLang="ru-RU" dirty="0"/>
              <a:t>H</a:t>
            </a:r>
            <a:r>
              <a:rPr lang="ru-RU" altLang="ru-RU" dirty="0"/>
              <a:t>14.42-1(2)</a:t>
            </a:r>
            <a:r>
              <a:rPr lang="en-US" altLang="ru-RU" dirty="0"/>
              <a:t>B</a:t>
            </a:r>
            <a:r>
              <a:rPr lang="ru-RU" altLang="ru-RU" dirty="0"/>
              <a:t> 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2195736" y="1143000"/>
            <a:ext cx="3960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5559ИН83У, 5559ИН83Н4</a:t>
            </a:r>
          </a:p>
          <a:p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87604" y="30202"/>
            <a:ext cx="4148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3520167"/>
            <a:ext cx="30514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/>
              <a:t>Микросхема </a:t>
            </a:r>
            <a:r>
              <a:rPr lang="ru-RU" altLang="ru-RU" sz="1600" b="1" dirty="0" smtClean="0"/>
              <a:t>содержит два </a:t>
            </a:r>
            <a:r>
              <a:rPr lang="ru-RU" altLang="ru-RU" sz="1600" b="1" dirty="0"/>
              <a:t>приёмника с двумя декодерами манчестерского кода и двумя последовательно-параллельными преобразователями в 16-разрядный код для приема последовательных данных манчестерского кода по одному из двух каналов и преобразования их в 16-разрядный параллельный </a:t>
            </a:r>
            <a:r>
              <a:rPr lang="ru-RU" altLang="ru-RU" sz="1600" b="1" dirty="0" smtClean="0"/>
              <a:t>код</a:t>
            </a:r>
            <a:r>
              <a:rPr lang="ru-RU" altLang="ru-RU" sz="1600" b="1" dirty="0"/>
              <a:t/>
            </a:r>
            <a:br>
              <a:rPr lang="ru-RU" altLang="ru-RU" sz="1600" b="1" dirty="0"/>
            </a:b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046" y="4869160"/>
            <a:ext cx="5607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6600FF"/>
                </a:solidFill>
              </a:rPr>
              <a:t>Стойкость: 7.И1 – 4Ус, 7.И6 – 4Ус, 7.И7 – 4Ус, </a:t>
            </a:r>
          </a:p>
          <a:p>
            <a:r>
              <a:rPr lang="ru-RU" altLang="ru-RU" b="1" dirty="0">
                <a:solidFill>
                  <a:srgbClr val="6600FF"/>
                </a:solidFill>
              </a:rPr>
              <a:t>                      7.С1-4Ус,  7.С4 – </a:t>
            </a:r>
            <a:r>
              <a:rPr lang="ru-RU" altLang="ru-RU" b="1" dirty="0" smtClean="0">
                <a:solidFill>
                  <a:srgbClr val="6600FF"/>
                </a:solidFill>
              </a:rPr>
              <a:t>5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4Ус</a:t>
            </a:r>
            <a:endParaRPr lang="ru-RU" altLang="ru-RU" b="1" dirty="0">
              <a:solidFill>
                <a:srgbClr val="6600FF"/>
              </a:solidFill>
            </a:endParaRPr>
          </a:p>
          <a:p>
            <a:r>
              <a:rPr lang="ru-RU" altLang="ru-RU" b="1" dirty="0">
                <a:solidFill>
                  <a:srgbClr val="6600FF"/>
                </a:solidFill>
              </a:rPr>
              <a:t>                      7.К1– 1К/2К</a:t>
            </a:r>
            <a:r>
              <a:rPr lang="ru-RU" altLang="ru-RU" b="1" dirty="0" smtClean="0">
                <a:solidFill>
                  <a:srgbClr val="6600FF"/>
                </a:solidFill>
              </a:rPr>
              <a:t>, 7.К4</a:t>
            </a:r>
            <a:r>
              <a:rPr lang="ru-RU" altLang="ru-RU" b="1" dirty="0">
                <a:solidFill>
                  <a:srgbClr val="6600FF"/>
                </a:solidFill>
              </a:rPr>
              <a:t>– 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1К</a:t>
            </a:r>
            <a:r>
              <a:rPr lang="ru-RU" altLang="ru-RU" b="1" dirty="0">
                <a:solidFill>
                  <a:srgbClr val="6600FF"/>
                </a:solidFill>
              </a:rPr>
              <a:t>,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 </a:t>
            </a:r>
          </a:p>
          <a:p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                      7.К11(7.К12) – 60 МэВ</a:t>
            </a:r>
            <a:r>
              <a:rPr lang="ru-RU" altLang="ru-RU" b="1" dirty="0">
                <a:solidFill>
                  <a:srgbClr val="6600FF"/>
                </a:solidFill>
              </a:rPr>
              <a:t>×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см2/мг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71802" y="6177762"/>
            <a:ext cx="6088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ИЗДЕЛИЕ ОСВОЕНО В 2022 ГОДУ,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ДОСТУПНЫ СЕРИЙНЫЕ ОБРАЗЦЫ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5353050" y="609600"/>
            <a:ext cx="379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интерфейсные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52400" y="1967299"/>
            <a:ext cx="26914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 smtClean="0"/>
              <a:t>Серия </a:t>
            </a:r>
            <a:r>
              <a:rPr lang="ru-RU" dirty="0"/>
              <a:t>ИМС  быстродействующих приемопередатчиков интерфейса </a:t>
            </a:r>
            <a:r>
              <a:rPr lang="ru-RU" dirty="0" smtClean="0"/>
              <a:t> </a:t>
            </a:r>
            <a:r>
              <a:rPr lang="en-US" dirty="0"/>
              <a:t>RS</a:t>
            </a:r>
            <a:r>
              <a:rPr lang="ru-RU" dirty="0"/>
              <a:t> 485/422 </a:t>
            </a:r>
            <a:r>
              <a:rPr lang="ru-RU" b="1" dirty="0"/>
              <a:t>(полный дуплекс)</a:t>
            </a:r>
            <a:r>
              <a:rPr lang="ru-RU" dirty="0"/>
              <a:t> </a:t>
            </a:r>
            <a:endParaRPr lang="ru-RU" b="1" dirty="0"/>
          </a:p>
          <a:p>
            <a:r>
              <a:rPr lang="ru-RU" dirty="0"/>
              <a:t>(</a:t>
            </a:r>
            <a:r>
              <a:rPr lang="en-US" dirty="0"/>
              <a:t>ADM</a:t>
            </a:r>
            <a:r>
              <a:rPr lang="ru-RU" dirty="0"/>
              <a:t>3490, </a:t>
            </a:r>
            <a:r>
              <a:rPr lang="en-US" dirty="0"/>
              <a:t>ADM</a:t>
            </a:r>
            <a:r>
              <a:rPr lang="ru-RU" dirty="0"/>
              <a:t>3491</a:t>
            </a:r>
            <a:r>
              <a:rPr lang="en-US" dirty="0"/>
              <a:t>, Analog Devices</a:t>
            </a:r>
            <a:r>
              <a:rPr lang="ru-RU" dirty="0"/>
              <a:t>) 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179982" y="1773522"/>
            <a:ext cx="5867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напряжение питания - </a:t>
            </a:r>
            <a:r>
              <a:rPr lang="en-US" dirty="0">
                <a:sym typeface="Symbol" pitchFamily="18" charset="2"/>
              </a:rPr>
              <a:t>U</a:t>
            </a:r>
            <a:r>
              <a:rPr lang="en-US" baseline="-25000" dirty="0">
                <a:sym typeface="Symbol" pitchFamily="18" charset="2"/>
              </a:rPr>
              <a:t>CC</a:t>
            </a:r>
            <a:r>
              <a:rPr lang="ru-RU" dirty="0">
                <a:sym typeface="Symbol" pitchFamily="18" charset="2"/>
              </a:rPr>
              <a:t>= 3,0В ÷ 3,6В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режим передачи данных – полный дуплекс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ток потребления в активном режиме – не более 2,2мА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скорость передачи данных – 12Мбит/с</a:t>
            </a:r>
          </a:p>
          <a:p>
            <a:pPr marL="285750" indent="-285750">
              <a:buFontTx/>
              <a:buChar char="-"/>
              <a:tabLst>
                <a:tab pos="-1350963" algn="l"/>
              </a:tabLst>
            </a:pPr>
            <a:r>
              <a:rPr lang="ru-RU" dirty="0" smtClean="0">
                <a:sym typeface="Symbol" pitchFamily="18" charset="2"/>
              </a:rPr>
              <a:t>Корпус:</a:t>
            </a:r>
          </a:p>
          <a:p>
            <a:pPr marL="285750" indent="-285750">
              <a:buFontTx/>
              <a:buChar char="-"/>
              <a:tabLst>
                <a:tab pos="-1350963" algn="l"/>
              </a:tabLst>
            </a:pPr>
            <a:r>
              <a:rPr lang="ru-RU" dirty="0" smtClean="0">
                <a:sym typeface="Symbol" pitchFamily="18" charset="2"/>
              </a:rPr>
              <a:t>5559ИН84Т </a:t>
            </a:r>
            <a:r>
              <a:rPr lang="ru-RU" dirty="0">
                <a:sym typeface="Symbol" pitchFamily="18" charset="2"/>
              </a:rPr>
              <a:t>- </a:t>
            </a:r>
            <a:r>
              <a:rPr lang="ru-RU" dirty="0" smtClean="0">
                <a:sym typeface="Symbol" pitchFamily="18" charset="2"/>
              </a:rPr>
              <a:t>4112.8-1.01 или 4112.8-3</a:t>
            </a:r>
          </a:p>
          <a:p>
            <a:pPr marL="285750" indent="-285750">
              <a:buFontTx/>
              <a:buChar char="-"/>
              <a:tabLst>
                <a:tab pos="-1350963" algn="l"/>
              </a:tabLst>
            </a:pPr>
            <a:r>
              <a:rPr lang="ru-RU" dirty="0" smtClean="0">
                <a:sym typeface="Symbol" pitchFamily="18" charset="2"/>
              </a:rPr>
              <a:t>5559ИН85Т - 402.16-32.01 или 402.16-48</a:t>
            </a:r>
            <a:endParaRPr lang="ru-RU" dirty="0">
              <a:sym typeface="Symbol" pitchFamily="18" charset="2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2819400" y="1042974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5559ИН84Т, 5559ИН85Т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87540" y="30202"/>
            <a:ext cx="4148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000" b="1" cap="all" spc="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177249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6600FF"/>
                </a:solidFill>
              </a:rPr>
              <a:t>Стойкость: 7.И1 – 4Ус, 7.И6 – 4Ус, 7.И7– 4Ус,  </a:t>
            </a:r>
            <a:endParaRPr lang="ru-RU" altLang="ru-RU" b="1" dirty="0" smtClean="0">
              <a:solidFill>
                <a:srgbClr val="6600FF"/>
              </a:solidFill>
            </a:endParaRPr>
          </a:p>
          <a:p>
            <a:r>
              <a:rPr lang="ru-RU" altLang="ru-RU" b="1" dirty="0" smtClean="0">
                <a:solidFill>
                  <a:srgbClr val="6600FF"/>
                </a:solidFill>
              </a:rPr>
              <a:t>                     7.С1- 50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5Ус</a:t>
            </a:r>
            <a:r>
              <a:rPr lang="ru-RU" altLang="ru-RU" b="1" dirty="0">
                <a:solidFill>
                  <a:srgbClr val="6600FF"/>
                </a:solidFill>
              </a:rPr>
              <a:t>, </a:t>
            </a:r>
            <a:r>
              <a:rPr lang="ru-RU" altLang="ru-RU" b="1" dirty="0" smtClean="0">
                <a:solidFill>
                  <a:srgbClr val="6600FF"/>
                </a:solidFill>
              </a:rPr>
              <a:t>7.С4-0,5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5Ус</a:t>
            </a:r>
            <a:r>
              <a:rPr lang="ru-RU" altLang="ru-RU" b="1" dirty="0">
                <a:solidFill>
                  <a:srgbClr val="6600FF"/>
                </a:solidFill>
              </a:rPr>
              <a:t>,</a:t>
            </a:r>
          </a:p>
          <a:p>
            <a:r>
              <a:rPr lang="ru-RU" altLang="ru-RU" b="1" dirty="0" smtClean="0">
                <a:solidFill>
                  <a:srgbClr val="6600FF"/>
                </a:solidFill>
              </a:rPr>
              <a:t>                     7.К1</a:t>
            </a:r>
            <a:r>
              <a:rPr lang="ru-RU" altLang="ru-RU" b="1" dirty="0">
                <a:solidFill>
                  <a:srgbClr val="6600FF"/>
                </a:solidFill>
              </a:rPr>
              <a:t>– </a:t>
            </a:r>
            <a:r>
              <a:rPr lang="ru-RU" altLang="ru-RU" b="1" dirty="0" smtClean="0">
                <a:solidFill>
                  <a:srgbClr val="6600FF"/>
                </a:solidFill>
              </a:rPr>
              <a:t>1,7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1К</a:t>
            </a:r>
            <a:r>
              <a:rPr lang="ru-RU" altLang="ru-RU" b="1" dirty="0">
                <a:solidFill>
                  <a:srgbClr val="6600FF"/>
                </a:solidFill>
              </a:rPr>
              <a:t>, 7.К4 – </a:t>
            </a:r>
            <a:r>
              <a:rPr lang="ru-RU" altLang="ru-RU" b="1" dirty="0" smtClean="0">
                <a:solidFill>
                  <a:srgbClr val="6600FF"/>
                </a:solidFill>
              </a:rPr>
              <a:t>0,08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1К</a:t>
            </a:r>
            <a:r>
              <a:rPr lang="ru-RU" altLang="ru-RU" b="1" dirty="0">
                <a:solidFill>
                  <a:srgbClr val="6600FF"/>
                </a:solidFill>
              </a:rPr>
              <a:t>,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  </a:t>
            </a:r>
            <a:endParaRPr lang="ru-RU" altLang="ru-RU" b="1" dirty="0" smtClean="0">
              <a:solidFill>
                <a:srgbClr val="6600FF"/>
              </a:solidFill>
              <a:sym typeface="Symbol" pitchFamily="18" charset="2"/>
            </a:endParaRPr>
          </a:p>
          <a:p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                     7.К11 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(7.К12) – 60 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МэВ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см2/мг</a:t>
            </a:r>
            <a:endParaRPr lang="ru-RU" altLang="ru-RU" b="1" dirty="0">
              <a:solidFill>
                <a:srgbClr val="6600FF"/>
              </a:solidFill>
              <a:sym typeface="Symbol" pitchFamily="18" charset="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5536" y="6374340"/>
            <a:ext cx="8748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</a:p>
          <a:p>
            <a:pPr algn="ctr"/>
            <a:endParaRPr lang="ru-RU" alt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53050" y="620688"/>
            <a:ext cx="379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интерфейсные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6569" y="399154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5559ИН84Т</a:t>
            </a:r>
            <a:r>
              <a:rPr lang="ru-RU" altLang="ru-RU" dirty="0" smtClean="0"/>
              <a:t> содержит один передатчик и один приемник последовательных данных  </a:t>
            </a:r>
            <a:br>
              <a:rPr lang="ru-RU" altLang="ru-RU" dirty="0" smtClean="0"/>
            </a:br>
            <a:r>
              <a:rPr lang="ru-RU" altLang="ru-RU" dirty="0" smtClean="0"/>
              <a:t>стандартов </a:t>
            </a:r>
            <a:r>
              <a:rPr lang="en-US" altLang="ru-RU" dirty="0" smtClean="0"/>
              <a:t>RS</a:t>
            </a:r>
            <a:r>
              <a:rPr lang="ru-RU" altLang="ru-RU" dirty="0" smtClean="0"/>
              <a:t> 485/422 без входов разрешения выходов передатчика и приемника;</a:t>
            </a:r>
            <a:br>
              <a:rPr lang="ru-RU" altLang="ru-RU" dirty="0" smtClean="0"/>
            </a:br>
            <a:r>
              <a:rPr lang="ru-RU" altLang="ru-RU" b="1" dirty="0" smtClean="0">
                <a:solidFill>
                  <a:srgbClr val="FF0000"/>
                </a:solidFill>
              </a:rPr>
              <a:t>5559ИН8</a:t>
            </a:r>
            <a:r>
              <a:rPr lang="en-US" altLang="ru-RU" b="1" dirty="0" smtClean="0">
                <a:solidFill>
                  <a:srgbClr val="FF0000"/>
                </a:solidFill>
              </a:rPr>
              <a:t>5</a:t>
            </a:r>
            <a:r>
              <a:rPr lang="ru-RU" altLang="ru-RU" b="1" dirty="0" smtClean="0">
                <a:solidFill>
                  <a:srgbClr val="FF0000"/>
                </a:solidFill>
              </a:rPr>
              <a:t>Т</a:t>
            </a:r>
            <a:r>
              <a:rPr lang="ru-RU" altLang="ru-RU" sz="1600" b="1" dirty="0" smtClean="0">
                <a:solidFill>
                  <a:srgbClr val="FF3F3F"/>
                </a:solidFill>
              </a:rPr>
              <a:t> </a:t>
            </a:r>
            <a:r>
              <a:rPr lang="ru-RU" altLang="ru-RU" dirty="0" smtClean="0"/>
              <a:t>содержит один передатчик и один приемник последовательных данных </a:t>
            </a:r>
            <a:br>
              <a:rPr lang="ru-RU" altLang="ru-RU" dirty="0" smtClean="0"/>
            </a:br>
            <a:r>
              <a:rPr lang="ru-RU" altLang="ru-RU" dirty="0" smtClean="0"/>
              <a:t>    стандартов </a:t>
            </a:r>
            <a:r>
              <a:rPr lang="en-US" altLang="ru-RU" dirty="0" smtClean="0"/>
              <a:t>RS</a:t>
            </a:r>
            <a:r>
              <a:rPr lang="ru-RU" altLang="ru-RU" dirty="0" smtClean="0"/>
              <a:t> 485/422 со входами разрешения выходов передатчика и приемника.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353050" y="609600"/>
            <a:ext cx="379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интерфейсные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2771800" y="1145232"/>
            <a:ext cx="4968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5584ИН2У, 5584ИН2Н4</a:t>
            </a:r>
          </a:p>
          <a:p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87604" y="30202"/>
            <a:ext cx="41488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9389" y="2033208"/>
            <a:ext cx="2448395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1800" dirty="0" smtClean="0">
                <a:latin typeface="+mn-lt"/>
              </a:rPr>
              <a:t>16-разрядный </a:t>
            </a:r>
            <a:r>
              <a:rPr lang="ru-RU" altLang="ru-RU" sz="1800" dirty="0">
                <a:latin typeface="+mn-lt"/>
              </a:rPr>
              <a:t>двунаправленный приемопередатчик с возможностью преобразования уровней напряжений (</a:t>
            </a:r>
            <a:r>
              <a:rPr lang="en-US" altLang="ru-RU" sz="1800" dirty="0">
                <a:latin typeface="+mn-lt"/>
              </a:rPr>
              <a:t>UT</a:t>
            </a:r>
            <a:r>
              <a:rPr lang="ru-RU" altLang="ru-RU" sz="1800" dirty="0">
                <a:latin typeface="+mn-lt"/>
              </a:rPr>
              <a:t>54</a:t>
            </a:r>
            <a:r>
              <a:rPr lang="en-US" altLang="ru-RU" sz="1800" dirty="0">
                <a:latin typeface="+mn-lt"/>
              </a:rPr>
              <a:t>ACS</a:t>
            </a:r>
            <a:r>
              <a:rPr lang="ru-RU" altLang="ru-RU" sz="1800" dirty="0">
                <a:latin typeface="+mn-lt"/>
              </a:rPr>
              <a:t>164245</a:t>
            </a:r>
            <a:r>
              <a:rPr lang="en-US" altLang="ru-RU" sz="1800" dirty="0">
                <a:latin typeface="+mn-lt"/>
              </a:rPr>
              <a:t>S</a:t>
            </a:r>
            <a:r>
              <a:rPr lang="ru-RU" altLang="ru-RU" sz="1800" dirty="0">
                <a:latin typeface="+mn-lt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en-US" altLang="ru-RU" sz="1800" dirty="0" err="1">
                <a:latin typeface="+mn-lt"/>
              </a:rPr>
              <a:t>Aeroflex</a:t>
            </a:r>
            <a:r>
              <a:rPr lang="ru-RU" altLang="ru-RU" sz="1800" dirty="0">
                <a:latin typeface="+mn-lt"/>
              </a:rPr>
              <a:t>, </a:t>
            </a:r>
            <a:r>
              <a:rPr lang="en-US" altLang="ru-RU" sz="1800" dirty="0" err="1">
                <a:latin typeface="+mn-lt"/>
              </a:rPr>
              <a:t>Inc</a:t>
            </a:r>
            <a:r>
              <a:rPr lang="ru-RU" altLang="ru-RU" sz="1800" dirty="0">
                <a:latin typeface="+mn-lt"/>
              </a:rPr>
              <a:t>.) 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55776" y="1868386"/>
            <a:ext cx="6588224" cy="329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altLang="ru-RU" sz="1800" b="1" dirty="0">
                <a:latin typeface="+mn-lt"/>
              </a:rPr>
              <a:t>Основные технические характеристики:</a:t>
            </a:r>
            <a:r>
              <a:rPr lang="ru-RU" altLang="ru-RU" sz="1800" dirty="0">
                <a:latin typeface="+mn-lt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+mn-lt"/>
                <a:sym typeface="Symbol" pitchFamily="18" charset="2"/>
              </a:rPr>
              <a:t>- напряжение питания - </a:t>
            </a:r>
            <a:r>
              <a:rPr lang="en-US" altLang="ru-RU" sz="1800" dirty="0">
                <a:latin typeface="+mn-lt"/>
                <a:sym typeface="Symbol" pitchFamily="18" charset="2"/>
              </a:rPr>
              <a:t>U</a:t>
            </a:r>
            <a:r>
              <a:rPr lang="en-US" altLang="ru-RU" sz="1800" baseline="-25000" dirty="0">
                <a:latin typeface="+mn-lt"/>
                <a:sym typeface="Symbol" pitchFamily="18" charset="2"/>
              </a:rPr>
              <a:t>CC</a:t>
            </a:r>
            <a:r>
              <a:rPr lang="ru-RU" altLang="ru-RU" sz="1800" dirty="0">
                <a:latin typeface="+mn-lt"/>
                <a:sym typeface="Symbol" pitchFamily="18" charset="2"/>
              </a:rPr>
              <a:t>= </a:t>
            </a:r>
            <a:r>
              <a:rPr lang="en-US" altLang="ru-RU" sz="1800" dirty="0">
                <a:latin typeface="+mn-lt"/>
                <a:sym typeface="Symbol" pitchFamily="18" charset="2"/>
              </a:rPr>
              <a:t>2.7</a:t>
            </a:r>
            <a:r>
              <a:rPr lang="ru-RU" altLang="ru-RU" sz="1800" dirty="0">
                <a:latin typeface="+mn-lt"/>
                <a:sym typeface="Symbol" pitchFamily="18" charset="2"/>
              </a:rPr>
              <a:t> ÷ 5,5В;</a:t>
            </a:r>
          </a:p>
          <a:p>
            <a:pPr>
              <a:lnSpc>
                <a:spcPct val="95000"/>
              </a:lnSpc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преобразование уровней напряжений:    </a:t>
            </a: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+mn-lt"/>
                <a:sym typeface="Symbol" pitchFamily="18" charset="2"/>
              </a:rPr>
              <a:t>              </a:t>
            </a:r>
            <a:r>
              <a:rPr lang="en-US" altLang="ru-RU" sz="1800" dirty="0">
                <a:latin typeface="+mn-lt"/>
                <a:sym typeface="Symbol" pitchFamily="18" charset="2"/>
              </a:rPr>
              <a:t>	3.0 </a:t>
            </a:r>
            <a:r>
              <a:rPr lang="ru-RU" altLang="ru-RU" sz="1800" dirty="0">
                <a:latin typeface="+mn-lt"/>
                <a:sym typeface="Symbol" pitchFamily="18" charset="2"/>
              </a:rPr>
              <a:t>В</a:t>
            </a:r>
            <a:r>
              <a:rPr lang="en-US" altLang="ru-RU" sz="1800" dirty="0">
                <a:latin typeface="+mn-lt"/>
                <a:sym typeface="Symbol" pitchFamily="18" charset="2"/>
              </a:rPr>
              <a:t>  10</a:t>
            </a:r>
            <a:r>
              <a:rPr lang="ru-RU" altLang="ru-RU" sz="1800" dirty="0">
                <a:latin typeface="+mn-lt"/>
                <a:sym typeface="Symbol" pitchFamily="18" charset="2"/>
              </a:rPr>
              <a:t>%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↔ </a:t>
            </a:r>
            <a:r>
              <a:rPr lang="en-US" altLang="ru-RU" sz="1800" dirty="0">
                <a:latin typeface="+mn-lt"/>
                <a:sym typeface="Symbol" pitchFamily="18" charset="2"/>
              </a:rPr>
              <a:t>5.0 </a:t>
            </a:r>
            <a:r>
              <a:rPr lang="ru-RU" altLang="ru-RU" sz="1800" dirty="0">
                <a:latin typeface="+mn-lt"/>
                <a:sym typeface="Symbol" pitchFamily="18" charset="2"/>
              </a:rPr>
              <a:t>В</a:t>
            </a:r>
            <a:r>
              <a:rPr lang="en-US" altLang="ru-RU" sz="1800" dirty="0">
                <a:latin typeface="+mn-lt"/>
                <a:sym typeface="Symbol" pitchFamily="18" charset="2"/>
              </a:rPr>
              <a:t>  10</a:t>
            </a:r>
            <a:r>
              <a:rPr lang="ru-RU" altLang="ru-RU" sz="1800" dirty="0">
                <a:latin typeface="+mn-lt"/>
                <a:sym typeface="Symbol" pitchFamily="18" charset="2"/>
              </a:rPr>
              <a:t>%</a:t>
            </a:r>
            <a:endParaRPr lang="en-US" altLang="ru-RU" sz="1800" dirty="0">
              <a:latin typeface="+mn-lt"/>
              <a:sym typeface="Symbol" pitchFamily="18" charset="2"/>
            </a:endParaRP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+mn-lt"/>
                <a:sym typeface="Symbol" pitchFamily="18" charset="2"/>
              </a:rPr>
              <a:t>- разрядность цифрового сигнала – (2×8) бит</a:t>
            </a:r>
            <a:r>
              <a:rPr lang="en-US" altLang="ru-RU" sz="1800" dirty="0">
                <a:latin typeface="+mn-lt"/>
                <a:sym typeface="Symbol" pitchFamily="18" charset="2"/>
              </a:rPr>
              <a:t>;</a:t>
            </a:r>
            <a:endParaRPr lang="ru-RU" altLang="ru-RU" sz="1800" dirty="0">
              <a:latin typeface="+mn-lt"/>
              <a:sym typeface="Symbol" pitchFamily="18" charset="2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возможность независимой работы каждой 8-битовой части  </a:t>
            </a: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+mn-lt"/>
                <a:sym typeface="Symbol" pitchFamily="18" charset="2"/>
              </a:rPr>
              <a:t>  на разных напряжениях питания и в различных режимах;</a:t>
            </a:r>
          </a:p>
          <a:p>
            <a:pPr>
              <a:lnSpc>
                <a:spcPct val="95000"/>
              </a:lnSpc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время задержки распространения сигнала при включении, </a:t>
            </a: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+mn-lt"/>
                <a:sym typeface="Symbol" pitchFamily="18" charset="2"/>
              </a:rPr>
              <a:t>  выключении</a:t>
            </a:r>
            <a:r>
              <a:rPr lang="ru-RU" altLang="ru-RU" sz="1800" dirty="0" smtClean="0">
                <a:latin typeface="+mn-lt"/>
                <a:sym typeface="Symbol" pitchFamily="18" charset="2"/>
              </a:rPr>
              <a:t>:    </a:t>
            </a:r>
            <a:r>
              <a:rPr lang="ru-RU" altLang="ru-RU" sz="1800" dirty="0">
                <a:latin typeface="+mn-lt"/>
                <a:sym typeface="Symbol" pitchFamily="18" charset="2"/>
              </a:rPr>
              <a:t>при </a:t>
            </a:r>
            <a:r>
              <a:rPr lang="en-US" altLang="ru-RU" sz="1800" dirty="0" err="1">
                <a:latin typeface="+mn-lt"/>
                <a:sym typeface="Symbol" pitchFamily="18" charset="2"/>
              </a:rPr>
              <a:t>Ucc</a:t>
            </a:r>
            <a:r>
              <a:rPr lang="ru-RU" altLang="ru-RU" sz="1800" dirty="0">
                <a:latin typeface="+mn-lt"/>
                <a:sym typeface="Symbol" pitchFamily="18" charset="2"/>
              </a:rPr>
              <a:t>1 = </a:t>
            </a:r>
            <a:r>
              <a:rPr lang="en-US" altLang="ru-RU" sz="1800" dirty="0" err="1">
                <a:latin typeface="+mn-lt"/>
                <a:sym typeface="Symbol" pitchFamily="18" charset="2"/>
              </a:rPr>
              <a:t>Ucc</a:t>
            </a:r>
            <a:r>
              <a:rPr lang="ru-RU" altLang="ru-RU" sz="1800" dirty="0">
                <a:latin typeface="+mn-lt"/>
                <a:sym typeface="Symbol" pitchFamily="18" charset="2"/>
              </a:rPr>
              <a:t>2 = 4,5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  не более </a:t>
            </a:r>
            <a:r>
              <a:rPr lang="en-US" altLang="ru-RU" sz="1800" dirty="0">
                <a:latin typeface="+mn-lt"/>
                <a:sym typeface="Symbol" pitchFamily="18" charset="2"/>
              </a:rPr>
              <a:t>20</a:t>
            </a:r>
            <a:r>
              <a:rPr lang="ru-RU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 err="1">
                <a:latin typeface="+mn-lt"/>
                <a:sym typeface="Symbol" pitchFamily="18" charset="2"/>
              </a:rPr>
              <a:t>нс</a:t>
            </a:r>
            <a:r>
              <a:rPr lang="ru-RU" altLang="ru-RU" sz="1800" dirty="0">
                <a:latin typeface="+mn-lt"/>
                <a:sym typeface="Symbol" pitchFamily="18" charset="2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+mn-lt"/>
                <a:sym typeface="Symbol" pitchFamily="18" charset="2"/>
              </a:rPr>
              <a:t>           </a:t>
            </a:r>
            <a:r>
              <a:rPr lang="ru-RU" altLang="ru-RU" sz="1800" dirty="0" smtClean="0">
                <a:latin typeface="+mn-lt"/>
                <a:sym typeface="Symbol" pitchFamily="18" charset="2"/>
              </a:rPr>
              <a:t>                    </a:t>
            </a:r>
            <a:r>
              <a:rPr lang="ru-RU" altLang="ru-RU" sz="1800" dirty="0">
                <a:latin typeface="+mn-lt"/>
                <a:sym typeface="Symbol" pitchFamily="18" charset="2"/>
              </a:rPr>
              <a:t>при </a:t>
            </a:r>
            <a:r>
              <a:rPr lang="en-US" altLang="ru-RU" sz="1800" dirty="0" err="1">
                <a:latin typeface="+mn-lt"/>
                <a:sym typeface="Symbol" pitchFamily="18" charset="2"/>
              </a:rPr>
              <a:t>Ucc</a:t>
            </a:r>
            <a:r>
              <a:rPr lang="ru-RU" altLang="ru-RU" sz="1800" dirty="0">
                <a:latin typeface="+mn-lt"/>
                <a:sym typeface="Symbol" pitchFamily="18" charset="2"/>
              </a:rPr>
              <a:t>1 = </a:t>
            </a:r>
            <a:r>
              <a:rPr lang="en-US" altLang="ru-RU" sz="1800" dirty="0" err="1">
                <a:latin typeface="+mn-lt"/>
                <a:sym typeface="Symbol" pitchFamily="18" charset="2"/>
              </a:rPr>
              <a:t>Ucc</a:t>
            </a:r>
            <a:r>
              <a:rPr lang="ru-RU" altLang="ru-RU" sz="1800" dirty="0">
                <a:latin typeface="+mn-lt"/>
                <a:sym typeface="Symbol" pitchFamily="18" charset="2"/>
              </a:rPr>
              <a:t>2 = 2,7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  не более </a:t>
            </a:r>
            <a:r>
              <a:rPr lang="en-US" altLang="ru-RU" sz="1800" dirty="0">
                <a:latin typeface="+mn-lt"/>
                <a:sym typeface="Symbol" pitchFamily="18" charset="2"/>
              </a:rPr>
              <a:t>40</a:t>
            </a:r>
            <a:r>
              <a:rPr lang="ru-RU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 err="1">
                <a:latin typeface="+mn-lt"/>
                <a:sym typeface="Symbol" pitchFamily="18" charset="2"/>
              </a:rPr>
              <a:t>нс</a:t>
            </a:r>
            <a:r>
              <a:rPr lang="ru-RU" altLang="ru-RU" sz="1800" dirty="0">
                <a:latin typeface="+mn-lt"/>
                <a:sym typeface="Symbol" pitchFamily="18" charset="2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+mn-lt"/>
                <a:sym typeface="Symbol" pitchFamily="18" charset="2"/>
              </a:rPr>
              <a:t>- все входы конструктивно имеют элементы триггера </a:t>
            </a:r>
            <a:r>
              <a:rPr lang="ru-RU" altLang="ru-RU" sz="1800" dirty="0" err="1">
                <a:latin typeface="+mn-lt"/>
                <a:sym typeface="Symbol" pitchFamily="18" charset="2"/>
              </a:rPr>
              <a:t>Шмитта</a:t>
            </a:r>
            <a:r>
              <a:rPr lang="ru-RU" altLang="ru-RU" sz="1800" dirty="0">
                <a:latin typeface="+mn-lt"/>
                <a:sym typeface="Symbol" pitchFamily="18" charset="2"/>
              </a:rPr>
              <a:t>; </a:t>
            </a:r>
          </a:p>
          <a:p>
            <a:pPr>
              <a:lnSpc>
                <a:spcPct val="95000"/>
              </a:lnSpc>
            </a:pPr>
            <a:r>
              <a:rPr lang="ru-RU" altLang="ru-RU" sz="1800" dirty="0">
                <a:latin typeface="+mn-lt"/>
                <a:sym typeface="Symbol" pitchFamily="18" charset="2"/>
              </a:rPr>
              <a:t>- корпус – 5142.48-А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619672" y="5103584"/>
            <a:ext cx="6912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7.И1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- 5Ус, 7.И6 - 5Ус, 7.И7 - 5Ус, 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7.С1- 100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7.С4-5,5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</a:t>
            </a: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 7.К1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7.К4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7.К11(7.К12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) – 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 smtClean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7544" y="6414572"/>
            <a:ext cx="8424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C00000"/>
                </a:solidFill>
              </a:rPr>
              <a:t>ИЗДЕЛИЕ ОСВОЕНО В 2022 ГОДУ,  ДОСТУПНЫ СЕРИЙНЫЕ ОБРАЗЦЫ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091469" y="607983"/>
            <a:ext cx="5032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Дискретные полупроводниковые </a:t>
            </a:r>
            <a:r>
              <a:rPr lang="ru-RU" sz="2000" b="1" dirty="0">
                <a:solidFill>
                  <a:srgbClr val="C00000"/>
                </a:solidFill>
              </a:rPr>
              <a:t>приборы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52400" y="1793399"/>
            <a:ext cx="3581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dirty="0"/>
          </a:p>
          <a:p>
            <a:r>
              <a:rPr lang="ru-RU" dirty="0" smtClean="0"/>
              <a:t>р-канальный </a:t>
            </a:r>
            <a:r>
              <a:rPr lang="ru-RU" dirty="0"/>
              <a:t>полевой      </a:t>
            </a:r>
          </a:p>
          <a:p>
            <a:r>
              <a:rPr lang="ru-RU" dirty="0" smtClean="0"/>
              <a:t>транзистор</a:t>
            </a:r>
            <a:endParaRPr lang="en-US" dirty="0"/>
          </a:p>
          <a:p>
            <a:r>
              <a:rPr lang="en-US" dirty="0"/>
              <a:t>(</a:t>
            </a:r>
            <a:r>
              <a:rPr lang="ru-RU" dirty="0"/>
              <a:t>ТР</a:t>
            </a:r>
            <a:r>
              <a:rPr lang="en-US" dirty="0"/>
              <a:t>0610</a:t>
            </a:r>
            <a:r>
              <a:rPr lang="ru-RU" dirty="0"/>
              <a:t>К</a:t>
            </a:r>
            <a:r>
              <a:rPr lang="en-US" dirty="0"/>
              <a:t>, Vishay </a:t>
            </a:r>
            <a:r>
              <a:rPr lang="ru-RU" dirty="0"/>
              <a:t>и</a:t>
            </a:r>
            <a:r>
              <a:rPr lang="en-US" dirty="0"/>
              <a:t> BSS83P, </a:t>
            </a:r>
          </a:p>
          <a:p>
            <a:r>
              <a:rPr lang="en-US" dirty="0"/>
              <a:t>Infineon Technologies AG)</a:t>
            </a:r>
            <a:r>
              <a:rPr lang="ru-RU" dirty="0"/>
              <a:t> 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3429000" y="1905000"/>
            <a:ext cx="533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-максимальное допустимое напряжение сток-исток: </a:t>
            </a:r>
          </a:p>
          <a:p>
            <a:pPr>
              <a:tabLst>
                <a:tab pos="-1350963" algn="l"/>
              </a:tabLst>
            </a:pPr>
            <a:r>
              <a:rPr lang="en-US" dirty="0">
                <a:sym typeface="Symbol" pitchFamily="18" charset="2"/>
              </a:rPr>
              <a:t>U</a:t>
            </a:r>
            <a:r>
              <a:rPr lang="ru-RU" baseline="-25000" dirty="0">
                <a:sym typeface="Symbol" pitchFamily="18" charset="2"/>
              </a:rPr>
              <a:t>СИ</a:t>
            </a:r>
            <a:r>
              <a:rPr lang="ru-RU" dirty="0">
                <a:sym typeface="Symbol" pitchFamily="18" charset="2"/>
              </a:rPr>
              <a:t> </a:t>
            </a:r>
            <a:r>
              <a:rPr lang="ru-RU" baseline="-25000" dirty="0" err="1">
                <a:sym typeface="Symbol" pitchFamily="18" charset="2"/>
              </a:rPr>
              <a:t>max</a:t>
            </a:r>
            <a:r>
              <a:rPr lang="ru-RU" dirty="0">
                <a:sym typeface="Symbol" pitchFamily="18" charset="2"/>
              </a:rPr>
              <a:t> = -60В;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максимально допустимый постоянный ток стока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при Т</a:t>
            </a:r>
            <a:r>
              <a:rPr lang="ru-RU" baseline="-25000" dirty="0">
                <a:sym typeface="Symbol" pitchFamily="18" charset="2"/>
              </a:rPr>
              <a:t>ОКР</a:t>
            </a:r>
            <a:r>
              <a:rPr lang="ru-RU" dirty="0">
                <a:sym typeface="Symbol" pitchFamily="18" charset="2"/>
              </a:rPr>
              <a:t> = 25°С: </a:t>
            </a:r>
            <a:r>
              <a:rPr lang="en-US" dirty="0" err="1">
                <a:sym typeface="Symbol" pitchFamily="18" charset="2"/>
              </a:rPr>
              <a:t>I</a:t>
            </a:r>
            <a:r>
              <a:rPr lang="en-US" baseline="-25000" dirty="0" err="1">
                <a:sym typeface="Symbol" pitchFamily="18" charset="2"/>
              </a:rPr>
              <a:t>Cma</a:t>
            </a:r>
            <a:r>
              <a:rPr lang="en-US" dirty="0">
                <a:sym typeface="Symbol" pitchFamily="18" charset="2"/>
              </a:rPr>
              <a:t> </a:t>
            </a:r>
            <a:r>
              <a:rPr lang="ru-RU" dirty="0">
                <a:sym typeface="Symbol" pitchFamily="18" charset="2"/>
              </a:rPr>
              <a:t>= -1,0А;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сопротивление сток-исток 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при I</a:t>
            </a:r>
            <a:r>
              <a:rPr lang="en-US" baseline="-25000" dirty="0">
                <a:sym typeface="Symbol" pitchFamily="18" charset="2"/>
              </a:rPr>
              <a:t>C</a:t>
            </a:r>
            <a:r>
              <a:rPr lang="en-US" dirty="0">
                <a:sym typeface="Symbol" pitchFamily="18" charset="2"/>
              </a:rPr>
              <a:t> </a:t>
            </a:r>
            <a:r>
              <a:rPr lang="ru-RU" dirty="0">
                <a:sym typeface="Symbol" pitchFamily="18" charset="2"/>
              </a:rPr>
              <a:t>= -0,5А и U</a:t>
            </a:r>
            <a:r>
              <a:rPr lang="ru-RU" baseline="-25000" dirty="0">
                <a:sym typeface="Symbol" pitchFamily="18" charset="2"/>
              </a:rPr>
              <a:t>ЗИ</a:t>
            </a:r>
            <a:r>
              <a:rPr lang="ru-RU" dirty="0">
                <a:sym typeface="Symbol" pitchFamily="18" charset="2"/>
              </a:rPr>
              <a:t> = -10В: не более 1,2 Ом;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корпус – КТ-99-1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2843808" y="1127124"/>
            <a:ext cx="324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</a:t>
            </a:r>
            <a:r>
              <a:rPr lang="ru-RU" sz="2400" b="1" dirty="0" smtClean="0"/>
              <a:t>ПЕ116А9, </a:t>
            </a:r>
            <a:r>
              <a:rPr lang="en-US" sz="2400" b="1" dirty="0" smtClean="0"/>
              <a:t>2</a:t>
            </a:r>
            <a:r>
              <a:rPr lang="ru-RU" sz="2400" b="1" dirty="0" smtClean="0"/>
              <a:t>ПЕ116АН5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59631" y="4602163"/>
            <a:ext cx="78843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 – 4Ус;  7.И6 – 4Ус; 7.И7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4Ус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</a:t>
            </a: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                                   7.С1 – 4Ус;  7.С4 – 4Ус;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7.К1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2К; 7.К4 – 1К;</a:t>
            </a: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                                   7.К11(7.К12) – 15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  <a:p>
            <a:pPr marL="1885950" indent="-1885950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	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758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4123132" y="607983"/>
            <a:ext cx="5032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Дискретные полупроводниковые </a:t>
            </a:r>
            <a:r>
              <a:rPr lang="ru-RU" sz="2000" b="1" dirty="0">
                <a:solidFill>
                  <a:srgbClr val="C00000"/>
                </a:solidFill>
              </a:rPr>
              <a:t>приборы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79513" y="1948159"/>
            <a:ext cx="36153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b="1" dirty="0"/>
          </a:p>
          <a:p>
            <a:r>
              <a:rPr lang="ru-RU" dirty="0" smtClean="0"/>
              <a:t>Диод </a:t>
            </a:r>
            <a:r>
              <a:rPr lang="ru-RU" dirty="0" err="1"/>
              <a:t>Шоттки</a:t>
            </a:r>
            <a:r>
              <a:rPr lang="ru-RU" dirty="0"/>
              <a:t> </a:t>
            </a:r>
          </a:p>
          <a:p>
            <a:r>
              <a:rPr lang="ru-RU" dirty="0"/>
              <a:t>(10</a:t>
            </a:r>
            <a:r>
              <a:rPr lang="en-US" dirty="0"/>
              <a:t>BQ</a:t>
            </a:r>
            <a:r>
              <a:rPr lang="ru-RU" dirty="0"/>
              <a:t>040, </a:t>
            </a:r>
            <a:r>
              <a:rPr lang="en-US" dirty="0"/>
              <a:t>International Rectifier</a:t>
            </a:r>
            <a:r>
              <a:rPr lang="ru-RU" dirty="0"/>
              <a:t>) 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4343400" y="1981200"/>
            <a:ext cx="4343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/>
              <a:t>Основные технические характеристики:</a:t>
            </a:r>
            <a:r>
              <a:rPr lang="ru-RU"/>
              <a:t> 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>
                <a:sym typeface="Symbol" pitchFamily="18" charset="2"/>
              </a:rPr>
              <a:t>постоянное прямое напряжение диода </a:t>
            </a:r>
          </a:p>
          <a:p>
            <a:pPr>
              <a:tabLst>
                <a:tab pos="-1350963" algn="l"/>
              </a:tabLst>
            </a:pPr>
            <a:r>
              <a:rPr lang="ru-RU">
                <a:sym typeface="Symbol" pitchFamily="18" charset="2"/>
              </a:rPr>
              <a:t>при </a:t>
            </a:r>
            <a:r>
              <a:rPr lang="en-US">
                <a:sym typeface="Symbol" pitchFamily="18" charset="2"/>
              </a:rPr>
              <a:t>I</a:t>
            </a:r>
            <a:r>
              <a:rPr lang="ru-RU" baseline="-25000">
                <a:sym typeface="Symbol" pitchFamily="18" charset="2"/>
              </a:rPr>
              <a:t>ПР</a:t>
            </a:r>
            <a:r>
              <a:rPr lang="ru-RU">
                <a:sym typeface="Symbol" pitchFamily="18" charset="2"/>
              </a:rPr>
              <a:t> = 1,0А -  не более 0,49В;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>
                <a:sym typeface="Symbol" pitchFamily="18" charset="2"/>
              </a:rPr>
              <a:t>постоянный обратный ток диода </a:t>
            </a:r>
          </a:p>
          <a:p>
            <a:pPr>
              <a:tabLst>
                <a:tab pos="-1350963" algn="l"/>
              </a:tabLst>
            </a:pPr>
            <a:r>
              <a:rPr lang="ru-RU">
                <a:sym typeface="Symbol" pitchFamily="18" charset="2"/>
              </a:rPr>
              <a:t>при </a:t>
            </a:r>
            <a:r>
              <a:rPr lang="en-US">
                <a:sym typeface="Symbol" pitchFamily="18" charset="2"/>
              </a:rPr>
              <a:t>U</a:t>
            </a:r>
            <a:r>
              <a:rPr lang="ru-RU" baseline="-25000">
                <a:sym typeface="Symbol" pitchFamily="18" charset="2"/>
              </a:rPr>
              <a:t>ОБР</a:t>
            </a:r>
            <a:r>
              <a:rPr lang="ru-RU">
                <a:sym typeface="Symbol" pitchFamily="18" charset="2"/>
              </a:rPr>
              <a:t> = 40В – не более 0,1мА;</a:t>
            </a:r>
          </a:p>
          <a:p>
            <a:pPr>
              <a:tabLst>
                <a:tab pos="-1350963" algn="l"/>
              </a:tabLst>
            </a:pPr>
            <a:r>
              <a:rPr lang="ru-RU">
                <a:sym typeface="Symbol" pitchFamily="18" charset="2"/>
              </a:rPr>
              <a:t>- корпус – КТ-99-1 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3429000" y="1066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2ДШ157А9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47664" y="4253504"/>
            <a:ext cx="60419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 – 4Ус;  7.И6 – 4Ус; 7.И7 – 4Ус; </a:t>
            </a: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                                  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7.С1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5Ус;   7.С4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 7.К1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7.К4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1К; 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  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7.К11(7.К12) –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758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4114800" y="604628"/>
            <a:ext cx="5032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Дискретные полупроводниковые </a:t>
            </a:r>
            <a:r>
              <a:rPr lang="ru-RU" sz="2000" b="1" dirty="0">
                <a:solidFill>
                  <a:srgbClr val="C00000"/>
                </a:solidFill>
              </a:rPr>
              <a:t>приборы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2400" y="1682378"/>
            <a:ext cx="2907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b="1" dirty="0"/>
          </a:p>
          <a:p>
            <a:r>
              <a:rPr lang="ru-RU" dirty="0" smtClean="0"/>
              <a:t>Серия </a:t>
            </a:r>
            <a:r>
              <a:rPr lang="ru-RU" dirty="0"/>
              <a:t>маломощных </a:t>
            </a:r>
          </a:p>
          <a:p>
            <a:r>
              <a:rPr lang="ru-RU" dirty="0"/>
              <a:t>высокочастотных </a:t>
            </a:r>
            <a:r>
              <a:rPr lang="ru-RU" dirty="0" err="1"/>
              <a:t>комплементарных</a:t>
            </a:r>
            <a:r>
              <a:rPr lang="ru-RU" dirty="0"/>
              <a:t> биполярных транзисторов (</a:t>
            </a:r>
            <a:r>
              <a:rPr lang="en-US" dirty="0"/>
              <a:t>BC</a:t>
            </a:r>
            <a:r>
              <a:rPr lang="ru-RU" dirty="0" smtClean="0"/>
              <a:t>847 (</a:t>
            </a:r>
            <a:r>
              <a:rPr lang="en-US" dirty="0" smtClean="0"/>
              <a:t>n-p-n)</a:t>
            </a:r>
            <a:r>
              <a:rPr lang="ru-RU" dirty="0" smtClean="0"/>
              <a:t>, </a:t>
            </a:r>
          </a:p>
          <a:p>
            <a:r>
              <a:rPr lang="en-US" dirty="0" smtClean="0"/>
              <a:t>BC</a:t>
            </a:r>
            <a:r>
              <a:rPr lang="ru-RU" dirty="0" smtClean="0"/>
              <a:t>857</a:t>
            </a:r>
            <a:r>
              <a:rPr lang="en-US" dirty="0" smtClean="0"/>
              <a:t> (p-n-p)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ru-RU" dirty="0" err="1" smtClean="0"/>
              <a:t>ф.NXP</a:t>
            </a:r>
            <a:r>
              <a:rPr lang="ru-RU" dirty="0"/>
              <a:t>) 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2843808" y="2242606"/>
            <a:ext cx="31759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en-US" sz="1600" b="1" dirty="0">
                <a:sym typeface="Symbol" pitchFamily="18" charset="2"/>
              </a:rPr>
              <a:t>n</a:t>
            </a:r>
            <a:r>
              <a:rPr lang="ru-RU" sz="1600" b="1" dirty="0">
                <a:sym typeface="Symbol" pitchFamily="18" charset="2"/>
              </a:rPr>
              <a:t>-</a:t>
            </a:r>
            <a:r>
              <a:rPr lang="en-US" sz="1600" b="1" dirty="0">
                <a:sym typeface="Symbol" pitchFamily="18" charset="2"/>
              </a:rPr>
              <a:t>p</a:t>
            </a:r>
            <a:r>
              <a:rPr lang="ru-RU" sz="1600" b="1" dirty="0">
                <a:sym typeface="Symbol" pitchFamily="18" charset="2"/>
              </a:rPr>
              <a:t>-</a:t>
            </a:r>
            <a:r>
              <a:rPr lang="en-US" sz="1600" b="1" dirty="0">
                <a:sym typeface="Symbol" pitchFamily="18" charset="2"/>
              </a:rPr>
              <a:t>n</a:t>
            </a:r>
            <a:r>
              <a:rPr lang="ru-RU" sz="1600" b="1" dirty="0">
                <a:sym typeface="Symbol" pitchFamily="18" charset="2"/>
              </a:rPr>
              <a:t> </a:t>
            </a:r>
            <a:r>
              <a:rPr lang="ru-RU" sz="1600" b="1" dirty="0" smtClean="0">
                <a:sym typeface="Symbol" pitchFamily="18" charset="2"/>
              </a:rPr>
              <a:t>транзисторы</a:t>
            </a:r>
          </a:p>
          <a:p>
            <a:pPr>
              <a:tabLst>
                <a:tab pos="-1350963" algn="l"/>
              </a:tabLst>
            </a:pPr>
            <a:r>
              <a:rPr lang="ru-RU" sz="1600" b="1" dirty="0" smtClean="0">
                <a:sym typeface="Symbol" pitchFamily="18" charset="2"/>
              </a:rPr>
              <a:t>2Т544А9</a:t>
            </a:r>
            <a:r>
              <a:rPr lang="ru-RU" sz="1600" b="1" dirty="0">
                <a:sym typeface="Symbol" pitchFamily="18" charset="2"/>
              </a:rPr>
              <a:t>, </a:t>
            </a:r>
            <a:r>
              <a:rPr lang="ru-RU" sz="1600" b="1" dirty="0" smtClean="0">
                <a:sym typeface="Symbol" pitchFamily="18" charset="2"/>
              </a:rPr>
              <a:t>2Т544Б9</a:t>
            </a:r>
            <a:r>
              <a:rPr lang="ru-RU" sz="1600" b="1" dirty="0">
                <a:sym typeface="Symbol" pitchFamily="18" charset="2"/>
              </a:rPr>
              <a:t>, 2Т544В9 </a:t>
            </a:r>
          </a:p>
          <a:p>
            <a:pPr>
              <a:tabLst>
                <a:tab pos="-1350963" algn="l"/>
              </a:tabLst>
            </a:pPr>
            <a:r>
              <a:rPr lang="ru-RU" sz="1600" b="1" dirty="0">
                <a:sym typeface="Symbol" pitchFamily="18" charset="2"/>
              </a:rPr>
              <a:t>(аналоги ВС847): </a:t>
            </a:r>
            <a:endParaRPr lang="ru-RU" sz="1600" b="1" dirty="0" smtClean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U</a:t>
            </a:r>
            <a:r>
              <a:rPr lang="ru-RU" sz="1600" baseline="-25000" dirty="0">
                <a:sym typeface="Symbol" pitchFamily="18" charset="2"/>
              </a:rPr>
              <a:t>КБО </a:t>
            </a:r>
            <a:r>
              <a:rPr lang="en-US" sz="1600" baseline="-25000" dirty="0">
                <a:sym typeface="Symbol" pitchFamily="18" charset="2"/>
              </a:rPr>
              <a:t>max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ru-RU" sz="1600" dirty="0">
                <a:sym typeface="Symbol" pitchFamily="18" charset="2"/>
              </a:rPr>
              <a:t>= 50В</a:t>
            </a:r>
            <a:r>
              <a:rPr lang="ru-RU" sz="1600" dirty="0" smtClean="0">
                <a:sym typeface="Symbol" pitchFamily="18" charset="2"/>
              </a:rPr>
              <a:t>, </a:t>
            </a:r>
            <a:r>
              <a:rPr lang="en-US" sz="1600" dirty="0" smtClean="0">
                <a:sym typeface="Symbol" pitchFamily="18" charset="2"/>
              </a:rPr>
              <a:t>I</a:t>
            </a:r>
            <a:r>
              <a:rPr lang="en-US" sz="1600" baseline="-25000" dirty="0" smtClean="0">
                <a:sym typeface="Symbol" pitchFamily="18" charset="2"/>
              </a:rPr>
              <a:t>K </a:t>
            </a:r>
            <a:r>
              <a:rPr lang="en-US" sz="1600" baseline="-25000" dirty="0">
                <a:sym typeface="Symbol" pitchFamily="18" charset="2"/>
              </a:rPr>
              <a:t>max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ru-RU" sz="1600" dirty="0">
                <a:sym typeface="Symbol" pitchFamily="18" charset="2"/>
              </a:rPr>
              <a:t>= 100м</a:t>
            </a:r>
            <a:r>
              <a:rPr lang="en-US" sz="1600" dirty="0">
                <a:sym typeface="Symbol" pitchFamily="18" charset="2"/>
              </a:rPr>
              <a:t>A</a:t>
            </a:r>
          </a:p>
          <a:p>
            <a:pPr>
              <a:tabLst>
                <a:tab pos="-1350963" algn="l"/>
              </a:tabLst>
            </a:pPr>
            <a:r>
              <a:rPr lang="en-US" sz="1600" dirty="0" smtClean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110 ÷ 220 (2Т544А9)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200 ÷ 450 (2Т544Б9)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420 ÷ 800 (2Т544В9)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f</a:t>
            </a:r>
            <a:r>
              <a:rPr lang="ru-RU" sz="1600" baseline="-25000" dirty="0" err="1">
                <a:sym typeface="Symbol" pitchFamily="18" charset="2"/>
              </a:rPr>
              <a:t>гр</a:t>
            </a:r>
            <a:r>
              <a:rPr lang="ru-RU" sz="1600" dirty="0">
                <a:sym typeface="Symbol" pitchFamily="18" charset="2"/>
              </a:rPr>
              <a:t> = </a:t>
            </a:r>
            <a:r>
              <a:rPr lang="en-US" sz="1600" dirty="0">
                <a:sym typeface="Symbol" pitchFamily="18" charset="2"/>
              </a:rPr>
              <a:t>25</a:t>
            </a:r>
            <a:r>
              <a:rPr lang="ru-RU" sz="1600" dirty="0" smtClean="0">
                <a:sym typeface="Symbol" pitchFamily="18" charset="2"/>
              </a:rPr>
              <a:t>0 МГц</a:t>
            </a:r>
            <a:endParaRPr lang="ru-RU" sz="1600" dirty="0">
              <a:sym typeface="Symbol" pitchFamily="18" charset="2"/>
            </a:endParaRP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2579712" y="99060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2Т544А9, 2Т544Б9, 2Т544В9</a:t>
            </a:r>
          </a:p>
          <a:p>
            <a:r>
              <a:rPr lang="ru-RU" sz="2400" b="1" dirty="0"/>
              <a:t>2Т545А9, 2Т545Б9, 2Т545В9</a:t>
            </a: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3657600" y="1676400"/>
            <a:ext cx="426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Основные технические характеристики: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5867400" y="2242606"/>
            <a:ext cx="327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en-US" sz="1600" b="1" dirty="0">
                <a:sym typeface="Symbol" pitchFamily="18" charset="2"/>
              </a:rPr>
              <a:t>p</a:t>
            </a:r>
            <a:r>
              <a:rPr lang="ru-RU" sz="1600" b="1" dirty="0">
                <a:sym typeface="Symbol" pitchFamily="18" charset="2"/>
              </a:rPr>
              <a:t>-</a:t>
            </a:r>
            <a:r>
              <a:rPr lang="en-US" sz="1600" b="1" dirty="0">
                <a:sym typeface="Symbol" pitchFamily="18" charset="2"/>
              </a:rPr>
              <a:t>n</a:t>
            </a:r>
            <a:r>
              <a:rPr lang="ru-RU" sz="1600" b="1" dirty="0">
                <a:sym typeface="Symbol" pitchFamily="18" charset="2"/>
              </a:rPr>
              <a:t>-p транзисторы </a:t>
            </a:r>
            <a:endParaRPr lang="ru-RU" sz="1600" b="1" dirty="0" smtClean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sz="1600" b="1" dirty="0" smtClean="0">
                <a:sym typeface="Symbol" pitchFamily="18" charset="2"/>
              </a:rPr>
              <a:t>2Т545А9</a:t>
            </a:r>
            <a:r>
              <a:rPr lang="ru-RU" sz="1600" b="1" dirty="0">
                <a:sym typeface="Symbol" pitchFamily="18" charset="2"/>
              </a:rPr>
              <a:t>, 2Т545Б9, 2Т545В9 </a:t>
            </a:r>
          </a:p>
          <a:p>
            <a:pPr>
              <a:tabLst>
                <a:tab pos="-1350963" algn="l"/>
              </a:tabLst>
            </a:pPr>
            <a:r>
              <a:rPr lang="ru-RU" sz="1600" b="1" dirty="0">
                <a:sym typeface="Symbol" pitchFamily="18" charset="2"/>
              </a:rPr>
              <a:t>(аналоги ВС857</a:t>
            </a:r>
            <a:r>
              <a:rPr lang="ru-RU" sz="1600" b="1" dirty="0" smtClean="0">
                <a:sym typeface="Symbol" pitchFamily="18" charset="2"/>
              </a:rPr>
              <a:t>):</a:t>
            </a:r>
          </a:p>
          <a:p>
            <a:pPr>
              <a:tabLst>
                <a:tab pos="-1350963" algn="l"/>
              </a:tabLst>
            </a:pPr>
            <a:r>
              <a:rPr lang="ru-RU" sz="1600" b="1" dirty="0" smtClean="0">
                <a:sym typeface="Symbol" pitchFamily="18" charset="2"/>
              </a:rPr>
              <a:t> </a:t>
            </a:r>
            <a:endParaRPr lang="en-US" sz="1600" b="1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U</a:t>
            </a:r>
            <a:r>
              <a:rPr lang="ru-RU" sz="1600" baseline="-25000" dirty="0">
                <a:sym typeface="Symbol" pitchFamily="18" charset="2"/>
              </a:rPr>
              <a:t>КБО </a:t>
            </a:r>
            <a:r>
              <a:rPr lang="en-US" sz="1600" baseline="-25000" dirty="0">
                <a:sym typeface="Symbol" pitchFamily="18" charset="2"/>
              </a:rPr>
              <a:t>max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ru-RU" sz="1600" dirty="0">
                <a:sym typeface="Symbol" pitchFamily="18" charset="2"/>
              </a:rPr>
              <a:t>= -50В, </a:t>
            </a:r>
            <a:r>
              <a:rPr lang="en-US" sz="1600" dirty="0" smtClean="0">
                <a:sym typeface="Symbol" pitchFamily="18" charset="2"/>
              </a:rPr>
              <a:t>I</a:t>
            </a:r>
            <a:r>
              <a:rPr lang="en-US" sz="1600" baseline="-25000" dirty="0" smtClean="0">
                <a:sym typeface="Symbol" pitchFamily="18" charset="2"/>
              </a:rPr>
              <a:t>K </a:t>
            </a:r>
            <a:r>
              <a:rPr lang="en-US" sz="1600" baseline="-25000" dirty="0">
                <a:sym typeface="Symbol" pitchFamily="18" charset="2"/>
              </a:rPr>
              <a:t>max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ru-RU" sz="1600" dirty="0">
                <a:sym typeface="Symbol" pitchFamily="18" charset="2"/>
              </a:rPr>
              <a:t>= -100м</a:t>
            </a:r>
            <a:r>
              <a:rPr lang="en-US" sz="1600" dirty="0">
                <a:sym typeface="Symbol" pitchFamily="18" charset="2"/>
              </a:rPr>
              <a:t>A</a:t>
            </a:r>
          </a:p>
          <a:p>
            <a:pPr>
              <a:tabLst>
                <a:tab pos="-1350963" algn="l"/>
              </a:tabLst>
            </a:pPr>
            <a:r>
              <a:rPr lang="en-US" sz="1600" dirty="0" smtClean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125 ÷ 250 (2Т545А9)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220 ÷ 475 (2Т545Б9)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420 ÷ 800 (2Т545В9)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 err="1">
                <a:sym typeface="Symbol" pitchFamily="18" charset="2"/>
              </a:rPr>
              <a:t>f</a:t>
            </a:r>
            <a:r>
              <a:rPr lang="en-US" sz="1600" baseline="-25000" dirty="0" err="1">
                <a:sym typeface="Symbol" pitchFamily="18" charset="2"/>
              </a:rPr>
              <a:t>гр</a:t>
            </a:r>
            <a:r>
              <a:rPr lang="en-US" sz="1600" dirty="0">
                <a:sym typeface="Symbol" pitchFamily="18" charset="2"/>
              </a:rPr>
              <a:t> = </a:t>
            </a:r>
            <a:r>
              <a:rPr lang="en-US" sz="1600" dirty="0" smtClean="0">
                <a:sym typeface="Symbol" pitchFamily="18" charset="2"/>
              </a:rPr>
              <a:t>250</a:t>
            </a:r>
            <a:r>
              <a:rPr lang="ru-RU" sz="1600" dirty="0" smtClean="0">
                <a:sym typeface="Symbol" pitchFamily="18" charset="2"/>
              </a:rPr>
              <a:t> </a:t>
            </a:r>
            <a:r>
              <a:rPr lang="en-US" sz="1600" dirty="0" err="1" smtClean="0">
                <a:sym typeface="Symbol" pitchFamily="18" charset="2"/>
              </a:rPr>
              <a:t>МГц</a:t>
            </a:r>
            <a:endParaRPr lang="ru-RU" sz="1600" dirty="0">
              <a:sym typeface="Symbol" pitchFamily="18" charset="2"/>
            </a:endParaRP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3923928" y="4684426"/>
            <a:ext cx="2325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dirty="0"/>
              <a:t>Корпус – КТ-99-1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5143" y="5045383"/>
            <a:ext cx="8747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7.И6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– 4Ус, 7.И7 – 4Ус,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pPr algn="ctr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7.С1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7.С4 – 4Ус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;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2Т544хх:  7.И1- 3Ус, 7.К1 – 0,9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2К, 7.К4 – 0,9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 smtClean="0">
                <a:solidFill>
                  <a:srgbClr val="6600FF"/>
                </a:solidFill>
              </a:rPr>
              <a:t>,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7.К11(7.К12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)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7 МэВ</a:t>
            </a:r>
            <a:r>
              <a:rPr lang="ru-RU" altLang="ru-RU" sz="1800" dirty="0" smtClean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2Т545хх:  7.И1- 0,9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2Ус, 7.К1 – 1,3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2К, 7.К4 – 1,3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1К,  7.К11(7.К12) –  60 МэВ</a:t>
            </a:r>
            <a:r>
              <a:rPr lang="ru-RU" altLang="ru-RU" sz="1800" dirty="0" smtClean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758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4114800" y="604628"/>
            <a:ext cx="5032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Дискретные полупроводниковые </a:t>
            </a:r>
            <a:r>
              <a:rPr lang="ru-RU" sz="2000" b="1" dirty="0">
                <a:solidFill>
                  <a:srgbClr val="C00000"/>
                </a:solidFill>
              </a:rPr>
              <a:t>приборы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2400" y="1820877"/>
            <a:ext cx="29074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b="1" dirty="0"/>
          </a:p>
          <a:p>
            <a:r>
              <a:rPr lang="ru-RU" dirty="0" smtClean="0"/>
              <a:t>Серия </a:t>
            </a:r>
            <a:r>
              <a:rPr lang="ru-RU" dirty="0"/>
              <a:t>маломощных </a:t>
            </a:r>
          </a:p>
          <a:p>
            <a:r>
              <a:rPr lang="ru-RU" dirty="0" smtClean="0"/>
              <a:t>комплементарных </a:t>
            </a:r>
            <a:r>
              <a:rPr lang="ru-RU" dirty="0"/>
              <a:t>биполярных транзисторов (</a:t>
            </a:r>
            <a:r>
              <a:rPr lang="en-US" dirty="0"/>
              <a:t>BC</a:t>
            </a:r>
            <a:r>
              <a:rPr lang="ru-RU" dirty="0" smtClean="0"/>
              <a:t>817 (</a:t>
            </a:r>
            <a:r>
              <a:rPr lang="en-US" dirty="0" smtClean="0"/>
              <a:t>n-p-n)</a:t>
            </a:r>
            <a:r>
              <a:rPr lang="ru-RU" dirty="0" smtClean="0"/>
              <a:t>, </a:t>
            </a:r>
          </a:p>
          <a:p>
            <a:r>
              <a:rPr lang="en-US" dirty="0" smtClean="0"/>
              <a:t>BC</a:t>
            </a:r>
            <a:r>
              <a:rPr lang="ru-RU" dirty="0" smtClean="0"/>
              <a:t>807</a:t>
            </a:r>
            <a:r>
              <a:rPr lang="en-US" dirty="0" smtClean="0"/>
              <a:t> (p-n-p)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ru-RU" dirty="0" err="1" smtClean="0"/>
              <a:t>ф.NXP</a:t>
            </a:r>
            <a:r>
              <a:rPr lang="ru-RU" dirty="0"/>
              <a:t>) 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2843808" y="2242606"/>
            <a:ext cx="31759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en-US" sz="1600" b="1" dirty="0">
                <a:sym typeface="Symbol" pitchFamily="18" charset="2"/>
              </a:rPr>
              <a:t>n</a:t>
            </a:r>
            <a:r>
              <a:rPr lang="ru-RU" sz="1600" b="1" dirty="0">
                <a:sym typeface="Symbol" pitchFamily="18" charset="2"/>
              </a:rPr>
              <a:t>-</a:t>
            </a:r>
            <a:r>
              <a:rPr lang="en-US" sz="1600" b="1" dirty="0">
                <a:sym typeface="Symbol" pitchFamily="18" charset="2"/>
              </a:rPr>
              <a:t>p</a:t>
            </a:r>
            <a:r>
              <a:rPr lang="ru-RU" sz="1600" b="1" dirty="0">
                <a:sym typeface="Symbol" pitchFamily="18" charset="2"/>
              </a:rPr>
              <a:t>-</a:t>
            </a:r>
            <a:r>
              <a:rPr lang="en-US" sz="1600" b="1" dirty="0">
                <a:sym typeface="Symbol" pitchFamily="18" charset="2"/>
              </a:rPr>
              <a:t>n</a:t>
            </a:r>
            <a:r>
              <a:rPr lang="ru-RU" sz="1600" b="1" dirty="0">
                <a:sym typeface="Symbol" pitchFamily="18" charset="2"/>
              </a:rPr>
              <a:t> </a:t>
            </a:r>
            <a:r>
              <a:rPr lang="ru-RU" sz="1600" b="1" dirty="0" smtClean="0">
                <a:sym typeface="Symbol" pitchFamily="18" charset="2"/>
              </a:rPr>
              <a:t>транзисторы</a:t>
            </a:r>
          </a:p>
          <a:p>
            <a:pPr>
              <a:tabLst>
                <a:tab pos="-1350963" algn="l"/>
              </a:tabLst>
            </a:pPr>
            <a:r>
              <a:rPr lang="ru-RU" sz="1600" b="1" dirty="0" smtClean="0">
                <a:sym typeface="Symbol" pitchFamily="18" charset="2"/>
              </a:rPr>
              <a:t> 2Т546А9</a:t>
            </a:r>
            <a:r>
              <a:rPr lang="ru-RU" sz="1600" b="1" dirty="0">
                <a:sym typeface="Symbol" pitchFamily="18" charset="2"/>
              </a:rPr>
              <a:t>, </a:t>
            </a:r>
            <a:r>
              <a:rPr lang="ru-RU" sz="1600" b="1" dirty="0" smtClean="0">
                <a:sym typeface="Symbol" pitchFamily="18" charset="2"/>
              </a:rPr>
              <a:t>2Т546Б9</a:t>
            </a:r>
            <a:r>
              <a:rPr lang="ru-RU" sz="1600" b="1" dirty="0">
                <a:sym typeface="Symbol" pitchFamily="18" charset="2"/>
              </a:rPr>
              <a:t>, </a:t>
            </a:r>
            <a:r>
              <a:rPr lang="ru-RU" sz="1600" b="1" dirty="0" smtClean="0">
                <a:sym typeface="Symbol" pitchFamily="18" charset="2"/>
              </a:rPr>
              <a:t>2Т546В9 </a:t>
            </a:r>
            <a:endParaRPr lang="ru-RU" sz="1600" b="1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sz="1600" b="1" dirty="0">
                <a:sym typeface="Symbol" pitchFamily="18" charset="2"/>
              </a:rPr>
              <a:t>(аналоги </a:t>
            </a:r>
            <a:r>
              <a:rPr lang="ru-RU" sz="1600" b="1" dirty="0" smtClean="0">
                <a:sym typeface="Symbol" pitchFamily="18" charset="2"/>
              </a:rPr>
              <a:t>ВС817</a:t>
            </a:r>
            <a:r>
              <a:rPr lang="ru-RU" sz="1600" b="1" dirty="0">
                <a:sym typeface="Symbol" pitchFamily="18" charset="2"/>
              </a:rPr>
              <a:t>): </a:t>
            </a:r>
            <a:endParaRPr lang="ru-RU" sz="1600" b="1" dirty="0" smtClean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endParaRPr lang="ru-RU" sz="1600" b="1" dirty="0" smtClean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 smtClean="0">
                <a:sym typeface="Symbol" pitchFamily="18" charset="2"/>
              </a:rPr>
              <a:t>U</a:t>
            </a:r>
            <a:r>
              <a:rPr lang="ru-RU" sz="1600" baseline="-25000" dirty="0">
                <a:sym typeface="Symbol" pitchFamily="18" charset="2"/>
              </a:rPr>
              <a:t>КБО </a:t>
            </a:r>
            <a:r>
              <a:rPr lang="en-US" sz="1600" baseline="-25000" dirty="0">
                <a:sym typeface="Symbol" pitchFamily="18" charset="2"/>
              </a:rPr>
              <a:t>max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ru-RU" sz="1600" dirty="0">
                <a:sym typeface="Symbol" pitchFamily="18" charset="2"/>
              </a:rPr>
              <a:t>= 50В</a:t>
            </a:r>
            <a:r>
              <a:rPr lang="ru-RU" sz="1600" dirty="0" smtClean="0">
                <a:sym typeface="Symbol" pitchFamily="18" charset="2"/>
              </a:rPr>
              <a:t>, </a:t>
            </a:r>
            <a:r>
              <a:rPr lang="en-US" sz="1600" dirty="0" smtClean="0">
                <a:sym typeface="Symbol" pitchFamily="18" charset="2"/>
              </a:rPr>
              <a:t>I</a:t>
            </a:r>
            <a:r>
              <a:rPr lang="en-US" sz="1600" baseline="-25000" dirty="0" smtClean="0">
                <a:sym typeface="Symbol" pitchFamily="18" charset="2"/>
              </a:rPr>
              <a:t>K </a:t>
            </a:r>
            <a:r>
              <a:rPr lang="en-US" sz="1600" baseline="-25000" dirty="0">
                <a:sym typeface="Symbol" pitchFamily="18" charset="2"/>
              </a:rPr>
              <a:t>max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ru-RU" sz="1600" dirty="0">
                <a:sym typeface="Symbol" pitchFamily="18" charset="2"/>
              </a:rPr>
              <a:t>= </a:t>
            </a:r>
            <a:r>
              <a:rPr lang="ru-RU" sz="1600" dirty="0" smtClean="0">
                <a:sym typeface="Symbol" pitchFamily="18" charset="2"/>
              </a:rPr>
              <a:t>500м</a:t>
            </a:r>
            <a:r>
              <a:rPr lang="en-US" sz="1600" dirty="0">
                <a:sym typeface="Symbol" pitchFamily="18" charset="2"/>
              </a:rPr>
              <a:t>A</a:t>
            </a:r>
          </a:p>
          <a:p>
            <a:pPr>
              <a:tabLst>
                <a:tab pos="-1350963" algn="l"/>
              </a:tabLst>
            </a:pPr>
            <a:r>
              <a:rPr lang="en-US" sz="1600" dirty="0" smtClean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</a:t>
            </a:r>
            <a:r>
              <a:rPr lang="ru-RU" sz="1600" dirty="0" smtClean="0">
                <a:sym typeface="Symbol" pitchFamily="18" charset="2"/>
              </a:rPr>
              <a:t>100 </a:t>
            </a:r>
            <a:r>
              <a:rPr lang="ru-RU" sz="1600" dirty="0">
                <a:sym typeface="Symbol" pitchFamily="18" charset="2"/>
              </a:rPr>
              <a:t>÷ </a:t>
            </a:r>
            <a:r>
              <a:rPr lang="ru-RU" sz="1600" dirty="0" smtClean="0">
                <a:sym typeface="Symbol" pitchFamily="18" charset="2"/>
              </a:rPr>
              <a:t>250 </a:t>
            </a:r>
            <a:r>
              <a:rPr lang="ru-RU" sz="1600" dirty="0">
                <a:sym typeface="Symbol" pitchFamily="18" charset="2"/>
              </a:rPr>
              <a:t>(</a:t>
            </a:r>
            <a:r>
              <a:rPr lang="ru-RU" sz="1600" dirty="0" smtClean="0">
                <a:sym typeface="Symbol" pitchFamily="18" charset="2"/>
              </a:rPr>
              <a:t>2Т546А9</a:t>
            </a:r>
            <a:r>
              <a:rPr lang="ru-RU" sz="1600" dirty="0">
                <a:sym typeface="Symbol" pitchFamily="18" charset="2"/>
              </a:rPr>
              <a:t>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</a:t>
            </a:r>
            <a:r>
              <a:rPr lang="ru-RU" sz="1600" dirty="0" smtClean="0">
                <a:sym typeface="Symbol" pitchFamily="18" charset="2"/>
              </a:rPr>
              <a:t>160 </a:t>
            </a:r>
            <a:r>
              <a:rPr lang="ru-RU" sz="1600" dirty="0">
                <a:sym typeface="Symbol" pitchFamily="18" charset="2"/>
              </a:rPr>
              <a:t>÷ </a:t>
            </a:r>
            <a:r>
              <a:rPr lang="ru-RU" sz="1600" dirty="0" smtClean="0">
                <a:sym typeface="Symbol" pitchFamily="18" charset="2"/>
              </a:rPr>
              <a:t>400 </a:t>
            </a:r>
            <a:r>
              <a:rPr lang="ru-RU" sz="1600" dirty="0">
                <a:sym typeface="Symbol" pitchFamily="18" charset="2"/>
              </a:rPr>
              <a:t>(</a:t>
            </a:r>
            <a:r>
              <a:rPr lang="ru-RU" sz="1600" dirty="0" smtClean="0">
                <a:sym typeface="Symbol" pitchFamily="18" charset="2"/>
              </a:rPr>
              <a:t>2Т546Б9</a:t>
            </a:r>
            <a:r>
              <a:rPr lang="ru-RU" sz="1600" dirty="0">
                <a:sym typeface="Symbol" pitchFamily="18" charset="2"/>
              </a:rPr>
              <a:t>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</a:t>
            </a:r>
            <a:r>
              <a:rPr lang="ru-RU" sz="1600" dirty="0" smtClean="0">
                <a:sym typeface="Symbol" pitchFamily="18" charset="2"/>
              </a:rPr>
              <a:t>250 </a:t>
            </a:r>
            <a:r>
              <a:rPr lang="ru-RU" sz="1600" dirty="0">
                <a:sym typeface="Symbol" pitchFamily="18" charset="2"/>
              </a:rPr>
              <a:t>÷ </a:t>
            </a:r>
            <a:r>
              <a:rPr lang="ru-RU" sz="1600" dirty="0" smtClean="0">
                <a:sym typeface="Symbol" pitchFamily="18" charset="2"/>
              </a:rPr>
              <a:t>600 </a:t>
            </a:r>
            <a:r>
              <a:rPr lang="ru-RU" sz="1600" dirty="0">
                <a:sym typeface="Symbol" pitchFamily="18" charset="2"/>
              </a:rPr>
              <a:t>(</a:t>
            </a:r>
            <a:r>
              <a:rPr lang="ru-RU" sz="1600" dirty="0" smtClean="0">
                <a:sym typeface="Symbol" pitchFamily="18" charset="2"/>
              </a:rPr>
              <a:t>2Т546В9</a:t>
            </a:r>
            <a:r>
              <a:rPr lang="ru-RU" sz="1600" dirty="0">
                <a:sym typeface="Symbol" pitchFamily="18" charset="2"/>
              </a:rPr>
              <a:t>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f</a:t>
            </a:r>
            <a:r>
              <a:rPr lang="ru-RU" sz="1600" baseline="-25000" dirty="0" err="1">
                <a:sym typeface="Symbol" pitchFamily="18" charset="2"/>
              </a:rPr>
              <a:t>гр</a:t>
            </a:r>
            <a:r>
              <a:rPr lang="ru-RU" sz="1600" dirty="0">
                <a:sym typeface="Symbol" pitchFamily="18" charset="2"/>
              </a:rPr>
              <a:t> = </a:t>
            </a:r>
            <a:r>
              <a:rPr lang="ru-RU" sz="1600" dirty="0" smtClean="0">
                <a:sym typeface="Symbol" pitchFamily="18" charset="2"/>
              </a:rPr>
              <a:t>100 МГц</a:t>
            </a:r>
            <a:endParaRPr lang="ru-RU" sz="1600" dirty="0">
              <a:sym typeface="Symbol" pitchFamily="18" charset="2"/>
            </a:endParaRP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2579712" y="99060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/>
              <a:t>2Т546А9</a:t>
            </a:r>
            <a:r>
              <a:rPr lang="ru-RU" sz="2400" b="1" dirty="0"/>
              <a:t>, </a:t>
            </a:r>
            <a:r>
              <a:rPr lang="ru-RU" sz="2400" b="1" dirty="0" smtClean="0"/>
              <a:t>2Т546Б9</a:t>
            </a:r>
            <a:r>
              <a:rPr lang="ru-RU" sz="2400" b="1" dirty="0"/>
              <a:t>, </a:t>
            </a:r>
            <a:r>
              <a:rPr lang="ru-RU" sz="2400" b="1" dirty="0" smtClean="0"/>
              <a:t>2Т546В9</a:t>
            </a:r>
            <a:endParaRPr lang="ru-RU" sz="2400" b="1" dirty="0"/>
          </a:p>
          <a:p>
            <a:r>
              <a:rPr lang="ru-RU" sz="2400" b="1" dirty="0" smtClean="0"/>
              <a:t>2Т547А9</a:t>
            </a:r>
            <a:r>
              <a:rPr lang="ru-RU" sz="2400" b="1" dirty="0"/>
              <a:t>, </a:t>
            </a:r>
            <a:r>
              <a:rPr lang="ru-RU" sz="2400" b="1" dirty="0" smtClean="0"/>
              <a:t>2Т547Б9</a:t>
            </a:r>
            <a:r>
              <a:rPr lang="ru-RU" sz="2400" b="1" dirty="0"/>
              <a:t>, </a:t>
            </a:r>
            <a:r>
              <a:rPr lang="ru-RU" sz="2400" b="1" dirty="0" smtClean="0"/>
              <a:t>2Т547В9</a:t>
            </a:r>
            <a:endParaRPr lang="ru-RU" sz="2400" b="1" dirty="0"/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3657600" y="1676400"/>
            <a:ext cx="426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Основные технические характеристики: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5867400" y="2242606"/>
            <a:ext cx="327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en-US" sz="1600" b="1" dirty="0">
                <a:sym typeface="Symbol" pitchFamily="18" charset="2"/>
              </a:rPr>
              <a:t>p</a:t>
            </a:r>
            <a:r>
              <a:rPr lang="ru-RU" sz="1600" b="1" dirty="0">
                <a:sym typeface="Symbol" pitchFamily="18" charset="2"/>
              </a:rPr>
              <a:t>-</a:t>
            </a:r>
            <a:r>
              <a:rPr lang="en-US" sz="1600" b="1" dirty="0">
                <a:sym typeface="Symbol" pitchFamily="18" charset="2"/>
              </a:rPr>
              <a:t>n</a:t>
            </a:r>
            <a:r>
              <a:rPr lang="ru-RU" sz="1600" b="1" dirty="0">
                <a:sym typeface="Symbol" pitchFamily="18" charset="2"/>
              </a:rPr>
              <a:t>-p транзисторы </a:t>
            </a:r>
            <a:endParaRPr lang="ru-RU" sz="1600" b="1" dirty="0" smtClean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sz="1600" b="1" dirty="0" smtClean="0">
                <a:sym typeface="Symbol" pitchFamily="18" charset="2"/>
              </a:rPr>
              <a:t>2Т547А9</a:t>
            </a:r>
            <a:r>
              <a:rPr lang="ru-RU" sz="1600" b="1" dirty="0">
                <a:sym typeface="Symbol" pitchFamily="18" charset="2"/>
              </a:rPr>
              <a:t>, </a:t>
            </a:r>
            <a:r>
              <a:rPr lang="ru-RU" sz="1600" b="1" dirty="0" smtClean="0">
                <a:sym typeface="Symbol" pitchFamily="18" charset="2"/>
              </a:rPr>
              <a:t>2Т547Б9</a:t>
            </a:r>
            <a:r>
              <a:rPr lang="ru-RU" sz="1600" b="1" dirty="0">
                <a:sym typeface="Symbol" pitchFamily="18" charset="2"/>
              </a:rPr>
              <a:t>, </a:t>
            </a:r>
            <a:r>
              <a:rPr lang="ru-RU" sz="1600" b="1" dirty="0" smtClean="0">
                <a:sym typeface="Symbol" pitchFamily="18" charset="2"/>
              </a:rPr>
              <a:t>2Т547В9 </a:t>
            </a:r>
            <a:endParaRPr lang="ru-RU" sz="1600" b="1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ru-RU" sz="1600" b="1" dirty="0">
                <a:sym typeface="Symbol" pitchFamily="18" charset="2"/>
              </a:rPr>
              <a:t>(аналоги </a:t>
            </a:r>
            <a:r>
              <a:rPr lang="ru-RU" sz="1600" b="1" dirty="0" smtClean="0">
                <a:sym typeface="Symbol" pitchFamily="18" charset="2"/>
              </a:rPr>
              <a:t>ВС807</a:t>
            </a:r>
            <a:r>
              <a:rPr lang="ru-RU" sz="1600" b="1" dirty="0" smtClean="0">
                <a:sym typeface="Symbol" pitchFamily="18" charset="2"/>
              </a:rPr>
              <a:t>):</a:t>
            </a:r>
          </a:p>
          <a:p>
            <a:pPr>
              <a:tabLst>
                <a:tab pos="-1350963" algn="l"/>
              </a:tabLst>
            </a:pPr>
            <a:endParaRPr lang="ru-RU" sz="1600" b="1" dirty="0" smtClean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 smtClean="0">
                <a:sym typeface="Symbol" pitchFamily="18" charset="2"/>
              </a:rPr>
              <a:t>U</a:t>
            </a:r>
            <a:r>
              <a:rPr lang="ru-RU" sz="1600" baseline="-25000" dirty="0">
                <a:sym typeface="Symbol" pitchFamily="18" charset="2"/>
              </a:rPr>
              <a:t>КБО </a:t>
            </a:r>
            <a:r>
              <a:rPr lang="en-US" sz="1600" baseline="-25000" dirty="0">
                <a:sym typeface="Symbol" pitchFamily="18" charset="2"/>
              </a:rPr>
              <a:t>max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ru-RU" sz="1600" dirty="0">
                <a:sym typeface="Symbol" pitchFamily="18" charset="2"/>
              </a:rPr>
              <a:t>= -50В, </a:t>
            </a:r>
            <a:r>
              <a:rPr lang="en-US" sz="1600" dirty="0" smtClean="0">
                <a:sym typeface="Symbol" pitchFamily="18" charset="2"/>
              </a:rPr>
              <a:t>I</a:t>
            </a:r>
            <a:r>
              <a:rPr lang="en-US" sz="1600" baseline="-25000" dirty="0" smtClean="0">
                <a:sym typeface="Symbol" pitchFamily="18" charset="2"/>
              </a:rPr>
              <a:t>K </a:t>
            </a:r>
            <a:r>
              <a:rPr lang="en-US" sz="1600" baseline="-25000" dirty="0">
                <a:sym typeface="Symbol" pitchFamily="18" charset="2"/>
              </a:rPr>
              <a:t>max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ru-RU" sz="1600" dirty="0">
                <a:sym typeface="Symbol" pitchFamily="18" charset="2"/>
              </a:rPr>
              <a:t>= </a:t>
            </a:r>
            <a:r>
              <a:rPr lang="ru-RU" sz="1600" dirty="0" smtClean="0">
                <a:sym typeface="Symbol" pitchFamily="18" charset="2"/>
              </a:rPr>
              <a:t>-500м</a:t>
            </a:r>
            <a:r>
              <a:rPr lang="en-US" sz="1600" dirty="0">
                <a:sym typeface="Symbol" pitchFamily="18" charset="2"/>
              </a:rPr>
              <a:t>A</a:t>
            </a:r>
          </a:p>
          <a:p>
            <a:pPr>
              <a:tabLst>
                <a:tab pos="-1350963" algn="l"/>
              </a:tabLst>
            </a:pPr>
            <a:r>
              <a:rPr lang="en-US" sz="1600" dirty="0" smtClean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</a:t>
            </a:r>
            <a:r>
              <a:rPr lang="ru-RU" sz="1600" dirty="0" smtClean="0">
                <a:sym typeface="Symbol" pitchFamily="18" charset="2"/>
              </a:rPr>
              <a:t>100 </a:t>
            </a:r>
            <a:r>
              <a:rPr lang="ru-RU" sz="1600" dirty="0">
                <a:sym typeface="Symbol" pitchFamily="18" charset="2"/>
              </a:rPr>
              <a:t>÷ 250 (</a:t>
            </a:r>
            <a:r>
              <a:rPr lang="ru-RU" sz="1600" dirty="0" smtClean="0">
                <a:sym typeface="Symbol" pitchFamily="18" charset="2"/>
              </a:rPr>
              <a:t>2Т547А9</a:t>
            </a:r>
            <a:r>
              <a:rPr lang="ru-RU" sz="1600" dirty="0">
                <a:sym typeface="Symbol" pitchFamily="18" charset="2"/>
              </a:rPr>
              <a:t>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220 ÷ 475 (</a:t>
            </a:r>
            <a:r>
              <a:rPr lang="ru-RU" sz="1600" dirty="0" smtClean="0">
                <a:sym typeface="Symbol" pitchFamily="18" charset="2"/>
              </a:rPr>
              <a:t>2Т547Б9</a:t>
            </a:r>
            <a:r>
              <a:rPr lang="ru-RU" sz="1600" dirty="0">
                <a:sym typeface="Symbol" pitchFamily="18" charset="2"/>
              </a:rPr>
              <a:t>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>
                <a:sym typeface="Symbol" pitchFamily="18" charset="2"/>
              </a:rPr>
              <a:t>h</a:t>
            </a:r>
            <a:r>
              <a:rPr lang="ru-RU" sz="1600" baseline="-25000" dirty="0">
                <a:sym typeface="Symbol" pitchFamily="18" charset="2"/>
              </a:rPr>
              <a:t>21е</a:t>
            </a:r>
            <a:r>
              <a:rPr lang="ru-RU" sz="1600" dirty="0">
                <a:sym typeface="Symbol" pitchFamily="18" charset="2"/>
              </a:rPr>
              <a:t> = 420 ÷ 800 (</a:t>
            </a:r>
            <a:r>
              <a:rPr lang="ru-RU" sz="1600" dirty="0" smtClean="0">
                <a:sym typeface="Symbol" pitchFamily="18" charset="2"/>
              </a:rPr>
              <a:t>2Т547В9</a:t>
            </a:r>
            <a:r>
              <a:rPr lang="ru-RU" sz="1600" dirty="0">
                <a:sym typeface="Symbol" pitchFamily="18" charset="2"/>
              </a:rPr>
              <a:t>)</a:t>
            </a:r>
            <a:endParaRPr lang="en-US" sz="1600" dirty="0">
              <a:sym typeface="Symbol" pitchFamily="18" charset="2"/>
            </a:endParaRPr>
          </a:p>
          <a:p>
            <a:pPr>
              <a:tabLst>
                <a:tab pos="-1350963" algn="l"/>
              </a:tabLst>
            </a:pPr>
            <a:r>
              <a:rPr lang="en-US" sz="1600" dirty="0" err="1">
                <a:sym typeface="Symbol" pitchFamily="18" charset="2"/>
              </a:rPr>
              <a:t>f</a:t>
            </a:r>
            <a:r>
              <a:rPr lang="en-US" sz="1600" baseline="-25000" dirty="0" err="1">
                <a:sym typeface="Symbol" pitchFamily="18" charset="2"/>
              </a:rPr>
              <a:t>гр</a:t>
            </a:r>
            <a:r>
              <a:rPr lang="en-US" sz="1600" dirty="0">
                <a:sym typeface="Symbol" pitchFamily="18" charset="2"/>
              </a:rPr>
              <a:t> = </a:t>
            </a:r>
            <a:r>
              <a:rPr lang="ru-RU" sz="1600" dirty="0" smtClean="0">
                <a:sym typeface="Symbol" pitchFamily="18" charset="2"/>
              </a:rPr>
              <a:t>100 </a:t>
            </a:r>
            <a:r>
              <a:rPr lang="en-US" sz="1600" dirty="0" err="1" smtClean="0">
                <a:sym typeface="Symbol" pitchFamily="18" charset="2"/>
              </a:rPr>
              <a:t>МГц</a:t>
            </a:r>
            <a:endParaRPr lang="ru-RU" sz="1600" dirty="0">
              <a:sym typeface="Symbol" pitchFamily="18" charset="2"/>
            </a:endParaRP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3680846" y="4674041"/>
            <a:ext cx="2325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dirty="0"/>
              <a:t>Корпус – КТ-99-1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758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509742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076325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7.И1–3Ус, 7.И6–3Ус, 7.И7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4Ус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pPr marL="1076325" indent="1887538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7.С1 – 5Ус; 7.С4 – 4Ус</a:t>
            </a:r>
          </a:p>
          <a:p>
            <a:pPr marL="1076325" indent="1887538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7.К1–2К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, 7.К4–1К, </a:t>
            </a:r>
          </a:p>
          <a:p>
            <a:pPr marL="1076325" indent="1887538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7.К11 (7.К12)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11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9161" y="30202"/>
            <a:ext cx="26773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разработки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206" y="1844824"/>
            <a:ext cx="366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Шифр темы, микросхема, аналог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4297" y="1852222"/>
            <a:ext cx="436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технические характеристики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8914" y="2348880"/>
            <a:ext cx="35270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Дюна 17215»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цифрового датчика температуры специального применения с интерфейсом типа «2-Wire» и функцией термостата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металлокерамическом корпусе.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Аналог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DS1721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ф.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Maxim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9667" y="2343441"/>
            <a:ext cx="4704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Ucc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2,7 ÷5,5 В.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потребления :   не более 5,0 мкА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Ток потребления в режиме измерения температуры:   не более 1,5 мА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</a:rPr>
              <a:t>Ошибка измерения температуры:  ± 2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°С</a:t>
            </a:r>
          </a:p>
          <a:p>
            <a:pPr lvl="0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Корпус: - металлокерамический  5119.16-А</a:t>
            </a:r>
          </a:p>
          <a:p>
            <a:pPr lvl="0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</a:rPr>
              <a:t>              -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</a:rPr>
              <a:t>металлополимерный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</a:rPr>
              <a:t> 4303Ю.8-А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8206" y="3789040"/>
            <a:ext cx="313167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Дюна 60»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Микросхема аналогового температурного сенсора в малогабаритном 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металло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керамическом корпусе, устойчивая к СВВФ.</a:t>
            </a:r>
          </a:p>
          <a:p>
            <a:pPr lvl="0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Аналог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CIZ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ф.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30487" y="3809117"/>
            <a:ext cx="4139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Ucc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2,7 ÷10,0 В.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потребления :   не более 125,0 мкА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Выходное сопротивление:  не более 800 Ом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</a:rPr>
              <a:t>Ошибка измерения температуры:  ± 4,4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°С</a:t>
            </a:r>
          </a:p>
          <a:p>
            <a:pPr lvl="0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Корпус: - металлокерамический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КТ-99-1</a:t>
            </a:r>
          </a:p>
          <a:p>
            <a:pPr lvl="0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</a:rPr>
              <a:t>              -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</a:rPr>
              <a:t>металлополимерный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</a:rPr>
              <a:t> 4310.5-2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60448" y="1124744"/>
            <a:ext cx="384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Микросхемы датчиков температур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2803" y="537321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«Датчик 112»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Микросхема цифрового датчика температуры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монтажа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плату. Аналог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ТМР112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AIDRL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ф. Т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64740" y="54501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Напряжение питания от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2,7 до 3,6 В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потребления:   не более 2,0 мкА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Период тактового сигнала:  2,5 ÷ 1000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мкс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dirty="0">
                <a:latin typeface="Times New Roman" pitchFamily="18" charset="0"/>
              </a:rPr>
              <a:t>Ошибка измерения температуры:  ± 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°С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Корпус: - металлокерамический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5221.6-1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              - </a:t>
            </a:r>
            <a:r>
              <a:rPr lang="ru-RU" sz="1200" dirty="0" err="1" smtClean="0">
                <a:latin typeface="Times New Roman" pitchFamily="18" charset="0"/>
              </a:rPr>
              <a:t>металлополимерный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</a:rPr>
              <a:t>SO-</a:t>
            </a:r>
            <a:r>
              <a:rPr lang="ru-RU" sz="1200" dirty="0" smtClean="0">
                <a:latin typeface="Times New Roman" pitchFamily="18" charset="0"/>
              </a:rPr>
              <a:t>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635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C:\Users\Motevich\Pictures\5584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45038"/>
            <a:ext cx="27717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C:\Users\Motevich\Pictures\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945063"/>
            <a:ext cx="2343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Объект 2"/>
          <p:cNvSpPr>
            <a:spLocks noGrp="1"/>
          </p:cNvSpPr>
          <p:nvPr>
            <p:ph idx="4294967295"/>
          </p:nvPr>
        </p:nvSpPr>
        <p:spPr>
          <a:xfrm>
            <a:off x="59482" y="1974871"/>
            <a:ext cx="9084518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Запоминающие устройства (ЗУ)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Микросборки ЗУ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Интерфейсные ИС (</a:t>
            </a:r>
            <a:r>
              <a:rPr lang="en-US" altLang="ru-RU" sz="2000" b="1" dirty="0" smtClean="0">
                <a:solidFill>
                  <a:srgbClr val="002060"/>
                </a:solidFill>
                <a:cs typeface="Arial" pitchFamily="34" charset="0"/>
              </a:rPr>
              <a:t>LVDS, RS232, 485</a:t>
            </a:r>
          </a:p>
          <a:p>
            <a:pPr>
              <a:buNone/>
            </a:pPr>
            <a:r>
              <a:rPr lang="en-US" altLang="ru-RU" sz="2000" b="1" dirty="0" smtClean="0">
                <a:solidFill>
                  <a:srgbClr val="002060"/>
                </a:solidFill>
                <a:cs typeface="Arial" pitchFamily="34" charset="0"/>
              </a:rPr>
              <a:t>1553</a:t>
            </a: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en-US" altLang="ru-RU" sz="2000" b="1" dirty="0" smtClean="0">
                <a:solidFill>
                  <a:srgbClr val="002060"/>
                </a:solidFill>
                <a:cs typeface="Arial" pitchFamily="34" charset="0"/>
              </a:rPr>
              <a:t>CAN</a:t>
            </a: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Микроконтроллеры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Преобразователи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b="1" dirty="0" smtClean="0">
                <a:solidFill>
                  <a:srgbClr val="002060"/>
                </a:solidFill>
                <a:cs typeface="Arial" pitchFamily="34" charset="0"/>
              </a:rPr>
              <a:t>Стандартная цифровая логика</a:t>
            </a:r>
          </a:p>
          <a:p>
            <a:pPr>
              <a:buFont typeface="Wingdings" pitchFamily="2" charset="2"/>
              <a:buChar char="q"/>
            </a:pPr>
            <a:endParaRPr lang="ru-RU" alt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4100" y="1142984"/>
            <a:ext cx="7152610" cy="579437"/>
          </a:xfrm>
        </p:spPr>
        <p:txBody>
          <a:bodyPr>
            <a:noAutofit/>
          </a:bodyPr>
          <a:lstStyle/>
          <a:p>
            <a:pPr algn="l"/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Основная номенклатура изделий специального назначения категорий качества ВП и ОСМ</a:t>
            </a:r>
          </a:p>
        </p:txBody>
      </p:sp>
      <p:sp>
        <p:nvSpPr>
          <p:cNvPr id="31750" name="Прямоугольник 3"/>
          <p:cNvSpPr>
            <a:spLocks noChangeArrowheads="1"/>
          </p:cNvSpPr>
          <p:nvPr/>
        </p:nvSpPr>
        <p:spPr bwMode="auto">
          <a:xfrm>
            <a:off x="4427538" y="2004191"/>
            <a:ext cx="47164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Датчики </a:t>
            </a:r>
            <a:r>
              <a:rPr lang="ru-RU" altLang="ru-RU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физических </a:t>
            </a:r>
            <a:r>
              <a:rPr lang="ru-RU" alt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величин</a:t>
            </a:r>
            <a:r>
              <a:rPr lang="en-US" alt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</a:t>
            </a:r>
            <a:r>
              <a:rPr lang="ru-RU" alt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АЦП</a:t>
            </a:r>
            <a:endParaRPr lang="ru-RU" altLang="ru-RU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Драйверы</a:t>
            </a:r>
            <a:r>
              <a:rPr lang="en-US" alt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MOSFET</a:t>
            </a:r>
            <a:endParaRPr lang="ru-RU" altLang="ru-RU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ОУ </a:t>
            </a:r>
            <a:r>
              <a:rPr lang="ru-RU" altLang="ru-RU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и компараторы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Линейные и импульсные регуляторы напряжения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Супервизоры </a:t>
            </a:r>
            <a:r>
              <a:rPr lang="ru-RU" alt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питания</a:t>
            </a:r>
            <a:endParaRPr lang="en-US" altLang="ru-RU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БМК и ПЛИС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ru-RU" alt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Дискретные </a:t>
            </a:r>
            <a:r>
              <a:rPr lang="ru-RU" altLang="ru-RU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полупроводниковые приборы и </a:t>
            </a:r>
            <a:r>
              <a:rPr lang="ru-RU" alt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матрицы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ru-RU" altLang="ru-RU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751" name="Номер слайда 3"/>
          <p:cNvSpPr txBox="1">
            <a:spLocks/>
          </p:cNvSpPr>
          <p:nvPr/>
        </p:nvSpPr>
        <p:spPr bwMode="auto">
          <a:xfrm>
            <a:off x="8299450" y="6162675"/>
            <a:ext cx="387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3B7235E-492B-4CAE-A118-B68A05205EF6}" type="slidenum">
              <a:rPr lang="ru-RU" altLang="ru-RU" sz="1100" b="1"/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100" b="1"/>
          </a:p>
        </p:txBody>
      </p:sp>
      <p:sp>
        <p:nvSpPr>
          <p:cNvPr id="8" name="Прямоугольник 7"/>
          <p:cNvSpPr/>
          <p:nvPr/>
        </p:nvSpPr>
        <p:spPr>
          <a:xfrm>
            <a:off x="4303613" y="188640"/>
            <a:ext cx="45768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«ИНТЕГРАЛ» сегодня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9161" y="30202"/>
            <a:ext cx="26773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разработки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239" y="1844824"/>
            <a:ext cx="366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Шифр темы, микросхема, аналог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9730" y="1834517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Основные технические характеристики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31761" y="1124744"/>
            <a:ext cx="270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Микросхемы драйверов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408" y="2250403"/>
            <a:ext cx="3797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cs typeface="Times New Roman" pitchFamily="18" charset="0"/>
              </a:rPr>
              <a:t>«Драйвер 3518»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itchFamily="18" charset="0"/>
              </a:rPr>
              <a:t>Микросхема </a:t>
            </a:r>
            <a:r>
              <a:rPr lang="ru-RU" sz="1400" dirty="0">
                <a:cs typeface="Times New Roman" pitchFamily="18" charset="0"/>
              </a:rPr>
              <a:t>драйвера для </a:t>
            </a:r>
            <a:endParaRPr lang="ru-RU" sz="1400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itchFamily="18" charset="0"/>
              </a:rPr>
              <a:t>светоизлучающих </a:t>
            </a:r>
            <a:r>
              <a:rPr lang="ru-RU" sz="1400" dirty="0">
                <a:cs typeface="Times New Roman" pitchFamily="18" charset="0"/>
              </a:rPr>
              <a:t>диодов.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cs typeface="Times New Roman" pitchFamily="18" charset="0"/>
              </a:rPr>
              <a:t>Аналог </a:t>
            </a:r>
            <a:r>
              <a:rPr lang="en-US" sz="1400" dirty="0">
                <a:cs typeface="Times New Roman" pitchFamily="18" charset="0"/>
              </a:rPr>
              <a:t>LT3518</a:t>
            </a:r>
            <a:r>
              <a:rPr lang="ru-RU" sz="1400" dirty="0">
                <a:cs typeface="Times New Roman" pitchFamily="18" charset="0"/>
              </a:rPr>
              <a:t>, ф.</a:t>
            </a:r>
            <a:r>
              <a:rPr lang="en-US" sz="1400" dirty="0">
                <a:cs typeface="Times New Roman" pitchFamily="18" charset="0"/>
              </a:rPr>
              <a:t>Linear Technology</a:t>
            </a:r>
            <a:r>
              <a:rPr lang="ru-RU" sz="1400" dirty="0"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3400" y="220384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Входное напряжение от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3,0 до 30,0 В</a:t>
            </a:r>
          </a:p>
          <a:p>
            <a:r>
              <a:rPr lang="ru-RU" sz="1400" dirty="0" smtClean="0">
                <a:cs typeface="Times New Roman" pitchFamily="18" charset="0"/>
              </a:rPr>
              <a:t>Ток </a:t>
            </a:r>
            <a:r>
              <a:rPr lang="ru-RU" sz="1400" dirty="0">
                <a:cs typeface="Times New Roman" pitchFamily="18" charset="0"/>
              </a:rPr>
              <a:t>потребления в состоянии «Выключено»:   не более 10,0 мкА</a:t>
            </a:r>
          </a:p>
          <a:p>
            <a:r>
              <a:rPr lang="ru-RU" sz="1400" dirty="0" smtClean="0"/>
              <a:t>Частоты </a:t>
            </a:r>
            <a:r>
              <a:rPr lang="ru-RU" sz="1400" dirty="0"/>
              <a:t>внутреннего генератора: от 200 до 2850 кГц</a:t>
            </a:r>
            <a:endParaRPr lang="ru-RU" sz="1400" dirty="0">
              <a:cs typeface="Times New Roman" pitchFamily="18" charset="0"/>
            </a:endParaRPr>
          </a:p>
          <a:p>
            <a:r>
              <a:rPr lang="ru-RU" sz="1400" dirty="0">
                <a:cs typeface="Times New Roman" pitchFamily="18" charset="0"/>
              </a:rPr>
              <a:t>Выходной ток силового ключа: 2,0 А</a:t>
            </a: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Корпус: - металлокерамический МК 5159.24-1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729" y="3723063"/>
            <a:ext cx="3753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368425" algn="l"/>
              </a:tabLst>
            </a:pPr>
            <a:r>
              <a:rPr lang="ru-RU" sz="1400" b="1" dirty="0" smtClean="0">
                <a:cs typeface="Times New Roman" pitchFamily="18" charset="0"/>
              </a:rPr>
              <a:t>«Драйвер</a:t>
            </a:r>
            <a:r>
              <a:rPr lang="ru-RU" sz="1400" b="1" dirty="0">
                <a:cs typeface="Times New Roman" pitchFamily="18" charset="0"/>
              </a:rPr>
              <a:t>»</a:t>
            </a:r>
            <a:endParaRPr lang="ru-RU" sz="1400" dirty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368425" algn="l"/>
              </a:tabLst>
            </a:pPr>
            <a:r>
              <a:rPr lang="ru-RU" sz="1400" dirty="0">
                <a:cs typeface="Times New Roman" pitchFamily="18" charset="0"/>
              </a:rPr>
              <a:t>Микросхема  </a:t>
            </a:r>
            <a:r>
              <a:rPr lang="en-US" sz="1400" dirty="0">
                <a:cs typeface="Times New Roman" pitchFamily="18" charset="0"/>
              </a:rPr>
              <a:t>LED</a:t>
            </a:r>
            <a:r>
              <a:rPr lang="ru-RU" sz="1400" dirty="0">
                <a:cs typeface="Times New Roman" pitchFamily="18" charset="0"/>
              </a:rPr>
              <a:t> драйвера для </a:t>
            </a:r>
            <a:endParaRPr lang="ru-RU" sz="1400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368425" algn="l"/>
              </a:tabLst>
            </a:pPr>
            <a:r>
              <a:rPr lang="ru-RU" sz="1400" dirty="0" smtClean="0">
                <a:cs typeface="Times New Roman" pitchFamily="18" charset="0"/>
              </a:rPr>
              <a:t>автотранспортных </a:t>
            </a:r>
            <a:r>
              <a:rPr lang="ru-RU" sz="1400" dirty="0">
                <a:cs typeface="Times New Roman" pitchFamily="18" charset="0"/>
              </a:rPr>
              <a:t>средств.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368425" algn="l"/>
              </a:tabLst>
            </a:pPr>
            <a:r>
              <a:rPr lang="ru-RU" sz="1400" dirty="0">
                <a:cs typeface="Times New Roman" pitchFamily="18" charset="0"/>
              </a:rPr>
              <a:t>Аналог </a:t>
            </a:r>
            <a:r>
              <a:rPr lang="en-US" sz="1400" dirty="0">
                <a:cs typeface="Times New Roman" pitchFamily="18" charset="0"/>
              </a:rPr>
              <a:t>LM3423Q1</a:t>
            </a:r>
            <a:r>
              <a:rPr lang="ru-RU" sz="1400" dirty="0">
                <a:cs typeface="Times New Roman" pitchFamily="18" charset="0"/>
              </a:rPr>
              <a:t>, ф. </a:t>
            </a:r>
            <a:r>
              <a:rPr lang="en-US" sz="1400" dirty="0">
                <a:cs typeface="Times New Roman" pitchFamily="18" charset="0"/>
              </a:rPr>
              <a:t>TI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3400" y="3700770"/>
            <a:ext cx="4693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cs typeface="Times New Roman" pitchFamily="18" charset="0"/>
              </a:rPr>
              <a:t>Ucc</a:t>
            </a:r>
            <a:r>
              <a:rPr lang="en-US" sz="1400" dirty="0">
                <a:cs typeface="Times New Roman" pitchFamily="18" charset="0"/>
              </a:rPr>
              <a:t> = </a:t>
            </a:r>
            <a:r>
              <a:rPr lang="ru-RU" sz="1400" dirty="0">
                <a:cs typeface="Times New Roman" pitchFamily="18" charset="0"/>
              </a:rPr>
              <a:t>4,5 ÷ 75,0 </a:t>
            </a:r>
            <a:r>
              <a:rPr lang="ru-RU" sz="1400" dirty="0" smtClean="0">
                <a:cs typeface="Times New Roman" pitchFamily="18" charset="0"/>
              </a:rPr>
              <a:t>В </a:t>
            </a:r>
            <a:endParaRPr lang="ru-RU" sz="1400" dirty="0"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Ток потребления в режиме «Включено»:   не более 3,0 мА</a:t>
            </a: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Ток потребления в режиме «Выключено»:   не более 10,0 мкА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cs typeface="Times New Roman" pitchFamily="18" charset="0"/>
              </a:rPr>
              <a:t>Выходное сопротивление на выводе </a:t>
            </a:r>
            <a:r>
              <a:rPr lang="en-US" sz="1400" dirty="0">
                <a:cs typeface="Times New Roman" pitchFamily="18" charset="0"/>
              </a:rPr>
              <a:t>GATE</a:t>
            </a:r>
            <a:r>
              <a:rPr lang="ru-RU" sz="1400" dirty="0">
                <a:cs typeface="Times New Roman" pitchFamily="18" charset="0"/>
              </a:rPr>
              <a:t>:  6 Ом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cs typeface="Times New Roman" pitchFamily="18" charset="0"/>
              </a:rPr>
              <a:t>Корпус: - </a:t>
            </a:r>
            <a:r>
              <a:rPr lang="ru-RU" sz="1400" dirty="0" err="1">
                <a:cs typeface="Times New Roman" pitchFamily="18" charset="0"/>
              </a:rPr>
              <a:t>металлополимерный</a:t>
            </a:r>
            <a:r>
              <a:rPr lang="ru-RU" sz="1400" dirty="0">
                <a:cs typeface="Times New Roman" pitchFamily="18" charset="0"/>
              </a:rPr>
              <a:t>  </a:t>
            </a:r>
            <a:r>
              <a:rPr lang="en-US" sz="1400" dirty="0">
                <a:cs typeface="Times New Roman" pitchFamily="18" charset="0"/>
              </a:rPr>
              <a:t>SO</a:t>
            </a:r>
            <a:r>
              <a:rPr lang="ru-RU" sz="1400" dirty="0">
                <a:cs typeface="Times New Roman" pitchFamily="18" charset="0"/>
              </a:rPr>
              <a:t>-20 (уточняется)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6790" y="5427801"/>
            <a:ext cx="3539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cs typeface="Times New Roman" pitchFamily="18" charset="0"/>
              </a:rPr>
              <a:t>«Дубрава 5060»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cs typeface="Times New Roman" pitchFamily="18" charset="0"/>
              </a:rPr>
              <a:t>Драйвер управления высоковольтными </a:t>
            </a:r>
            <a:endParaRPr lang="ru-RU" sz="1400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itchFamily="18" charset="0"/>
              </a:rPr>
              <a:t>N-канальными </a:t>
            </a:r>
            <a:r>
              <a:rPr lang="ru-RU" sz="1400" dirty="0">
                <a:cs typeface="Times New Roman" pitchFamily="18" charset="0"/>
              </a:rPr>
              <a:t>MOSFET-транзисторами.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cs typeface="Times New Roman" pitchFamily="18" charset="0"/>
              </a:rPr>
              <a:t>Аналог </a:t>
            </a:r>
            <a:r>
              <a:rPr lang="en-US" sz="1400" dirty="0">
                <a:cs typeface="Times New Roman" pitchFamily="18" charset="0"/>
              </a:rPr>
              <a:t>LM</a:t>
            </a:r>
            <a:r>
              <a:rPr lang="ru-RU" sz="1400" dirty="0">
                <a:cs typeface="Times New Roman" pitchFamily="18" charset="0"/>
              </a:rPr>
              <a:t>5060, ф.</a:t>
            </a:r>
            <a:r>
              <a:rPr lang="en-US" sz="1400" dirty="0">
                <a:cs typeface="Times New Roman" pitchFamily="18" charset="0"/>
              </a:rPr>
              <a:t>TI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43400" y="542780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Входное напряжение от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5,5 до 65 В.</a:t>
            </a:r>
          </a:p>
          <a:p>
            <a:r>
              <a:rPr lang="ru-RU" sz="1400" dirty="0" smtClean="0">
                <a:cs typeface="Times New Roman" pitchFamily="18" charset="0"/>
              </a:rPr>
              <a:t>Входной </a:t>
            </a:r>
            <a:r>
              <a:rPr lang="ru-RU" sz="1400" dirty="0">
                <a:cs typeface="Times New Roman" pitchFamily="18" charset="0"/>
              </a:rPr>
              <a:t>ток в состоянии «Выключено»:   не более 15 мкА</a:t>
            </a:r>
          </a:p>
          <a:p>
            <a:r>
              <a:rPr lang="ru-RU" sz="1400" dirty="0">
                <a:cs typeface="Times New Roman" pitchFamily="18" charset="0"/>
              </a:rPr>
              <a:t>Входной ток в активном режиме:   не более 1,7 мА</a:t>
            </a:r>
          </a:p>
          <a:p>
            <a:r>
              <a:rPr lang="ru-RU" sz="1400" dirty="0"/>
              <a:t>Выходное напряжение на выводе </a:t>
            </a:r>
            <a:r>
              <a:rPr lang="en-US" sz="1400" dirty="0"/>
              <a:t>GATE</a:t>
            </a:r>
            <a:r>
              <a:rPr lang="ru-RU" sz="1400" dirty="0"/>
              <a:t>:  10 </a:t>
            </a:r>
            <a:r>
              <a:rPr lang="ru-RU" sz="1400" dirty="0">
                <a:cs typeface="Times New Roman" pitchFamily="18" charset="0"/>
              </a:rPr>
              <a:t>÷ 14 В</a:t>
            </a: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Корпус: - </a:t>
            </a:r>
            <a:r>
              <a:rPr lang="ru-RU" sz="1400" dirty="0" err="1">
                <a:cs typeface="Times New Roman" pitchFamily="18" charset="0"/>
              </a:rPr>
              <a:t>металлополимерный</a:t>
            </a:r>
            <a:r>
              <a:rPr lang="ru-RU" sz="1400" dirty="0">
                <a:cs typeface="Times New Roman" pitchFamily="18" charset="0"/>
              </a:rPr>
              <a:t>  </a:t>
            </a:r>
            <a:r>
              <a:rPr lang="en-US" sz="1400" dirty="0">
                <a:cs typeface="Times New Roman" pitchFamily="18" charset="0"/>
              </a:rPr>
              <a:t>SO</a:t>
            </a:r>
            <a:r>
              <a:rPr lang="ru-RU" sz="1400" dirty="0">
                <a:cs typeface="Times New Roman" pitchFamily="18" charset="0"/>
              </a:rPr>
              <a:t>-16</a:t>
            </a:r>
          </a:p>
        </p:txBody>
      </p:sp>
    </p:spTree>
    <p:extLst>
      <p:ext uri="{BB962C8B-B14F-4D97-AF65-F5344CB8AC3E}">
        <p14:creationId xmlns:p14="http://schemas.microsoft.com/office/powerpoint/2010/main" val="40355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9161" y="30202"/>
            <a:ext cx="26773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разработки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540" y="1844824"/>
            <a:ext cx="366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Шифр темы, микросхема, аналог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87064" y="1834517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Основные технические характеристики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39009" y="1124744"/>
            <a:ext cx="3143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Микросхемы интерфейсные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527" y="223029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cs typeface="Times New Roman" pitchFamily="18" charset="0"/>
              </a:rPr>
              <a:t>«Дуплекс 3094»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itchFamily="18" charset="0"/>
              </a:rPr>
              <a:t>Микросхема </a:t>
            </a:r>
            <a:r>
              <a:rPr lang="ru-RU" sz="1400" dirty="0">
                <a:cs typeface="Times New Roman" pitchFamily="18" charset="0"/>
              </a:rPr>
              <a:t>счетверенного приемника </a:t>
            </a:r>
            <a:r>
              <a:rPr lang="ru-RU" sz="1400" dirty="0" smtClean="0"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itchFamily="18" charset="0"/>
              </a:rPr>
              <a:t>интерфейса </a:t>
            </a:r>
            <a:r>
              <a:rPr lang="en-US" sz="1400" dirty="0">
                <a:cs typeface="Times New Roman" pitchFamily="18" charset="0"/>
              </a:rPr>
              <a:t>RS</a:t>
            </a:r>
            <a:r>
              <a:rPr lang="ru-RU" sz="1400" dirty="0">
                <a:cs typeface="Times New Roman" pitchFamily="18" charset="0"/>
              </a:rPr>
              <a:t>-485  с двумя входами управления </a:t>
            </a:r>
            <a:r>
              <a:rPr lang="ru-RU" sz="1400" dirty="0" smtClean="0"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itchFamily="18" charset="0"/>
              </a:rPr>
              <a:t>выходами </a:t>
            </a:r>
            <a:r>
              <a:rPr lang="ru-RU" sz="1400" dirty="0">
                <a:cs typeface="Times New Roman" pitchFamily="18" charset="0"/>
              </a:rPr>
              <a:t>и 1/4 единичной нагрузки.</a:t>
            </a:r>
            <a:endParaRPr lang="en-US" sz="1400" dirty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cs typeface="Times New Roman" pitchFamily="18" charset="0"/>
              </a:rPr>
              <a:t>Аналог МАХ3094</a:t>
            </a:r>
            <a:r>
              <a:rPr lang="en-US" sz="1400" dirty="0">
                <a:cs typeface="Times New Roman" pitchFamily="18" charset="0"/>
              </a:rPr>
              <a:t>EEUE</a:t>
            </a:r>
            <a:r>
              <a:rPr lang="ru-RU" sz="1400" dirty="0">
                <a:cs typeface="Times New Roman" pitchFamily="18" charset="0"/>
              </a:rPr>
              <a:t>, ф. </a:t>
            </a:r>
            <a:r>
              <a:rPr lang="en-US" sz="1400" dirty="0">
                <a:cs typeface="Times New Roman" pitchFamily="18" charset="0"/>
              </a:rPr>
              <a:t>Maxim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3604" y="2236860"/>
            <a:ext cx="47977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cs typeface="Times New Roman" pitchFamily="18" charset="0"/>
              </a:rPr>
              <a:t>Ucc</a:t>
            </a:r>
            <a:r>
              <a:rPr lang="en-US" sz="1400" dirty="0">
                <a:cs typeface="Times New Roman" pitchFamily="18" charset="0"/>
              </a:rPr>
              <a:t> = 3</a:t>
            </a:r>
            <a:r>
              <a:rPr lang="ru-RU" sz="1400" dirty="0">
                <a:cs typeface="Times New Roman" pitchFamily="18" charset="0"/>
              </a:rPr>
              <a:t>,0 ÷ 3,</a:t>
            </a:r>
            <a:r>
              <a:rPr lang="en-US" sz="1400" dirty="0">
                <a:cs typeface="Times New Roman" pitchFamily="18" charset="0"/>
              </a:rPr>
              <a:t>6</a:t>
            </a:r>
            <a:r>
              <a:rPr lang="ru-RU" sz="1400" dirty="0">
                <a:cs typeface="Times New Roman" pitchFamily="18" charset="0"/>
              </a:rPr>
              <a:t> В,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Ток </a:t>
            </a:r>
            <a:r>
              <a:rPr lang="ru-RU" sz="1400" dirty="0">
                <a:cs typeface="Times New Roman" pitchFamily="18" charset="0"/>
              </a:rPr>
              <a:t>потребления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в режиме холостого хода:   не более 4,0 мА</a:t>
            </a:r>
            <a:endParaRPr lang="en-US" sz="1400" dirty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Входное </a:t>
            </a:r>
            <a:r>
              <a:rPr lang="ru-RU" sz="1400" dirty="0">
                <a:cs typeface="Times New Roman" pitchFamily="18" charset="0"/>
              </a:rPr>
              <a:t>сопротивление приемника:  не менее 48 кОм</a:t>
            </a:r>
          </a:p>
          <a:p>
            <a:r>
              <a:rPr lang="ru-RU" sz="1400" dirty="0">
                <a:cs typeface="Times New Roman" pitchFamily="18" charset="0"/>
              </a:rPr>
              <a:t>Дифференциальное пороговое напряжение приемника:  - 0,2 ÷ +0,2 В</a:t>
            </a:r>
          </a:p>
          <a:p>
            <a:r>
              <a:rPr lang="ru-RU" sz="1400" dirty="0">
                <a:cs typeface="Times New Roman" pitchFamily="18" charset="0"/>
              </a:rPr>
              <a:t>Скорость передачи данных: не менее 10 Мбит/с</a:t>
            </a: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Корпус: - металлокерамический  402.16-32.01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8529" y="41892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«</a:t>
            </a:r>
            <a:r>
              <a:rPr lang="ru-RU" sz="1400" b="1" dirty="0">
                <a:cs typeface="Times New Roman" pitchFamily="18" charset="0"/>
              </a:rPr>
              <a:t>Дуплекс 3232М» </a:t>
            </a:r>
          </a:p>
          <a:p>
            <a:r>
              <a:rPr lang="ru-RU" sz="1400" dirty="0">
                <a:cs typeface="Times New Roman" pitchFamily="18" charset="0"/>
              </a:rPr>
              <a:t>Микросхема интерфейсного приёмопередатчика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стандарта </a:t>
            </a:r>
            <a:r>
              <a:rPr lang="en-US" sz="1400" dirty="0">
                <a:cs typeface="Times New Roman" pitchFamily="18" charset="0"/>
              </a:rPr>
              <a:t>RS</a:t>
            </a:r>
            <a:r>
              <a:rPr lang="ru-RU" sz="1400" dirty="0">
                <a:cs typeface="Times New Roman" pitchFamily="18" charset="0"/>
              </a:rPr>
              <a:t>-232.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Аналог </a:t>
            </a:r>
            <a:r>
              <a:rPr lang="ru-RU" sz="1400" dirty="0">
                <a:cs typeface="Times New Roman" pitchFamily="18" charset="0"/>
              </a:rPr>
              <a:t>МАХ3232</a:t>
            </a:r>
            <a:r>
              <a:rPr lang="en-US" sz="1400" dirty="0">
                <a:cs typeface="Times New Roman" pitchFamily="18" charset="0"/>
              </a:rPr>
              <a:t>ESE</a:t>
            </a:r>
            <a:r>
              <a:rPr lang="ru-RU" sz="1400" dirty="0">
                <a:cs typeface="Times New Roman" pitchFamily="18" charset="0"/>
              </a:rPr>
              <a:t>, ф. </a:t>
            </a:r>
            <a:r>
              <a:rPr lang="en-US" sz="1400" dirty="0">
                <a:cs typeface="Times New Roman" pitchFamily="18" charset="0"/>
              </a:rPr>
              <a:t>Maxim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86469" y="420923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cs typeface="Times New Roman" pitchFamily="18" charset="0"/>
              </a:rPr>
              <a:t>Ucc</a:t>
            </a:r>
            <a:r>
              <a:rPr lang="en-US" sz="1400" dirty="0">
                <a:cs typeface="Times New Roman" pitchFamily="18" charset="0"/>
              </a:rPr>
              <a:t> = </a:t>
            </a:r>
            <a:r>
              <a:rPr lang="ru-RU" sz="1400" dirty="0">
                <a:cs typeface="Times New Roman" pitchFamily="18" charset="0"/>
              </a:rPr>
              <a:t>4,5 ÷ 5,5 В,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Статический </a:t>
            </a:r>
            <a:r>
              <a:rPr lang="ru-RU" sz="1400" dirty="0">
                <a:cs typeface="Times New Roman" pitchFamily="18" charset="0"/>
              </a:rPr>
              <a:t>ток потребления:   не более 1,0 мА</a:t>
            </a: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Скорость передачи данных: не менее 120 кбит/с</a:t>
            </a:r>
            <a:endParaRPr lang="en-US" sz="1400" dirty="0">
              <a:cs typeface="Times New Roman" pitchFamily="18" charset="0"/>
            </a:endParaRPr>
          </a:p>
          <a:p>
            <a:r>
              <a:rPr lang="ru-RU" sz="1400" dirty="0">
                <a:cs typeface="Times New Roman" pitchFamily="18" charset="0"/>
              </a:rPr>
              <a:t>Выходное напряжение низкого/высокого уровня:  - 5,0В/+5,0В</a:t>
            </a: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Корпус: - металлокерамический  402.16-32.01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936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9161" y="30202"/>
            <a:ext cx="26773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разработки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27" y="1846983"/>
            <a:ext cx="366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Шифр темы, микросхема, аналог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9730" y="1834517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Основные технические характеристики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028" y="23488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cs typeface="Times New Roman" pitchFamily="18" charset="0"/>
              </a:rPr>
              <a:t>«Широта 3525» </a:t>
            </a:r>
          </a:p>
          <a:p>
            <a:r>
              <a:rPr lang="ru-RU" sz="1400" dirty="0"/>
              <a:t> </a:t>
            </a:r>
            <a:r>
              <a:rPr lang="ru-RU" sz="1400" dirty="0">
                <a:cs typeface="Times New Roman" pitchFamily="18" charset="0"/>
              </a:rPr>
              <a:t>Микросхема  контроллера ШИМ.</a:t>
            </a:r>
          </a:p>
          <a:p>
            <a:r>
              <a:rPr lang="ru-RU" sz="1400" dirty="0">
                <a:cs typeface="Times New Roman" pitchFamily="18" charset="0"/>
              </a:rPr>
              <a:t>Аналог </a:t>
            </a:r>
            <a:r>
              <a:rPr lang="en-US" sz="1400" dirty="0">
                <a:cs typeface="Times New Roman" pitchFamily="18" charset="0"/>
              </a:rPr>
              <a:t>SG3525A</a:t>
            </a:r>
            <a:r>
              <a:rPr lang="ru-RU" sz="1400" dirty="0">
                <a:cs typeface="Times New Roman" pitchFamily="18" charset="0"/>
              </a:rPr>
              <a:t>Р, ф.</a:t>
            </a:r>
            <a:r>
              <a:rPr lang="en-US" sz="1400" dirty="0">
                <a:cs typeface="Times New Roman" pitchFamily="18" charset="0"/>
              </a:rPr>
              <a:t>STMicroelectronics</a:t>
            </a:r>
            <a:r>
              <a:rPr lang="ru-RU" sz="1400" dirty="0">
                <a:cs typeface="Times New Roman" pitchFamily="18" charset="0"/>
              </a:rPr>
              <a:t> 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387" y="223128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cs typeface="Times New Roman" pitchFamily="18" charset="0"/>
              </a:rPr>
              <a:t>Ucc</a:t>
            </a:r>
            <a:r>
              <a:rPr lang="en-US" sz="1400" dirty="0">
                <a:cs typeface="Times New Roman" pitchFamily="18" charset="0"/>
              </a:rPr>
              <a:t> = </a:t>
            </a:r>
            <a:r>
              <a:rPr lang="ru-RU" sz="1400" dirty="0">
                <a:cs typeface="Times New Roman" pitchFamily="18" charset="0"/>
              </a:rPr>
              <a:t>8,0 ÷ 35,0 В.</a:t>
            </a:r>
          </a:p>
          <a:p>
            <a:r>
              <a:rPr lang="ru-RU" sz="1400" dirty="0" smtClean="0">
                <a:cs typeface="Times New Roman" pitchFamily="18" charset="0"/>
              </a:rPr>
              <a:t>Ток </a:t>
            </a:r>
            <a:r>
              <a:rPr lang="ru-RU" sz="1400" dirty="0">
                <a:cs typeface="Times New Roman" pitchFamily="18" charset="0"/>
              </a:rPr>
              <a:t>потребления :   не более 25,0 мА</a:t>
            </a:r>
          </a:p>
          <a:p>
            <a:r>
              <a:rPr lang="ru-RU" sz="1400" dirty="0">
                <a:cs typeface="Times New Roman" pitchFamily="18" charset="0"/>
              </a:rPr>
              <a:t>Выходное напряжение внутреннего  стабилизатора:  5,0 ÷ 5,2 В</a:t>
            </a:r>
          </a:p>
          <a:p>
            <a:r>
              <a:rPr lang="ru-RU" sz="1400" dirty="0"/>
              <a:t>Максимальная рабочая частота:  </a:t>
            </a:r>
            <a:r>
              <a:rPr lang="ru-RU" sz="1400" dirty="0" smtClean="0"/>
              <a:t>400 кГц</a:t>
            </a:r>
            <a:endParaRPr lang="ru-RU" sz="1400" dirty="0"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Корпус: - металлокерамический  402.16-32.01</a:t>
            </a:r>
            <a:r>
              <a:rPr lang="ru-RU" sz="1400" dirty="0"/>
              <a:t>              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206" y="369960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cs typeface="Times New Roman" pitchFamily="18" charset="0"/>
              </a:rPr>
              <a:t>«Десерт 432»  </a:t>
            </a:r>
          </a:p>
          <a:p>
            <a:r>
              <a:rPr lang="ru-RU" sz="1400" dirty="0">
                <a:cs typeface="Times New Roman" pitchFamily="18" charset="0"/>
              </a:rPr>
              <a:t>Микросхема однократно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электрически программируемой </a:t>
            </a:r>
            <a:r>
              <a:rPr lang="ru-RU" sz="1400" dirty="0">
                <a:cs typeface="Times New Roman" pitchFamily="18" charset="0"/>
              </a:rPr>
              <a:t>памяти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объемом 4 Мбит </a:t>
            </a:r>
            <a:r>
              <a:rPr lang="ru-RU" sz="1400" dirty="0">
                <a:cs typeface="Times New Roman" pitchFamily="18" charset="0"/>
              </a:rPr>
              <a:t>с организацией 128К×32. </a:t>
            </a:r>
          </a:p>
          <a:p>
            <a:r>
              <a:rPr lang="ru-RU" sz="1400" dirty="0">
                <a:cs typeface="Times New Roman" pitchFamily="18" charset="0"/>
              </a:rPr>
              <a:t>Аналог АТ27С400, ф.</a:t>
            </a:r>
            <a:r>
              <a:rPr lang="en-US" sz="1400" dirty="0">
                <a:cs typeface="Times New Roman" pitchFamily="18" charset="0"/>
              </a:rPr>
              <a:t>Atmel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0734" y="362818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/>
              <a:t>Ucc</a:t>
            </a:r>
            <a:r>
              <a:rPr lang="en-US" sz="1400" dirty="0"/>
              <a:t> = </a:t>
            </a:r>
            <a:r>
              <a:rPr lang="ru-RU" sz="1400" dirty="0"/>
              <a:t>3,0 ÷ 3,6 В, </a:t>
            </a:r>
            <a:endParaRPr lang="ru-RU" sz="14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itchFamily="18" charset="0"/>
              </a:rPr>
              <a:t>Ток </a:t>
            </a:r>
            <a:r>
              <a:rPr lang="ru-RU" sz="1400" dirty="0">
                <a:cs typeface="Times New Roman" pitchFamily="18" charset="0"/>
              </a:rPr>
              <a:t>потребления в режиме хранения:   не более 100,0 мкА</a:t>
            </a:r>
          </a:p>
          <a:p>
            <a:r>
              <a:rPr lang="ru-RU" sz="1400" dirty="0">
                <a:cs typeface="Times New Roman" pitchFamily="18" charset="0"/>
              </a:rPr>
              <a:t>Динамический ток потребления:   не более 60,0 мА</a:t>
            </a:r>
          </a:p>
          <a:p>
            <a:r>
              <a:rPr lang="ru-RU" sz="1400" dirty="0">
                <a:cs typeface="Times New Roman" pitchFamily="18" charset="0"/>
              </a:rPr>
              <a:t>Время выбора:  не более 130 </a:t>
            </a:r>
            <a:r>
              <a:rPr lang="ru-RU" sz="1400" dirty="0" err="1">
                <a:cs typeface="Times New Roman" pitchFamily="18" charset="0"/>
              </a:rPr>
              <a:t>нс</a:t>
            </a:r>
            <a:endParaRPr lang="ru-RU" sz="1400" dirty="0"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Корпус: - металлокерамический  5134.64-6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2106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cs typeface="Times New Roman" pitchFamily="18" charset="0"/>
              </a:rPr>
              <a:t>«Дельта 5324»   </a:t>
            </a:r>
          </a:p>
          <a:p>
            <a:r>
              <a:rPr lang="ru-RU" sz="1400" dirty="0">
                <a:cs typeface="Times New Roman" pitchFamily="18" charset="0"/>
              </a:rPr>
              <a:t>Микросхема 12-битного ЦАП.</a:t>
            </a:r>
          </a:p>
          <a:p>
            <a:r>
              <a:rPr lang="ru-RU" sz="1400" dirty="0">
                <a:cs typeface="Times New Roman" pitchFamily="18" charset="0"/>
              </a:rPr>
              <a:t>Аналог </a:t>
            </a:r>
            <a:r>
              <a:rPr lang="en-US" sz="1400" dirty="0">
                <a:cs typeface="Times New Roman" pitchFamily="18" charset="0"/>
              </a:rPr>
              <a:t>AD5324ARM</a:t>
            </a:r>
            <a:r>
              <a:rPr lang="ru-RU" sz="1400" dirty="0">
                <a:cs typeface="Times New Roman" pitchFamily="18" charset="0"/>
              </a:rPr>
              <a:t>, ф.</a:t>
            </a:r>
            <a:r>
              <a:rPr lang="en-US" sz="1400" dirty="0">
                <a:cs typeface="Times New Roman" pitchFamily="18" charset="0"/>
              </a:rPr>
              <a:t> Analog Device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91347" y="506892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/>
              <a:t>Ucc</a:t>
            </a:r>
            <a:r>
              <a:rPr lang="en-US" sz="1400" dirty="0"/>
              <a:t> = 2</a:t>
            </a:r>
            <a:r>
              <a:rPr lang="ru-RU" sz="1400" dirty="0"/>
              <a:t>,</a:t>
            </a:r>
            <a:r>
              <a:rPr lang="en-US" sz="1400" dirty="0"/>
              <a:t>5</a:t>
            </a:r>
            <a:r>
              <a:rPr lang="ru-RU" sz="1400" dirty="0"/>
              <a:t> ÷ 5,5 В, </a:t>
            </a:r>
            <a:endParaRPr lang="ru-RU" sz="14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itchFamily="18" charset="0"/>
              </a:rPr>
              <a:t>Ток </a:t>
            </a:r>
            <a:r>
              <a:rPr lang="ru-RU" sz="1400" dirty="0">
                <a:cs typeface="Times New Roman" pitchFamily="18" charset="0"/>
              </a:rPr>
              <a:t>потребления в режиме «Выключено»:   не более 10,0 мкА</a:t>
            </a:r>
          </a:p>
          <a:p>
            <a:r>
              <a:rPr lang="ru-RU" sz="1400" dirty="0">
                <a:cs typeface="Times New Roman" pitchFamily="18" charset="0"/>
              </a:rPr>
              <a:t>Ток потребления  в рабочем режиме:   не более 1,3 мА</a:t>
            </a:r>
          </a:p>
          <a:p>
            <a:r>
              <a:rPr lang="ru-RU" sz="1400" dirty="0">
                <a:cs typeface="Times New Roman" pitchFamily="18" charset="0"/>
              </a:rPr>
              <a:t>Число каналов: 4</a:t>
            </a:r>
          </a:p>
          <a:p>
            <a:r>
              <a:rPr lang="ru-RU" sz="1400" dirty="0">
                <a:cs typeface="Times New Roman" pitchFamily="18" charset="0"/>
              </a:rPr>
              <a:t>Период импульсов тактовых сигналов:  33 </a:t>
            </a:r>
            <a:r>
              <a:rPr lang="ru-RU" sz="1400" dirty="0" err="1">
                <a:cs typeface="Times New Roman" pitchFamily="18" charset="0"/>
              </a:rPr>
              <a:t>нс</a:t>
            </a:r>
            <a:endParaRPr lang="ru-RU" sz="1400" dirty="0"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Корпус: - металлокерамический МК 5119.16-А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88143" y="1052736"/>
            <a:ext cx="4448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Импульсные стабилизаторы напряжения,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микросхемы памяти и ЦАП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59161" y="30202"/>
            <a:ext cx="26773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разработки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008" y="1844824"/>
            <a:ext cx="366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Шифр темы, микросхема, аналог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8532" y="1834517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Основные технические характеристики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008" y="2474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cs typeface="Times New Roman" pitchFamily="18" charset="0"/>
              </a:rPr>
              <a:t>«Дюна 1685» </a:t>
            </a:r>
          </a:p>
          <a:p>
            <a:r>
              <a:rPr lang="ru-RU" sz="1400" dirty="0">
                <a:cs typeface="Times New Roman" pitchFamily="18" charset="0"/>
              </a:rPr>
              <a:t>Микросхема часов реального времени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с </a:t>
            </a:r>
            <a:r>
              <a:rPr lang="ru-RU" sz="1400" dirty="0">
                <a:cs typeface="Times New Roman" pitchFamily="18" charset="0"/>
              </a:rPr>
              <a:t>календарем и дополнительными функциями. </a:t>
            </a:r>
          </a:p>
          <a:p>
            <a:r>
              <a:rPr lang="ru-RU" sz="1400" dirty="0">
                <a:cs typeface="Times New Roman" pitchFamily="18" charset="0"/>
              </a:rPr>
              <a:t>Аналог </a:t>
            </a:r>
            <a:r>
              <a:rPr lang="en-US" sz="1400" dirty="0">
                <a:cs typeface="Times New Roman" pitchFamily="18" charset="0"/>
              </a:rPr>
              <a:t>DS1685S-3+</a:t>
            </a:r>
            <a:r>
              <a:rPr lang="ru-RU" sz="1400" dirty="0">
                <a:cs typeface="Times New Roman" pitchFamily="18" charset="0"/>
              </a:rPr>
              <a:t>, ф. </a:t>
            </a:r>
            <a:r>
              <a:rPr lang="en-US" sz="1400" dirty="0">
                <a:cs typeface="Times New Roman" pitchFamily="18" charset="0"/>
              </a:rPr>
              <a:t>Maxim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4854" y="236067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Напряжение питания от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2,7 до 3,7 В и от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4,5 до 5,5 В 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Ток </a:t>
            </a:r>
            <a:r>
              <a:rPr lang="ru-RU" sz="1400" dirty="0">
                <a:cs typeface="Times New Roman" pitchFamily="18" charset="0"/>
              </a:rPr>
              <a:t>потребления в режиме передачи данных:   не более 15,0 мА</a:t>
            </a: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Ток потребления в режиме ожидания:   не более 3,0 мА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Время </a:t>
            </a:r>
            <a:r>
              <a:rPr lang="ru-RU" sz="1400" dirty="0">
                <a:cs typeface="Times New Roman" pitchFamily="18" charset="0"/>
              </a:rPr>
              <a:t>цикла:  260 </a:t>
            </a:r>
            <a:r>
              <a:rPr lang="ru-RU" sz="1400" dirty="0" err="1">
                <a:cs typeface="Times New Roman" pitchFamily="18" charset="0"/>
              </a:rPr>
              <a:t>нс</a:t>
            </a:r>
            <a:endParaRPr lang="ru-RU" sz="1400" dirty="0"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Корпус: - металлокерамический </a:t>
            </a:r>
            <a:r>
              <a:rPr lang="ru-RU" sz="1400" dirty="0" smtClean="0">
                <a:cs typeface="Times New Roman" pitchFamily="18" charset="0"/>
              </a:rPr>
              <a:t>Н06.24-1В</a:t>
            </a:r>
            <a:endParaRPr lang="ru-RU" sz="1400" dirty="0"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 </a:t>
            </a:r>
            <a:r>
              <a:rPr lang="ru-RU" sz="1400" dirty="0"/>
              <a:t>              - </a:t>
            </a:r>
            <a:r>
              <a:rPr lang="ru-RU" sz="1400" dirty="0" err="1"/>
              <a:t>металлополимерный</a:t>
            </a:r>
            <a:r>
              <a:rPr lang="ru-RU" sz="1400" dirty="0"/>
              <a:t> 4322.24-А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206" y="458112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«</a:t>
            </a:r>
            <a:r>
              <a:rPr lang="ru-RU" sz="1400" b="1" dirty="0">
                <a:cs typeface="Times New Roman" pitchFamily="18" charset="0"/>
              </a:rPr>
              <a:t>Дубрава 6920»  </a:t>
            </a:r>
          </a:p>
          <a:p>
            <a:r>
              <a:rPr lang="ru-RU" sz="1400" dirty="0"/>
              <a:t> </a:t>
            </a:r>
            <a:r>
              <a:rPr lang="ru-RU" sz="1400" dirty="0">
                <a:cs typeface="Times New Roman" pitchFamily="18" charset="0"/>
              </a:rPr>
              <a:t>Микросхема импульсного  повышающего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преобразователя </a:t>
            </a:r>
            <a:r>
              <a:rPr lang="ru-RU" sz="1400" dirty="0">
                <a:cs typeface="Times New Roman" pitchFamily="18" charset="0"/>
              </a:rPr>
              <a:t>напряжения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с </a:t>
            </a:r>
            <a:r>
              <a:rPr lang="ru-RU" sz="1400" dirty="0">
                <a:cs typeface="Times New Roman" pitchFamily="18" charset="0"/>
              </a:rPr>
              <a:t>синхронным выпрямлением. </a:t>
            </a: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Аналог </a:t>
            </a:r>
            <a:r>
              <a:rPr lang="en-US" sz="1400" dirty="0">
                <a:cs typeface="Times New Roman" pitchFamily="18" charset="0"/>
              </a:rPr>
              <a:t>L</a:t>
            </a:r>
            <a:r>
              <a:rPr lang="ru-RU" sz="1400" dirty="0">
                <a:cs typeface="Times New Roman" pitchFamily="18" charset="0"/>
              </a:rPr>
              <a:t>6920, ф.</a:t>
            </a:r>
            <a:r>
              <a:rPr lang="en-US" sz="1400" dirty="0">
                <a:cs typeface="Times New Roman" pitchFamily="18" charset="0"/>
              </a:rPr>
              <a:t>STMicroelectronics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44854" y="449285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Входное напряжение от</a:t>
            </a:r>
            <a:r>
              <a:rPr lang="en-US" sz="1400" dirty="0">
                <a:cs typeface="Times New Roman" pitchFamily="18" charset="0"/>
              </a:rPr>
              <a:t> 1</a:t>
            </a:r>
            <a:r>
              <a:rPr lang="ru-RU" sz="1400" dirty="0">
                <a:cs typeface="Times New Roman" pitchFamily="18" charset="0"/>
              </a:rPr>
              <a:t>,</a:t>
            </a:r>
            <a:r>
              <a:rPr lang="en-US" sz="1400" dirty="0">
                <a:cs typeface="Times New Roman" pitchFamily="18" charset="0"/>
              </a:rPr>
              <a:t>0</a:t>
            </a:r>
            <a:r>
              <a:rPr lang="ru-RU" sz="1400" dirty="0">
                <a:cs typeface="Times New Roman" pitchFamily="18" charset="0"/>
              </a:rPr>
              <a:t> до </a:t>
            </a:r>
            <a:r>
              <a:rPr lang="en-US" sz="1400" dirty="0">
                <a:cs typeface="Times New Roman" pitchFamily="18" charset="0"/>
              </a:rPr>
              <a:t>5</a:t>
            </a:r>
            <a:r>
              <a:rPr lang="ru-RU" sz="1400" dirty="0">
                <a:cs typeface="Times New Roman" pitchFamily="18" charset="0"/>
              </a:rPr>
              <a:t>,5 В.</a:t>
            </a:r>
          </a:p>
          <a:p>
            <a:r>
              <a:rPr lang="ru-RU" sz="1400" dirty="0" smtClean="0">
                <a:cs typeface="Times New Roman" pitchFamily="18" charset="0"/>
              </a:rPr>
              <a:t>Ток </a:t>
            </a:r>
            <a:r>
              <a:rPr lang="ru-RU" sz="1400" dirty="0">
                <a:cs typeface="Times New Roman" pitchFamily="18" charset="0"/>
              </a:rPr>
              <a:t>потребления в ждущем режиме:   не более 2,0 мкА</a:t>
            </a:r>
          </a:p>
          <a:p>
            <a:r>
              <a:rPr lang="ru-RU" sz="1400" dirty="0">
                <a:cs typeface="Times New Roman" pitchFamily="18" charset="0"/>
              </a:rPr>
              <a:t>Статический ток потребления:   не более 18 мкА</a:t>
            </a:r>
          </a:p>
          <a:p>
            <a:r>
              <a:rPr lang="ru-RU" sz="1400" dirty="0"/>
              <a:t>Выходное напряжение: </a:t>
            </a:r>
            <a:r>
              <a:rPr lang="ru-RU" sz="1400" dirty="0">
                <a:cs typeface="Times New Roman" pitchFamily="18" charset="0"/>
              </a:rPr>
              <a:t>3,3 ± 0,1В; 5,0 ± 0,1В; от 1,8 В до 5,2 В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(</a:t>
            </a:r>
            <a:r>
              <a:rPr lang="ru-RU" sz="1400" dirty="0">
                <a:cs typeface="Times New Roman" pitchFamily="18" charset="0"/>
              </a:rPr>
              <a:t>в зависимости от подключения вывода </a:t>
            </a:r>
            <a:r>
              <a:rPr lang="en-US" sz="1400" dirty="0">
                <a:cs typeface="Times New Roman" pitchFamily="18" charset="0"/>
              </a:rPr>
              <a:t>FB</a:t>
            </a:r>
            <a:r>
              <a:rPr lang="ru-RU" sz="1400" dirty="0">
                <a:cs typeface="Times New Roman" pitchFamily="18" charset="0"/>
              </a:rPr>
              <a:t>).</a:t>
            </a:r>
          </a:p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Корпус: - </a:t>
            </a:r>
            <a:r>
              <a:rPr lang="ru-RU" sz="1400" dirty="0" err="1">
                <a:cs typeface="Times New Roman" pitchFamily="18" charset="0"/>
              </a:rPr>
              <a:t>металлополимерный</a:t>
            </a:r>
            <a:r>
              <a:rPr lang="ru-RU" sz="1400" dirty="0">
                <a:cs typeface="Times New Roman" pitchFamily="18" charset="0"/>
              </a:rPr>
              <a:t>  </a:t>
            </a:r>
            <a:r>
              <a:rPr lang="en-US" sz="1400" dirty="0">
                <a:cs typeface="Times New Roman" pitchFamily="18" charset="0"/>
              </a:rPr>
              <a:t>SO</a:t>
            </a:r>
            <a:r>
              <a:rPr lang="ru-RU" sz="1400" dirty="0">
                <a:cs typeface="Times New Roman" pitchFamily="18" charset="0"/>
              </a:rPr>
              <a:t>-8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70835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Импульсные стабилизаторы напряжения, </a:t>
            </a: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микросхемы памяти и </a:t>
            </a: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ЦАП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602934" y="1124744"/>
            <a:ext cx="8433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/>
              <a:t>Высоковольтный</a:t>
            </a:r>
            <a:r>
              <a:rPr lang="ru-RU" sz="2000" b="1" i="1" dirty="0"/>
              <a:t> 0,35 мкм </a:t>
            </a:r>
            <a:r>
              <a:rPr lang="ru-RU" sz="2000" b="1" i="1" dirty="0" err="1" smtClean="0"/>
              <a:t>БиКДМОП</a:t>
            </a:r>
            <a:r>
              <a:rPr lang="ru-RU" sz="2000" b="1" i="1" dirty="0" smtClean="0"/>
              <a:t> </a:t>
            </a:r>
            <a:r>
              <a:rPr lang="ru-RU" altLang="ru-RU" sz="2000" b="1" i="1" dirty="0"/>
              <a:t>технологический процесс</a:t>
            </a:r>
            <a:r>
              <a:rPr lang="ru-RU" sz="2000" b="1" i="1" dirty="0"/>
              <a:t> (I</a:t>
            </a:r>
            <a:r>
              <a:rPr lang="en-US" sz="2000" b="1" i="1" dirty="0"/>
              <a:t>B</a:t>
            </a:r>
            <a:r>
              <a:rPr lang="ru-RU" sz="2000" b="1" i="1" dirty="0"/>
              <a:t>035) </a:t>
            </a:r>
            <a:endParaRPr lang="ru-RU" sz="2000" b="1" i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065263" y="30202"/>
            <a:ext cx="497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</a:t>
            </a:r>
            <a:r>
              <a:rPr lang="en-US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технологические процессы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0282" y="6249657"/>
            <a:ext cx="854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Планируемый срок разработки и постановки в серийном  производстве —2026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55" y="1916832"/>
            <a:ext cx="395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/>
              <a:t>Ключевые особенности техпроцесса: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388" y="2386685"/>
            <a:ext cx="54259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7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/>
              <a:t>типов карманов</a:t>
            </a:r>
            <a:r>
              <a:rPr lang="ru-RU" sz="1600" dirty="0" smtClean="0"/>
              <a:t>: </a:t>
            </a:r>
          </a:p>
          <a:p>
            <a:pPr>
              <a:defRPr/>
            </a:pPr>
            <a:r>
              <a:rPr lang="ru-RU" sz="1600" dirty="0"/>
              <a:t> </a:t>
            </a:r>
            <a:r>
              <a:rPr lang="ru-RU" sz="1600" dirty="0" smtClean="0"/>
              <a:t>     </a:t>
            </a:r>
            <a:r>
              <a:rPr lang="en-US" sz="1600" dirty="0" smtClean="0"/>
              <a:t>3</a:t>
            </a:r>
            <a:r>
              <a:rPr lang="ru-RU" sz="1600" dirty="0" smtClean="0"/>
              <a:t> </a:t>
            </a:r>
            <a:r>
              <a:rPr lang="ru-RU" sz="1600" dirty="0"/>
              <a:t>кармана </a:t>
            </a:r>
            <a:r>
              <a:rPr lang="en-US" sz="1600" dirty="0"/>
              <a:t>N-</a:t>
            </a:r>
            <a:r>
              <a:rPr lang="ru-RU" sz="1600" dirty="0"/>
              <a:t>типа</a:t>
            </a:r>
            <a:r>
              <a:rPr lang="ru-RU" sz="1600" dirty="0" smtClean="0"/>
              <a:t>, </a:t>
            </a:r>
          </a:p>
          <a:p>
            <a:pPr>
              <a:defRPr/>
            </a:pPr>
            <a:r>
              <a:rPr lang="ru-RU" sz="1600" dirty="0"/>
              <a:t> </a:t>
            </a:r>
            <a:r>
              <a:rPr lang="ru-RU" sz="1600" dirty="0" smtClean="0"/>
              <a:t>     </a:t>
            </a:r>
            <a:r>
              <a:rPr lang="en-US" sz="1600" dirty="0" smtClean="0"/>
              <a:t>4</a:t>
            </a:r>
            <a:r>
              <a:rPr lang="ru-RU" sz="1600" dirty="0" smtClean="0"/>
              <a:t> </a:t>
            </a:r>
            <a:r>
              <a:rPr lang="ru-RU" sz="1600" dirty="0"/>
              <a:t>кармана </a:t>
            </a:r>
            <a:r>
              <a:rPr lang="ru-RU" sz="1600" dirty="0" smtClean="0"/>
              <a:t>Р-типа;</a:t>
            </a:r>
            <a:r>
              <a:rPr lang="en-US" sz="1600" dirty="0" smtClean="0"/>
              <a:t>  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/>
              <a:t>подзатворный</a:t>
            </a:r>
            <a:r>
              <a:rPr lang="ru-RU" sz="1600" dirty="0"/>
              <a:t> диэлектрик 12 </a:t>
            </a:r>
            <a:r>
              <a:rPr lang="ru-RU" sz="1600" dirty="0" err="1" smtClean="0"/>
              <a:t>нм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2 </a:t>
            </a:r>
            <a:r>
              <a:rPr lang="ru-RU" sz="1600" dirty="0"/>
              <a:t>уровня </a:t>
            </a:r>
            <a:r>
              <a:rPr lang="ru-RU" sz="1600" dirty="0" smtClean="0"/>
              <a:t>ПКК;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3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/>
              <a:t>уровня </a:t>
            </a:r>
            <a:r>
              <a:rPr lang="ru-RU" sz="1600" dirty="0" smtClean="0"/>
              <a:t>металлизации;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24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smtClean="0"/>
              <a:t>фотолитографии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04941" y="1901222"/>
            <a:ext cx="277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cs typeface="Times New Roman" pitchFamily="18" charset="0"/>
              </a:rPr>
              <a:t>Состав элементной базы: 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9532" y="2273244"/>
            <a:ext cx="359727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5</a:t>
            </a:r>
            <a:r>
              <a:rPr lang="ru-RU" sz="1600" dirty="0">
                <a:solidFill>
                  <a:srgbClr val="FF0000"/>
                </a:solidFill>
              </a:rPr>
              <a:t> В </a:t>
            </a:r>
            <a:r>
              <a:rPr lang="ru-RU" sz="1600" dirty="0" smtClean="0"/>
              <a:t>КМОП;</a:t>
            </a:r>
            <a:r>
              <a:rPr lang="en-US" sz="1600" dirty="0" smtClean="0"/>
              <a:t>  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Изолированный 5 В </a:t>
            </a:r>
            <a:r>
              <a:rPr lang="en-US" sz="1600" dirty="0"/>
              <a:t>N</a:t>
            </a:r>
            <a:r>
              <a:rPr lang="ru-RU" sz="1600" dirty="0" smtClean="0"/>
              <a:t>МОП;</a:t>
            </a:r>
            <a:r>
              <a:rPr lang="en-US" sz="1600" dirty="0" smtClean="0"/>
              <a:t>  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55</a:t>
            </a:r>
            <a:r>
              <a:rPr lang="ru-RU" sz="1600" dirty="0">
                <a:solidFill>
                  <a:srgbClr val="FF0000"/>
                </a:solidFill>
              </a:rPr>
              <a:t> В </a:t>
            </a:r>
            <a:r>
              <a:rPr lang="en-US" sz="1600" dirty="0"/>
              <a:t>N</a:t>
            </a:r>
            <a:r>
              <a:rPr lang="ru-RU" sz="1600" dirty="0" smtClean="0"/>
              <a:t>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70</a:t>
            </a:r>
            <a:r>
              <a:rPr lang="ru-RU" sz="1600" dirty="0">
                <a:solidFill>
                  <a:srgbClr val="FF0000"/>
                </a:solidFill>
              </a:rPr>
              <a:t> В </a:t>
            </a:r>
            <a:r>
              <a:rPr lang="en-US" sz="1600" dirty="0"/>
              <a:t>N</a:t>
            </a:r>
            <a:r>
              <a:rPr lang="ru-RU" sz="1600" dirty="0" smtClean="0"/>
              <a:t>МОП;</a:t>
            </a:r>
            <a:endParaRPr lang="en-US" sz="1600" i="1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100</a:t>
            </a:r>
            <a:r>
              <a:rPr lang="ru-RU" sz="1600" dirty="0">
                <a:solidFill>
                  <a:srgbClr val="FF0000"/>
                </a:solidFill>
              </a:rPr>
              <a:t> В </a:t>
            </a:r>
            <a:r>
              <a:rPr lang="en-US" sz="1600" dirty="0"/>
              <a:t>N</a:t>
            </a:r>
            <a:r>
              <a:rPr lang="ru-RU" sz="1600" dirty="0" smtClean="0"/>
              <a:t>МОП;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45</a:t>
            </a:r>
            <a:r>
              <a:rPr lang="ru-RU" sz="1600" dirty="0">
                <a:solidFill>
                  <a:srgbClr val="FF0000"/>
                </a:solidFill>
              </a:rPr>
              <a:t> В </a:t>
            </a:r>
            <a:r>
              <a:rPr lang="en-US" sz="1600" dirty="0"/>
              <a:t>P</a:t>
            </a:r>
            <a:r>
              <a:rPr lang="ru-RU" sz="1600" dirty="0" smtClean="0"/>
              <a:t>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70</a:t>
            </a:r>
            <a:r>
              <a:rPr lang="ru-RU" sz="1600" dirty="0">
                <a:solidFill>
                  <a:srgbClr val="FF0000"/>
                </a:solidFill>
              </a:rPr>
              <a:t> В </a:t>
            </a:r>
            <a:r>
              <a:rPr lang="en-US" sz="1600" dirty="0"/>
              <a:t>P</a:t>
            </a:r>
            <a:r>
              <a:rPr lang="ru-RU" sz="1600" dirty="0" smtClean="0"/>
              <a:t>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90</a:t>
            </a:r>
            <a:r>
              <a:rPr lang="ru-RU" sz="1600" dirty="0">
                <a:solidFill>
                  <a:srgbClr val="FF0000"/>
                </a:solidFill>
              </a:rPr>
              <a:t> В </a:t>
            </a:r>
            <a:r>
              <a:rPr lang="en-US" sz="1600" dirty="0"/>
              <a:t>P</a:t>
            </a:r>
            <a:r>
              <a:rPr lang="ru-RU" sz="1600" dirty="0" smtClean="0"/>
              <a:t>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ru-RU" sz="1600" dirty="0">
                <a:solidFill>
                  <a:srgbClr val="FF0000"/>
                </a:solidFill>
              </a:rPr>
              <a:t>0 В </a:t>
            </a:r>
            <a:r>
              <a:rPr lang="en-US" sz="1600" dirty="0"/>
              <a:t>N</a:t>
            </a:r>
            <a:r>
              <a:rPr lang="ru-RU" sz="1600" dirty="0" smtClean="0"/>
              <a:t>ДМОП;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70 В </a:t>
            </a:r>
            <a:r>
              <a:rPr lang="en-US" sz="1600" dirty="0"/>
              <a:t>N</a:t>
            </a:r>
            <a:r>
              <a:rPr lang="ru-RU" sz="1600" dirty="0" smtClean="0"/>
              <a:t>ДМОП;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90 В </a:t>
            </a:r>
            <a:r>
              <a:rPr lang="en-US" sz="1600" dirty="0"/>
              <a:t>N</a:t>
            </a:r>
            <a:r>
              <a:rPr lang="ru-RU" sz="1600" dirty="0" smtClean="0"/>
              <a:t>ДМОП;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Биполярные </a:t>
            </a:r>
            <a:r>
              <a:rPr lang="en-US" sz="1600" dirty="0">
                <a:solidFill>
                  <a:srgbClr val="FF0000"/>
                </a:solidFill>
              </a:rPr>
              <a:t>NPN </a:t>
            </a:r>
            <a:r>
              <a:rPr lang="ru-RU" sz="1600" dirty="0">
                <a:solidFill>
                  <a:srgbClr val="FF0000"/>
                </a:solidFill>
              </a:rPr>
              <a:t>и </a:t>
            </a:r>
            <a:r>
              <a:rPr lang="en-US" sz="1600" dirty="0" smtClean="0">
                <a:solidFill>
                  <a:srgbClr val="FF0000"/>
                </a:solidFill>
              </a:rPr>
              <a:t>PNP</a:t>
            </a:r>
            <a:r>
              <a:rPr lang="ru-RU" sz="1600" dirty="0" smtClean="0">
                <a:solidFill>
                  <a:srgbClr val="FF0000"/>
                </a:solidFill>
              </a:rPr>
              <a:t>;</a:t>
            </a:r>
            <a:endParaRPr lang="ru-RU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Резисторы;</a:t>
            </a:r>
            <a:endParaRPr lang="ru-RU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Конденсаторы;</a:t>
            </a:r>
            <a:endParaRPr lang="ru-RU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Диоды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602934" y="1052736"/>
            <a:ext cx="8137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/>
              <a:t>Высоковольтный 0,35 мкм КМОП технологический </a:t>
            </a:r>
            <a:r>
              <a:rPr lang="ru-RU" altLang="ru-RU" sz="2000" b="1" i="1" dirty="0" smtClean="0"/>
              <a:t>процесс</a:t>
            </a:r>
          </a:p>
          <a:p>
            <a:pPr algn="ctr"/>
            <a:r>
              <a:rPr lang="ru-RU" altLang="ru-RU" sz="2000" b="1" i="1" dirty="0" smtClean="0"/>
              <a:t>с </a:t>
            </a:r>
            <a:r>
              <a:rPr lang="ru-RU" altLang="ru-RU" sz="2000" b="1" i="1" dirty="0"/>
              <a:t>опцией EEPROM (IH035</a:t>
            </a:r>
            <a:r>
              <a:rPr lang="ru-RU" altLang="ru-RU" sz="2000" b="1" i="1" dirty="0" smtClean="0"/>
              <a:t>)</a:t>
            </a:r>
            <a:endParaRPr lang="ru-RU" alt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23960" y="30202"/>
            <a:ext cx="48125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</a:t>
            </a:r>
            <a:r>
              <a:rPr lang="en-US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технологические процессы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0282" y="6249657"/>
            <a:ext cx="854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Планируемый срок разработки и постановки в серийном  производстве —2026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16832"/>
            <a:ext cx="395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/>
              <a:t>Ключевые особенности техпроцесса: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26106" y="1905149"/>
            <a:ext cx="277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cs typeface="Times New Roman" pitchFamily="18" charset="0"/>
              </a:rPr>
              <a:t>Состав элементной базы: 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474" y="2307219"/>
            <a:ext cx="35144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6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/>
              <a:t>типов карманов:</a:t>
            </a:r>
          </a:p>
          <a:p>
            <a:pPr algn="just">
              <a:defRPr/>
            </a:pPr>
            <a:r>
              <a:rPr lang="ru-RU" sz="1600" dirty="0"/>
              <a:t>       4 кармана </a:t>
            </a:r>
            <a:r>
              <a:rPr lang="en-US" sz="1600" dirty="0"/>
              <a:t>N-</a:t>
            </a:r>
            <a:r>
              <a:rPr lang="ru-RU" sz="1600" dirty="0"/>
              <a:t>типа, </a:t>
            </a:r>
          </a:p>
          <a:p>
            <a:pPr algn="just">
              <a:defRPr/>
            </a:pPr>
            <a:r>
              <a:rPr lang="ru-RU" sz="1600" dirty="0"/>
              <a:t>       2 кармана </a:t>
            </a:r>
            <a:r>
              <a:rPr lang="ru-RU" sz="1600" dirty="0" smtClean="0"/>
              <a:t>Р-типа;</a:t>
            </a:r>
            <a:r>
              <a:rPr lang="en-US" sz="1600" dirty="0" smtClean="0"/>
              <a:t>  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2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err="1" smtClean="0"/>
              <a:t>подзатворных</a:t>
            </a:r>
            <a:r>
              <a:rPr lang="ru-RU" sz="1600" dirty="0" smtClean="0"/>
              <a:t> диэлектрика</a:t>
            </a:r>
            <a:r>
              <a:rPr lang="ru-RU" sz="1600" dirty="0"/>
              <a:t>: </a:t>
            </a:r>
          </a:p>
          <a:p>
            <a:pPr>
              <a:defRPr/>
            </a:pPr>
            <a:r>
              <a:rPr lang="ru-RU" sz="1600" dirty="0">
                <a:solidFill>
                  <a:srgbClr val="FF0000"/>
                </a:solidFill>
              </a:rPr>
              <a:t>     </a:t>
            </a:r>
            <a:r>
              <a:rPr lang="ru-RU" sz="1600" dirty="0" smtClean="0">
                <a:solidFill>
                  <a:srgbClr val="FF0000"/>
                </a:solidFill>
              </a:rPr>
              <a:t>7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>
                <a:solidFill>
                  <a:srgbClr val="FF0000"/>
                </a:solidFill>
              </a:rPr>
              <a:t>35</a:t>
            </a:r>
            <a:r>
              <a:rPr lang="ru-RU" sz="1600" dirty="0"/>
              <a:t> </a:t>
            </a:r>
            <a:r>
              <a:rPr lang="ru-RU" sz="1600" dirty="0" err="1" smtClean="0"/>
              <a:t>нм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2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/>
              <a:t>уровня </a:t>
            </a:r>
            <a:r>
              <a:rPr lang="ru-RU" sz="1600" dirty="0" smtClean="0"/>
              <a:t>ПКК;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3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/>
              <a:t>уровня </a:t>
            </a:r>
            <a:r>
              <a:rPr lang="ru-RU" sz="1600" dirty="0" smtClean="0"/>
              <a:t>металлизации;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FF0000"/>
                </a:solidFill>
              </a:rPr>
              <a:t>27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smtClean="0"/>
              <a:t>фотолитографий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72598" y="2329963"/>
            <a:ext cx="3597275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3,3 В </a:t>
            </a:r>
            <a:r>
              <a:rPr lang="ru-RU" sz="1600" dirty="0" smtClean="0"/>
              <a:t>КМОП;</a:t>
            </a:r>
            <a:r>
              <a:rPr lang="en-US" sz="1600" dirty="0" smtClean="0"/>
              <a:t>  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5 В </a:t>
            </a:r>
            <a:r>
              <a:rPr lang="ru-RU" sz="1600" dirty="0" smtClean="0"/>
              <a:t>КМОП;</a:t>
            </a:r>
            <a:r>
              <a:rPr lang="en-US" sz="1600" dirty="0" smtClean="0"/>
              <a:t>  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14 В </a:t>
            </a:r>
            <a:r>
              <a:rPr lang="ru-RU" sz="1600" dirty="0" smtClean="0"/>
              <a:t>КМОП;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18 В </a:t>
            </a:r>
            <a:r>
              <a:rPr lang="ru-RU" sz="1600" dirty="0" smtClean="0"/>
              <a:t>КМОП;</a:t>
            </a:r>
            <a:endParaRPr lang="en-US" sz="1600" i="1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45 В </a:t>
            </a:r>
            <a:r>
              <a:rPr lang="ru-RU" sz="1600" dirty="0" smtClean="0"/>
              <a:t>КМОП;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20 В </a:t>
            </a:r>
            <a:r>
              <a:rPr lang="en-US" sz="1600" dirty="0"/>
              <a:t>N</a:t>
            </a:r>
            <a:r>
              <a:rPr lang="ru-RU" sz="1600" dirty="0" smtClean="0"/>
              <a:t>ДМОП;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45 В </a:t>
            </a:r>
            <a:r>
              <a:rPr lang="en-US" sz="1600" dirty="0"/>
              <a:t>N</a:t>
            </a:r>
            <a:r>
              <a:rPr lang="ru-RU" sz="1600" dirty="0" smtClean="0"/>
              <a:t>ДМОП;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70 В </a:t>
            </a:r>
            <a:r>
              <a:rPr lang="en-US" sz="1600" dirty="0"/>
              <a:t>N</a:t>
            </a:r>
            <a:r>
              <a:rPr lang="ru-RU" sz="1600" dirty="0" smtClean="0"/>
              <a:t>ДМОП;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90 В </a:t>
            </a:r>
            <a:r>
              <a:rPr lang="en-US" sz="1600" dirty="0"/>
              <a:t>N</a:t>
            </a:r>
            <a:r>
              <a:rPr lang="ru-RU" sz="1600" dirty="0" smtClean="0"/>
              <a:t>ДМОП;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Резисторы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Конденсаторы</a:t>
            </a:r>
            <a:r>
              <a:rPr lang="ru-RU" sz="1600" dirty="0" smtClean="0"/>
              <a:t>;</a:t>
            </a:r>
            <a:endParaRPr lang="ru-RU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Диоды</a:t>
            </a:r>
            <a:r>
              <a:rPr lang="ru-RU" sz="1600" dirty="0" smtClean="0"/>
              <a:t>;</a:t>
            </a:r>
            <a:endParaRPr lang="ru-RU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Запоминающие ячейки </a:t>
            </a:r>
            <a:r>
              <a:rPr lang="en-US" sz="1600" dirty="0" smtClean="0">
                <a:solidFill>
                  <a:srgbClr val="FF0000"/>
                </a:solidFill>
              </a:rPr>
              <a:t>EEPROM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602934" y="1052736"/>
            <a:ext cx="8137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/>
              <a:t>Высоковольтный 0,6 мкм </a:t>
            </a:r>
            <a:r>
              <a:rPr lang="ru-RU" sz="2000" b="1" i="1" dirty="0" err="1"/>
              <a:t>БиКДМОП</a:t>
            </a:r>
            <a:r>
              <a:rPr lang="ru-RU" altLang="ru-RU" sz="2000" b="1" i="1" dirty="0"/>
              <a:t> технологический процесс </a:t>
            </a:r>
            <a:endParaRPr lang="ru-RU" altLang="ru-RU" sz="2000" b="1" i="1" dirty="0" smtClean="0"/>
          </a:p>
          <a:p>
            <a:pPr algn="ctr"/>
            <a:r>
              <a:rPr lang="ru-RU" sz="2000" b="1" i="1" dirty="0" smtClean="0"/>
              <a:t>для </a:t>
            </a:r>
            <a:r>
              <a:rPr lang="ru-RU" sz="2000" b="1" i="1" dirty="0"/>
              <a:t>линии 150 мм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23960" y="30202"/>
            <a:ext cx="48125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</a:t>
            </a:r>
            <a:r>
              <a:rPr lang="en-US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технологические процессы</a:t>
            </a:r>
            <a:endParaRPr lang="ru-RU" sz="2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0282" y="6249657"/>
            <a:ext cx="8540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Планируемый срок разработки и постановки в серийном  производстве — 2024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16832"/>
            <a:ext cx="395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/>
              <a:t>Ключевые особенности техпроцесса: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26106" y="1905149"/>
            <a:ext cx="277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cs typeface="Times New Roman" pitchFamily="18" charset="0"/>
              </a:rPr>
              <a:t>Состав элементной базы: 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0690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Эпитаксиальная </a:t>
            </a:r>
            <a:r>
              <a:rPr lang="ru-RU" sz="1600" dirty="0">
                <a:solidFill>
                  <a:srgbClr val="FF0000"/>
                </a:solidFill>
              </a:rPr>
              <a:t>пленка </a:t>
            </a:r>
            <a:r>
              <a:rPr lang="ru-RU" sz="1600" dirty="0"/>
              <a:t>КЭФ </a:t>
            </a:r>
            <a:r>
              <a:rPr lang="ru-RU" sz="1600" dirty="0" smtClean="0"/>
              <a:t>2,5;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>
                <a:solidFill>
                  <a:srgbClr val="FF0000"/>
                </a:solidFill>
              </a:rPr>
              <a:t>+ </a:t>
            </a:r>
            <a:r>
              <a:rPr lang="ru-RU" sz="1600" dirty="0">
                <a:solidFill>
                  <a:srgbClr val="FF0000"/>
                </a:solidFill>
              </a:rPr>
              <a:t>и Р+ скрытые </a:t>
            </a:r>
            <a:r>
              <a:rPr lang="ru-RU" sz="1600" dirty="0" smtClean="0">
                <a:solidFill>
                  <a:srgbClr val="FF0000"/>
                </a:solidFill>
              </a:rPr>
              <a:t>слои;</a:t>
            </a:r>
            <a:endParaRPr lang="ru-RU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2</a:t>
            </a:r>
            <a:r>
              <a:rPr lang="ru-RU" sz="1600" dirty="0" smtClean="0">
                <a:solidFill>
                  <a:schemeClr val="accent2"/>
                </a:solidFill>
              </a:rPr>
              <a:t> </a:t>
            </a:r>
            <a:r>
              <a:rPr lang="ru-RU" sz="1600" dirty="0"/>
              <a:t>уровня </a:t>
            </a:r>
            <a:r>
              <a:rPr lang="ru-RU" sz="1600" dirty="0" smtClean="0"/>
              <a:t>ПКК;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2</a:t>
            </a:r>
            <a:r>
              <a:rPr lang="ru-RU" sz="1600" dirty="0" smtClean="0">
                <a:solidFill>
                  <a:schemeClr val="accent2"/>
                </a:solidFill>
              </a:rPr>
              <a:t> </a:t>
            </a:r>
            <a:r>
              <a:rPr lang="ru-RU" sz="1600" dirty="0"/>
              <a:t>уровня </a:t>
            </a:r>
            <a:r>
              <a:rPr lang="ru-RU" sz="1600" dirty="0" smtClean="0"/>
              <a:t>металлизации;</a:t>
            </a: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2 </a:t>
            </a:r>
            <a:r>
              <a:rPr lang="ru-RU" sz="1600" dirty="0" err="1">
                <a:solidFill>
                  <a:srgbClr val="FF0000"/>
                </a:solidFill>
              </a:rPr>
              <a:t>подзатворных</a:t>
            </a:r>
            <a:r>
              <a:rPr lang="ru-RU" sz="1600" dirty="0">
                <a:solidFill>
                  <a:srgbClr val="FF0000"/>
                </a:solidFill>
              </a:rPr>
              <a:t> диэлектрика: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 smtClean="0">
                <a:solidFill>
                  <a:schemeClr val="accent2"/>
                </a:solidFill>
              </a:rPr>
              <a:t>     </a:t>
            </a:r>
            <a:r>
              <a:rPr lang="ru-RU" sz="1600" dirty="0" smtClean="0">
                <a:solidFill>
                  <a:srgbClr val="FF0000"/>
                </a:solidFill>
              </a:rPr>
              <a:t>13 </a:t>
            </a:r>
            <a:r>
              <a:rPr lang="ru-RU" sz="1600" dirty="0"/>
              <a:t>и </a:t>
            </a:r>
            <a:r>
              <a:rPr lang="ru-RU" sz="1600" dirty="0">
                <a:solidFill>
                  <a:srgbClr val="FF0000"/>
                </a:solidFill>
              </a:rPr>
              <a:t>45</a:t>
            </a:r>
            <a:r>
              <a:rPr lang="ru-RU" sz="1600" dirty="0"/>
              <a:t> </a:t>
            </a:r>
            <a:r>
              <a:rPr lang="ru-RU" sz="1600" dirty="0" err="1" smtClean="0"/>
              <a:t>нм</a:t>
            </a:r>
            <a:r>
              <a:rPr lang="ru-RU" sz="1600" dirty="0" smtClean="0"/>
              <a:t>;</a:t>
            </a:r>
            <a:endParaRPr lang="ru-RU" sz="1600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4 кармана</a:t>
            </a:r>
            <a:r>
              <a:rPr lang="ru-RU" sz="1600" dirty="0">
                <a:solidFill>
                  <a:srgbClr val="FF0000"/>
                </a:solidFill>
              </a:rPr>
              <a:t>: </a:t>
            </a:r>
            <a:r>
              <a:rPr lang="ru-RU" sz="1600" dirty="0">
                <a:solidFill>
                  <a:schemeClr val="accent2"/>
                </a:solidFill>
              </a:rPr>
              <a:t/>
            </a:r>
            <a:br>
              <a:rPr lang="ru-RU" sz="1600" dirty="0">
                <a:solidFill>
                  <a:schemeClr val="accent2"/>
                </a:solidFill>
              </a:rPr>
            </a:br>
            <a:r>
              <a:rPr lang="ru-RU" sz="1600" dirty="0"/>
              <a:t>низковольтные и высоковольтные </a:t>
            </a:r>
            <a:br>
              <a:rPr lang="ru-RU" sz="1600" dirty="0"/>
            </a:br>
            <a:r>
              <a:rPr lang="ru-RU" sz="1600" dirty="0"/>
              <a:t>карманы </a:t>
            </a:r>
            <a:r>
              <a:rPr lang="en-US" sz="1600" dirty="0"/>
              <a:t>N</a:t>
            </a:r>
            <a:r>
              <a:rPr lang="ru-RU" sz="1600" dirty="0"/>
              <a:t>- и </a:t>
            </a:r>
            <a:r>
              <a:rPr lang="ru-RU" sz="1600" dirty="0" smtClean="0"/>
              <a:t>Р-типа;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FF0000"/>
                </a:solidFill>
              </a:rPr>
              <a:t>29</a:t>
            </a:r>
            <a:r>
              <a:rPr lang="ru-RU" sz="1600" dirty="0">
                <a:solidFill>
                  <a:schemeClr val="accent2"/>
                </a:solidFill>
              </a:rPr>
              <a:t> </a:t>
            </a:r>
            <a:r>
              <a:rPr lang="ru-RU" sz="1600" dirty="0"/>
              <a:t>фотолитографий</a:t>
            </a:r>
            <a:r>
              <a:rPr lang="en-US" sz="1600" dirty="0"/>
              <a:t>  </a:t>
            </a:r>
            <a:endParaRPr lang="ru-RU" sz="1600" dirty="0"/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4960250" y="2317405"/>
            <a:ext cx="39551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n-lt"/>
              </a:rPr>
              <a:t>5 В </a:t>
            </a:r>
            <a:r>
              <a:rPr lang="ru-RU" dirty="0" smtClean="0">
                <a:latin typeface="+mn-lt"/>
              </a:rPr>
              <a:t>КМОП;</a:t>
            </a:r>
            <a:r>
              <a:rPr lang="en-US" dirty="0" smtClean="0">
                <a:latin typeface="+mn-lt"/>
              </a:rPr>
              <a:t>  </a:t>
            </a:r>
            <a:endParaRPr lang="en-US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10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В </a:t>
            </a:r>
            <a:r>
              <a:rPr lang="ru-RU" dirty="0" smtClean="0">
                <a:latin typeface="+mn-lt"/>
              </a:rPr>
              <a:t>КМОП;</a:t>
            </a:r>
            <a:r>
              <a:rPr lang="en-US" dirty="0" smtClean="0">
                <a:latin typeface="+mn-lt"/>
              </a:rPr>
              <a:t>  </a:t>
            </a:r>
            <a:endParaRPr lang="en-US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40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В </a:t>
            </a:r>
            <a:r>
              <a:rPr lang="ru-RU" dirty="0" smtClean="0">
                <a:latin typeface="+mn-lt"/>
              </a:rPr>
              <a:t>КМОП;</a:t>
            </a:r>
            <a:r>
              <a:rPr lang="en-US" dirty="0" smtClean="0">
                <a:latin typeface="+mn-lt"/>
              </a:rPr>
              <a:t> </a:t>
            </a:r>
            <a:endParaRPr lang="en-US" i="1" dirty="0">
              <a:solidFill>
                <a:schemeClr val="accent2"/>
              </a:solidFill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80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В </a:t>
            </a:r>
            <a:r>
              <a:rPr lang="ru-RU" dirty="0" smtClean="0">
                <a:latin typeface="+mn-lt"/>
              </a:rPr>
              <a:t>КМОП;</a:t>
            </a:r>
            <a:endParaRPr lang="ru-RU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80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В </a:t>
            </a:r>
            <a:r>
              <a:rPr lang="ru-RU" dirty="0">
                <a:latin typeface="+mn-lt"/>
              </a:rPr>
              <a:t>вертикальный </a:t>
            </a:r>
            <a:r>
              <a:rPr lang="en-US" dirty="0">
                <a:latin typeface="+mn-lt"/>
              </a:rPr>
              <a:t>N</a:t>
            </a:r>
            <a:r>
              <a:rPr lang="ru-RU" dirty="0" smtClean="0">
                <a:latin typeface="+mn-lt"/>
              </a:rPr>
              <a:t>ДМОП; </a:t>
            </a:r>
            <a:endParaRPr lang="en-US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В </a:t>
            </a:r>
            <a:r>
              <a:rPr lang="ru-RU" dirty="0">
                <a:latin typeface="+mn-lt"/>
              </a:rPr>
              <a:t>вертикальный </a:t>
            </a:r>
            <a:r>
              <a:rPr lang="en-US" dirty="0" smtClean="0">
                <a:latin typeface="+mn-lt"/>
              </a:rPr>
              <a:t>NPN</a:t>
            </a:r>
            <a:r>
              <a:rPr lang="ru-RU" dirty="0" smtClean="0">
                <a:latin typeface="+mn-lt"/>
              </a:rPr>
              <a:t>;</a:t>
            </a:r>
            <a:endParaRPr lang="ru-RU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В </a:t>
            </a:r>
            <a:r>
              <a:rPr lang="ru-RU" dirty="0">
                <a:latin typeface="+mn-lt"/>
              </a:rPr>
              <a:t>горизонтальный </a:t>
            </a:r>
            <a:r>
              <a:rPr lang="en-US" dirty="0" smtClean="0">
                <a:latin typeface="+mn-lt"/>
              </a:rPr>
              <a:t>PNP</a:t>
            </a:r>
            <a:r>
              <a:rPr lang="ru-RU" dirty="0" smtClean="0">
                <a:latin typeface="+mn-lt"/>
              </a:rPr>
              <a:t>;</a:t>
            </a:r>
            <a:endParaRPr lang="en-US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n-lt"/>
              </a:rPr>
              <a:t>Резисторы </a:t>
            </a:r>
            <a:r>
              <a:rPr lang="ru-RU" dirty="0">
                <a:latin typeface="+mn-lt"/>
              </a:rPr>
              <a:t>в двух уровнях </a:t>
            </a:r>
            <a:r>
              <a:rPr lang="ru-RU" dirty="0" smtClean="0">
                <a:latin typeface="+mn-lt"/>
              </a:rPr>
              <a:t>ПКК;</a:t>
            </a:r>
            <a:endParaRPr lang="ru-RU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n-lt"/>
              </a:rPr>
              <a:t>Резистор</a:t>
            </a:r>
            <a:r>
              <a:rPr lang="ru-RU" dirty="0">
                <a:latin typeface="+mn-lt"/>
              </a:rPr>
              <a:t> в слое «База </a:t>
            </a:r>
            <a:r>
              <a:rPr lang="en-US" dirty="0">
                <a:latin typeface="+mn-lt"/>
              </a:rPr>
              <a:t>NPN</a:t>
            </a:r>
            <a:r>
              <a:rPr lang="ru-RU" dirty="0" smtClean="0">
                <a:latin typeface="+mn-lt"/>
              </a:rPr>
              <a:t>»;</a:t>
            </a:r>
            <a:endParaRPr lang="ru-RU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Конденсаторы</a:t>
            </a:r>
            <a:r>
              <a:rPr lang="ru-RU" dirty="0">
                <a:latin typeface="+mn-lt"/>
              </a:rPr>
              <a:t> на </a:t>
            </a:r>
            <a:r>
              <a:rPr lang="ru-RU" dirty="0" smtClean="0">
                <a:latin typeface="+mn-lt"/>
              </a:rPr>
              <a:t>карманах;</a:t>
            </a:r>
            <a:endParaRPr lang="ru-RU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Конденсатор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ПКК1-ПКК2;</a:t>
            </a:r>
            <a:endParaRPr lang="ru-RU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Диоды</a:t>
            </a:r>
            <a:r>
              <a:rPr lang="ru-RU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на основе </a:t>
            </a:r>
            <a:r>
              <a:rPr lang="en-US" dirty="0">
                <a:latin typeface="+mn-lt"/>
              </a:rPr>
              <a:t>N</a:t>
            </a:r>
            <a:r>
              <a:rPr lang="ru-RU" dirty="0" smtClean="0">
                <a:latin typeface="+mn-lt"/>
              </a:rPr>
              <a:t>+ стоков;</a:t>
            </a:r>
            <a:endParaRPr lang="ru-RU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Диоды </a:t>
            </a:r>
            <a:r>
              <a:rPr lang="ru-RU" dirty="0">
                <a:latin typeface="+mn-lt"/>
              </a:rPr>
              <a:t>на основе Р</a:t>
            </a:r>
            <a:r>
              <a:rPr lang="ru-RU" dirty="0" smtClean="0">
                <a:latin typeface="+mn-lt"/>
              </a:rPr>
              <a:t>+ стоков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08"/>
          </a:xfrm>
        </p:spPr>
      </p:pic>
      <p:pic>
        <p:nvPicPr>
          <p:cNvPr id="5" name="Picture 2" descr="D:\new\3_Графика\Elements\png\c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4748"/>
            <a:ext cx="2685503" cy="50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1844824"/>
            <a:ext cx="68762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4" y="180547"/>
            <a:ext cx="1728192" cy="4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03613" y="188640"/>
            <a:ext cx="45768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«ИНТЕГРАЛ» сегодня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6453" y="711860"/>
            <a:ext cx="73340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новых изделий категории ВП 2018-2022г</a:t>
            </a:r>
            <a:endParaRPr lang="ru-RU" sz="2000" b="1" cap="all" spc="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D:\new\3_Графика\illustration\electrical_engineer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564904"/>
            <a:ext cx="3059832" cy="262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36091" y="2250406"/>
            <a:ext cx="49625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800" dirty="0"/>
              <a:t>Микросхемы запоминающих устройств 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Микросхемы силовой электроники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Микросхемы драйверов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Микросхемы интерфейсные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Микросхемы операционных усилителей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Микросхемы для контроля температуры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Микросхемы АЦП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Микросхемы для контроля питания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Полупроводниковые приборы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7504" y="1340768"/>
            <a:ext cx="77167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CC0000"/>
                </a:solidFill>
              </a:rPr>
              <a:t>В </a:t>
            </a:r>
            <a:r>
              <a:rPr lang="ru-RU" altLang="ru-RU" sz="2000" b="1" dirty="0">
                <a:solidFill>
                  <a:srgbClr val="CC0000"/>
                </a:solidFill>
              </a:rPr>
              <a:t>период 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2018-2022гг. выполнено 30 ОКР (51 </a:t>
            </a:r>
            <a:r>
              <a:rPr lang="ru-RU" altLang="ru-RU" sz="2000" b="1" dirty="0" err="1" smtClean="0">
                <a:solidFill>
                  <a:srgbClr val="CC0000"/>
                </a:solidFill>
              </a:rPr>
              <a:t>типономинал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)</a:t>
            </a:r>
            <a:endParaRPr lang="ru-RU" altLang="ru-RU" sz="2000" b="1" dirty="0">
              <a:solidFill>
                <a:srgbClr val="CC0000"/>
              </a:solidFill>
            </a:endParaRPr>
          </a:p>
          <a:p>
            <a:r>
              <a:rPr lang="ru-RU" altLang="ru-RU" sz="2000" b="1" dirty="0">
                <a:solidFill>
                  <a:srgbClr val="CC0000"/>
                </a:solidFill>
              </a:rPr>
              <a:t>по 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разработке и освоению в серийном производстве </a:t>
            </a:r>
          </a:p>
          <a:p>
            <a:r>
              <a:rPr lang="ru-RU" altLang="ru-RU" sz="2000" b="1" dirty="0" smtClean="0">
                <a:solidFill>
                  <a:srgbClr val="CC0000"/>
                </a:solidFill>
              </a:rPr>
              <a:t>следующих типов изделий категории качества ВП</a:t>
            </a:r>
            <a:r>
              <a:rPr lang="en-US" altLang="ru-RU" sz="2000" b="1" dirty="0" smtClean="0">
                <a:solidFill>
                  <a:srgbClr val="CC0000"/>
                </a:solidFill>
              </a:rPr>
              <a:t>:</a:t>
            </a:r>
            <a:r>
              <a:rPr lang="ru-RU" altLang="ru-RU" sz="2000" b="1" dirty="0" smtClean="0">
                <a:solidFill>
                  <a:srgbClr val="CC0000"/>
                </a:solidFill>
              </a:rPr>
              <a:t> </a:t>
            </a:r>
            <a:endParaRPr lang="ru-RU" altLang="ru-RU" sz="2000" b="1" dirty="0">
              <a:solidFill>
                <a:srgbClr val="CC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198616" y="2204864"/>
            <a:ext cx="792162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000" dirty="0"/>
              <a:t>- </a:t>
            </a:r>
            <a:r>
              <a:rPr lang="ru-RU" altLang="ru-RU" sz="1800" dirty="0"/>
              <a:t>2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- 10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- 2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- 16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- 6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- 1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- 1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- 8</a:t>
            </a:r>
          </a:p>
          <a:p>
            <a:pPr>
              <a:lnSpc>
                <a:spcPct val="150000"/>
              </a:lnSpc>
            </a:pPr>
            <a:r>
              <a:rPr lang="ru-RU" altLang="ru-RU" sz="1800" dirty="0"/>
              <a:t>- 7</a:t>
            </a:r>
          </a:p>
        </p:txBody>
      </p:sp>
    </p:spTree>
    <p:extLst>
      <p:ext uri="{BB962C8B-B14F-4D97-AF65-F5344CB8AC3E}">
        <p14:creationId xmlns:p14="http://schemas.microsoft.com/office/powerpoint/2010/main" val="30928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890962" y="620687"/>
            <a:ext cx="525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запоминающих устройств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52400" y="2306161"/>
            <a:ext cx="381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1" dirty="0"/>
          </a:p>
          <a:p>
            <a:r>
              <a:rPr lang="ru-RU" dirty="0"/>
              <a:t>Однократно электрически программируемое ПЗУ емкостью </a:t>
            </a:r>
          </a:p>
          <a:p>
            <a:r>
              <a:rPr lang="ru-RU" dirty="0" smtClean="0"/>
              <a:t>1Мбит </a:t>
            </a:r>
            <a:r>
              <a:rPr lang="ru-RU" dirty="0"/>
              <a:t>(128К×8 бит)</a:t>
            </a:r>
          </a:p>
          <a:p>
            <a:r>
              <a:rPr lang="ru-RU" dirty="0"/>
              <a:t>(27С010Т, </a:t>
            </a:r>
            <a:r>
              <a:rPr lang="en-US" dirty="0"/>
              <a:t>Maxwell Technologies</a:t>
            </a:r>
            <a:r>
              <a:rPr lang="ru-RU" dirty="0"/>
              <a:t>) 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659981" y="2227047"/>
            <a:ext cx="57150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</a:p>
          <a:p>
            <a:pPr>
              <a:lnSpc>
                <a:spcPct val="120000"/>
              </a:lnSpc>
              <a:tabLst>
                <a:tab pos="-1350963" algn="l"/>
              </a:tabLst>
            </a:pPr>
            <a:r>
              <a:rPr lang="ru-RU" dirty="0"/>
              <a:t>- напряжение питания – </a:t>
            </a:r>
            <a:r>
              <a:rPr lang="en-US" dirty="0"/>
              <a:t>U</a:t>
            </a:r>
            <a:r>
              <a:rPr lang="en-US" baseline="-25000" dirty="0"/>
              <a:t>C</a:t>
            </a:r>
            <a:r>
              <a:rPr lang="ru-RU" baseline="-25000" dirty="0"/>
              <a:t>С</a:t>
            </a:r>
            <a:r>
              <a:rPr lang="ru-RU" dirty="0"/>
              <a:t>= 3</a:t>
            </a:r>
            <a:r>
              <a:rPr lang="en-US" dirty="0"/>
              <a:t>,</a:t>
            </a:r>
            <a:r>
              <a:rPr lang="ru-RU" dirty="0"/>
              <a:t>3</a:t>
            </a:r>
            <a:r>
              <a:rPr lang="en-US" dirty="0"/>
              <a:t>B</a:t>
            </a:r>
            <a:r>
              <a:rPr lang="ru-RU" dirty="0">
                <a:sym typeface="Symbol" pitchFamily="18" charset="2"/>
              </a:rPr>
              <a:t></a:t>
            </a:r>
            <a:r>
              <a:rPr lang="ru-RU" dirty="0"/>
              <a:t>10%</a:t>
            </a:r>
          </a:p>
          <a:p>
            <a:pPr>
              <a:lnSpc>
                <a:spcPct val="120000"/>
              </a:lnSpc>
              <a:buFontTx/>
              <a:buChar char="-"/>
              <a:tabLst>
                <a:tab pos="-1350963" algn="l"/>
              </a:tabLst>
            </a:pPr>
            <a:r>
              <a:rPr lang="ru-RU" dirty="0"/>
              <a:t> динамический ток потребления: </a:t>
            </a:r>
            <a:r>
              <a:rPr lang="en-US" dirty="0"/>
              <a:t>I</a:t>
            </a:r>
            <a:r>
              <a:rPr lang="ru-RU" baseline="-25000" dirty="0"/>
              <a:t>ОСС</a:t>
            </a:r>
            <a:r>
              <a:rPr lang="ru-RU" dirty="0"/>
              <a:t> ≤ </a:t>
            </a:r>
            <a:r>
              <a:rPr lang="ru-RU" dirty="0" smtClean="0"/>
              <a:t>40мА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  <a:tabLst>
                <a:tab pos="-1350963" algn="l"/>
              </a:tabLst>
            </a:pPr>
            <a:r>
              <a:rPr lang="ru-RU" dirty="0"/>
              <a:t> ток в режиме хранения: I</a:t>
            </a:r>
            <a:r>
              <a:rPr lang="en-US" baseline="-25000" dirty="0"/>
              <a:t>CCS</a:t>
            </a:r>
            <a:r>
              <a:rPr lang="en-US" dirty="0"/>
              <a:t> </a:t>
            </a:r>
            <a:r>
              <a:rPr lang="ru-RU" dirty="0"/>
              <a:t>≤ </a:t>
            </a:r>
            <a:r>
              <a:rPr lang="ru-RU" dirty="0" smtClean="0"/>
              <a:t>60мкА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  <a:tabLst>
                <a:tab pos="-1350963" algn="l"/>
              </a:tabLst>
            </a:pPr>
            <a:r>
              <a:rPr lang="ru-RU" dirty="0" smtClean="0"/>
              <a:t> время </a:t>
            </a:r>
            <a:r>
              <a:rPr lang="ru-RU" dirty="0"/>
              <a:t>выбора:  </a:t>
            </a:r>
            <a:r>
              <a:rPr lang="en-US" dirty="0" err="1"/>
              <a:t>t</a:t>
            </a:r>
            <a:r>
              <a:rPr lang="en-US" baseline="-25000" dirty="0" err="1"/>
              <a:t>CS</a:t>
            </a:r>
            <a:r>
              <a:rPr lang="ru-RU" dirty="0"/>
              <a:t>  ≤ </a:t>
            </a:r>
            <a:r>
              <a:rPr lang="ru-RU" dirty="0" smtClean="0"/>
              <a:t>120нс</a:t>
            </a:r>
          </a:p>
          <a:p>
            <a:pPr>
              <a:lnSpc>
                <a:spcPct val="120000"/>
              </a:lnSpc>
              <a:tabLst>
                <a:tab pos="-1350963" algn="l"/>
              </a:tabLst>
            </a:pPr>
            <a:r>
              <a:rPr lang="ru-RU" dirty="0" smtClean="0"/>
              <a:t> - </a:t>
            </a:r>
            <a:r>
              <a:rPr lang="ru-RU" dirty="0"/>
              <a:t>время выборки разрешения выхода – </a:t>
            </a:r>
            <a:r>
              <a:rPr lang="en-US" dirty="0"/>
              <a:t>t</a:t>
            </a:r>
            <a:r>
              <a:rPr lang="ru-RU" baseline="-25000" dirty="0"/>
              <a:t>А</a:t>
            </a:r>
            <a:r>
              <a:rPr lang="ru-RU" dirty="0"/>
              <a:t>(</a:t>
            </a:r>
            <a:r>
              <a:rPr lang="en-US" dirty="0"/>
              <a:t>OE</a:t>
            </a:r>
            <a:r>
              <a:rPr lang="ru-RU" dirty="0"/>
              <a:t>)  ≤60нс</a:t>
            </a:r>
          </a:p>
          <a:p>
            <a:pPr>
              <a:lnSpc>
                <a:spcPct val="120000"/>
              </a:lnSpc>
              <a:tabLst>
                <a:tab pos="-1350963" algn="l"/>
              </a:tabLst>
            </a:pPr>
            <a:r>
              <a:rPr lang="ru-RU" dirty="0"/>
              <a:t>- корпус –  </a:t>
            </a:r>
            <a:r>
              <a:rPr lang="ru-RU" dirty="0" smtClean="0">
                <a:sym typeface="Symbol" pitchFamily="18" charset="2"/>
              </a:rPr>
              <a:t>4149.36-1</a:t>
            </a:r>
            <a:endParaRPr lang="ru-RU" dirty="0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2627784" y="1140696"/>
            <a:ext cx="3471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1675</a:t>
            </a:r>
            <a:r>
              <a:rPr lang="ru-RU" sz="2400" b="1" dirty="0" smtClean="0"/>
              <a:t>РТ014,  </a:t>
            </a:r>
            <a:r>
              <a:rPr lang="en-US" sz="2400" b="1" dirty="0" smtClean="0"/>
              <a:t>1675</a:t>
            </a:r>
            <a:r>
              <a:rPr lang="ru-RU" sz="2400" b="1" dirty="0" smtClean="0"/>
              <a:t>РТ01Н4 </a:t>
            </a:r>
            <a:endParaRPr lang="ru-RU" sz="2400" b="1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46116" y="5241792"/>
            <a:ext cx="24031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6600FF"/>
                </a:solidFill>
              </a:rPr>
              <a:t>Стойкость к СВВФ: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627784" y="5226403"/>
            <a:ext cx="66967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 dirty="0">
                <a:solidFill>
                  <a:srgbClr val="6600FF"/>
                </a:solidFill>
              </a:rPr>
              <a:t>7.И1 – 4Ус;  7.И6 – 5Ус; 7.И7 – 6Ус;  </a:t>
            </a:r>
          </a:p>
          <a:p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7.С1 – 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50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5Ус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;  7.С4 – 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10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5Ус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; </a:t>
            </a:r>
            <a:endParaRPr lang="ru-RU" altLang="ru-RU" b="1" dirty="0" smtClean="0">
              <a:solidFill>
                <a:srgbClr val="6600FF"/>
              </a:solidFill>
              <a:sym typeface="Symbol" pitchFamily="18" charset="2"/>
            </a:endParaRPr>
          </a:p>
          <a:p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7.К1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 – 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5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2К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; 7.К4 – 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5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1К</a:t>
            </a:r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; </a:t>
            </a:r>
          </a:p>
          <a:p>
            <a:r>
              <a:rPr lang="ru-RU" altLang="ru-RU" b="1" dirty="0">
                <a:solidFill>
                  <a:srgbClr val="6600FF"/>
                </a:solidFill>
                <a:sym typeface="Symbol" pitchFamily="18" charset="2"/>
              </a:rPr>
              <a:t>7.К11(7.К12) – 60 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МэВ</a:t>
            </a:r>
            <a:r>
              <a:rPr lang="ru-RU" altLang="ru-RU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b="1" dirty="0" smtClean="0">
                <a:solidFill>
                  <a:srgbClr val="6600FF"/>
                </a:solidFill>
              </a:rPr>
              <a:t>см</a:t>
            </a:r>
            <a:r>
              <a:rPr lang="ru-RU" altLang="ru-RU" b="1" dirty="0" smtClean="0">
                <a:solidFill>
                  <a:srgbClr val="6600FF"/>
                </a:solidFill>
                <a:sym typeface="Symbol" pitchFamily="18" charset="2"/>
              </a:rPr>
              <a:t>2/мг </a:t>
            </a:r>
            <a:endParaRPr lang="ru-RU" altLang="ru-RU" b="1" dirty="0">
              <a:solidFill>
                <a:srgbClr val="6600FF"/>
              </a:solidFill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758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890962" y="620688"/>
            <a:ext cx="525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запоминающих устройств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52400" y="2029163"/>
            <a:ext cx="3810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1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Однократно </a:t>
            </a:r>
            <a:r>
              <a:rPr lang="ru-RU" dirty="0"/>
              <a:t>электрически программируемое ПЗУ </a:t>
            </a:r>
            <a:endParaRPr lang="ru-RU" dirty="0" smtClean="0"/>
          </a:p>
          <a:p>
            <a:r>
              <a:rPr lang="ru-RU" dirty="0" smtClean="0"/>
              <a:t>емкостью </a:t>
            </a:r>
            <a:endParaRPr lang="ru-RU" dirty="0"/>
          </a:p>
          <a:p>
            <a:r>
              <a:rPr lang="ru-RU" dirty="0" smtClean="0"/>
              <a:t>4Мбит </a:t>
            </a:r>
            <a:r>
              <a:rPr lang="ru-RU" dirty="0"/>
              <a:t>(512К×8 бит)</a:t>
            </a:r>
          </a:p>
          <a:p>
            <a:r>
              <a:rPr lang="ru-RU" dirty="0"/>
              <a:t>(</a:t>
            </a:r>
            <a:r>
              <a:rPr lang="en-US" dirty="0"/>
              <a:t>AM</a:t>
            </a:r>
            <a:r>
              <a:rPr lang="ru-RU" dirty="0"/>
              <a:t>27</a:t>
            </a:r>
            <a:r>
              <a:rPr lang="en-US" dirty="0"/>
              <a:t>C</a:t>
            </a:r>
            <a:r>
              <a:rPr lang="ru-RU" dirty="0"/>
              <a:t>040-150</a:t>
            </a:r>
            <a:r>
              <a:rPr lang="en-US" dirty="0"/>
              <a:t>DE</a:t>
            </a:r>
            <a:r>
              <a:rPr lang="ru-RU" dirty="0"/>
              <a:t>, </a:t>
            </a:r>
            <a:r>
              <a:rPr lang="en-US" dirty="0"/>
              <a:t>AMD</a:t>
            </a:r>
            <a:r>
              <a:rPr lang="ru-RU" dirty="0"/>
              <a:t>) 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659981" y="2276872"/>
            <a:ext cx="5715000" cy="223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sz="1700" b="1" dirty="0"/>
              <a:t>Основные технические характеристики:</a:t>
            </a:r>
            <a:r>
              <a:rPr lang="ru-RU" sz="1700" dirty="0"/>
              <a:t> </a:t>
            </a:r>
          </a:p>
          <a:p>
            <a:pPr>
              <a:lnSpc>
                <a:spcPct val="120000"/>
              </a:lnSpc>
              <a:tabLst>
                <a:tab pos="-1350963" algn="l"/>
              </a:tabLst>
            </a:pPr>
            <a:r>
              <a:rPr lang="ru-RU" sz="1700" dirty="0"/>
              <a:t>- напряжение питания – </a:t>
            </a:r>
            <a:r>
              <a:rPr lang="en-US" sz="1700" dirty="0"/>
              <a:t>U</a:t>
            </a:r>
            <a:r>
              <a:rPr lang="en-US" sz="1700" baseline="-25000" dirty="0"/>
              <a:t>C</a:t>
            </a:r>
            <a:r>
              <a:rPr lang="ru-RU" sz="1700" baseline="-25000" dirty="0"/>
              <a:t>С</a:t>
            </a:r>
            <a:r>
              <a:rPr lang="ru-RU" sz="1700" dirty="0"/>
              <a:t>= 3</a:t>
            </a:r>
            <a:r>
              <a:rPr lang="en-US" sz="1700" dirty="0"/>
              <a:t>,</a:t>
            </a:r>
            <a:r>
              <a:rPr lang="ru-RU" sz="1700" dirty="0"/>
              <a:t>3</a:t>
            </a:r>
            <a:r>
              <a:rPr lang="en-US" sz="1700" dirty="0"/>
              <a:t>B</a:t>
            </a:r>
            <a:r>
              <a:rPr lang="ru-RU" sz="1700" dirty="0">
                <a:sym typeface="Symbol" pitchFamily="18" charset="2"/>
              </a:rPr>
              <a:t></a:t>
            </a:r>
            <a:r>
              <a:rPr lang="ru-RU" sz="1700" dirty="0"/>
              <a:t>10%</a:t>
            </a:r>
          </a:p>
          <a:p>
            <a:pPr>
              <a:lnSpc>
                <a:spcPct val="120000"/>
              </a:lnSpc>
              <a:buFontTx/>
              <a:buChar char="-"/>
              <a:tabLst>
                <a:tab pos="-1350963" algn="l"/>
              </a:tabLst>
            </a:pPr>
            <a:r>
              <a:rPr lang="ru-RU" sz="1700" dirty="0"/>
              <a:t> динамический ток потребления: </a:t>
            </a:r>
            <a:r>
              <a:rPr lang="en-US" sz="1700" dirty="0"/>
              <a:t>I</a:t>
            </a:r>
            <a:r>
              <a:rPr lang="ru-RU" sz="1700" baseline="-25000" dirty="0"/>
              <a:t>ОСС</a:t>
            </a:r>
            <a:r>
              <a:rPr lang="ru-RU" sz="1700" dirty="0"/>
              <a:t> </a:t>
            </a:r>
            <a:r>
              <a:rPr lang="ru-RU" sz="1700" dirty="0" smtClean="0"/>
              <a:t>≤ </a:t>
            </a:r>
            <a:r>
              <a:rPr lang="ru-RU" sz="1700" dirty="0"/>
              <a:t>60мА </a:t>
            </a:r>
          </a:p>
          <a:p>
            <a:pPr>
              <a:lnSpc>
                <a:spcPct val="120000"/>
              </a:lnSpc>
              <a:buFontTx/>
              <a:buChar char="-"/>
              <a:tabLst>
                <a:tab pos="-1350963" algn="l"/>
              </a:tabLst>
            </a:pPr>
            <a:r>
              <a:rPr lang="ru-RU" sz="1700" dirty="0"/>
              <a:t> ток в режиме хранения: I</a:t>
            </a:r>
            <a:r>
              <a:rPr lang="en-US" sz="1700" baseline="-25000" dirty="0"/>
              <a:t>CCS</a:t>
            </a:r>
            <a:r>
              <a:rPr lang="en-US" sz="1700" dirty="0"/>
              <a:t> </a:t>
            </a:r>
            <a:r>
              <a:rPr lang="ru-RU" sz="1700" dirty="0" smtClean="0"/>
              <a:t>≤ </a:t>
            </a:r>
            <a:r>
              <a:rPr lang="ru-RU" sz="1700" dirty="0"/>
              <a:t>100мкА </a:t>
            </a:r>
          </a:p>
          <a:p>
            <a:pPr>
              <a:lnSpc>
                <a:spcPct val="120000"/>
              </a:lnSpc>
              <a:buFontTx/>
              <a:buChar char="-"/>
              <a:tabLst>
                <a:tab pos="-1350963" algn="l"/>
              </a:tabLst>
            </a:pPr>
            <a:r>
              <a:rPr lang="ru-RU" sz="1700" dirty="0"/>
              <a:t>время выбора:  </a:t>
            </a:r>
            <a:r>
              <a:rPr lang="en-US" sz="1700" dirty="0" err="1"/>
              <a:t>t</a:t>
            </a:r>
            <a:r>
              <a:rPr lang="en-US" sz="1700" baseline="-25000" dirty="0" err="1"/>
              <a:t>CS</a:t>
            </a:r>
            <a:r>
              <a:rPr lang="ru-RU" sz="1700" dirty="0"/>
              <a:t>  </a:t>
            </a:r>
            <a:r>
              <a:rPr lang="ru-RU" sz="1700" dirty="0" smtClean="0"/>
              <a:t>≤ </a:t>
            </a:r>
            <a:r>
              <a:rPr lang="ru-RU" sz="1700" dirty="0"/>
              <a:t>1</a:t>
            </a:r>
            <a:r>
              <a:rPr lang="en-US" sz="1700" dirty="0"/>
              <a:t>5</a:t>
            </a:r>
            <a:r>
              <a:rPr lang="ru-RU" sz="1700" dirty="0"/>
              <a:t>0нс </a:t>
            </a:r>
          </a:p>
          <a:p>
            <a:pPr>
              <a:lnSpc>
                <a:spcPct val="120000"/>
              </a:lnSpc>
              <a:tabLst>
                <a:tab pos="-1350963" algn="l"/>
              </a:tabLst>
            </a:pPr>
            <a:r>
              <a:rPr lang="ru-RU" sz="1700" dirty="0"/>
              <a:t>- время выборки разрешения выхода – </a:t>
            </a:r>
            <a:r>
              <a:rPr lang="en-US" sz="1700" dirty="0"/>
              <a:t>t</a:t>
            </a:r>
            <a:r>
              <a:rPr lang="ru-RU" sz="1700" baseline="-25000" dirty="0"/>
              <a:t>А</a:t>
            </a:r>
            <a:r>
              <a:rPr lang="ru-RU" sz="1700" dirty="0"/>
              <a:t>(</a:t>
            </a:r>
            <a:r>
              <a:rPr lang="en-US" sz="1700" dirty="0"/>
              <a:t>OE</a:t>
            </a:r>
            <a:r>
              <a:rPr lang="ru-RU" sz="1700" dirty="0"/>
              <a:t>)  ≤60нс</a:t>
            </a:r>
          </a:p>
          <a:p>
            <a:pPr>
              <a:lnSpc>
                <a:spcPct val="120000"/>
              </a:lnSpc>
              <a:tabLst>
                <a:tab pos="-1350963" algn="l"/>
              </a:tabLst>
            </a:pPr>
            <a:r>
              <a:rPr lang="ru-RU" sz="1700" dirty="0"/>
              <a:t>- корпус –  </a:t>
            </a:r>
            <a:r>
              <a:rPr lang="ru-RU" sz="1700" dirty="0" smtClean="0"/>
              <a:t>5134.64-6 </a:t>
            </a:r>
            <a:endParaRPr lang="ru-RU" sz="1700" dirty="0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2749878" y="1124744"/>
            <a:ext cx="3402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167</a:t>
            </a:r>
            <a:r>
              <a:rPr lang="ru-RU" sz="2400" b="1" dirty="0" smtClean="0"/>
              <a:t>6РТ015, </a:t>
            </a:r>
            <a:r>
              <a:rPr lang="en-US" sz="2400" b="1" dirty="0" smtClean="0"/>
              <a:t> 167</a:t>
            </a:r>
            <a:r>
              <a:rPr lang="ru-RU" sz="2400" b="1" dirty="0" smtClean="0"/>
              <a:t>6РТ01Н4</a:t>
            </a:r>
            <a:endParaRPr lang="ru-RU" sz="24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48662" y="5022220"/>
            <a:ext cx="73448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7.И1 -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4Ус;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7.И6 -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6Ус;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7.И7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– 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4Ус;</a:t>
            </a: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7.С1-50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4Ус; 7.С4-4Ус;  </a:t>
            </a: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7.К1 – 0,8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2К;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7.К4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0,8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1К;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7.К11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(7.К12)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60 МэВ</a:t>
            </a:r>
            <a:r>
              <a:rPr lang="ru-RU" altLang="ru-RU" sz="1800" dirty="0">
                <a:solidFill>
                  <a:srgbClr val="6600FF"/>
                </a:solidFill>
                <a:latin typeface="+mn-lt"/>
              </a:rPr>
              <a:t>×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см2/мг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1520" y="6374957"/>
            <a:ext cx="7488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ИЗДЕЛИЕ ОСВОЕНО В 2022 ГОДУ,  ДОСТУПНЫ СЕРИЙНЫЕ ОБРАЗЦЫ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4306" y="2349962"/>
            <a:ext cx="3433131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1800" dirty="0" smtClean="0">
                <a:latin typeface="+mn-lt"/>
              </a:rPr>
              <a:t>Измерительный </a:t>
            </a:r>
            <a:r>
              <a:rPr lang="ru-RU" altLang="ru-RU" sz="1800" dirty="0">
                <a:latin typeface="+mn-lt"/>
              </a:rPr>
              <a:t>операционный усилитель </a:t>
            </a:r>
          </a:p>
          <a:p>
            <a:pPr>
              <a:lnSpc>
                <a:spcPct val="110000"/>
              </a:lnSpc>
            </a:pPr>
            <a:r>
              <a:rPr lang="ru-RU" altLang="ru-RU" sz="1800" dirty="0">
                <a:latin typeface="+mn-lt"/>
              </a:rPr>
              <a:t>(MSK196KRH, </a:t>
            </a:r>
            <a:r>
              <a:rPr lang="en-US" altLang="ru-RU" sz="1800" dirty="0">
                <a:latin typeface="+mn-lt"/>
              </a:rPr>
              <a:t>M</a:t>
            </a:r>
            <a:r>
              <a:rPr lang="ru-RU" altLang="ru-RU" sz="1800" dirty="0">
                <a:latin typeface="+mn-lt"/>
              </a:rPr>
              <a:t>.</a:t>
            </a:r>
            <a:r>
              <a:rPr lang="en-US" altLang="ru-RU" sz="1800" dirty="0">
                <a:latin typeface="+mn-lt"/>
              </a:rPr>
              <a:t>S</a:t>
            </a:r>
            <a:r>
              <a:rPr lang="ru-RU" altLang="ru-RU" sz="1800" dirty="0">
                <a:latin typeface="+mn-lt"/>
              </a:rPr>
              <a:t>.</a:t>
            </a:r>
            <a:r>
              <a:rPr lang="en-US" altLang="ru-RU" sz="1800" dirty="0">
                <a:latin typeface="+mn-lt"/>
              </a:rPr>
              <a:t>Kennedy Corp</a:t>
            </a:r>
            <a:r>
              <a:rPr lang="ru-RU" altLang="ru-RU" sz="1800" dirty="0">
                <a:latin typeface="+mn-lt"/>
              </a:rPr>
              <a:t>.)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041144" y="2492896"/>
            <a:ext cx="482992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dirty="0">
                <a:latin typeface="+mn-lt"/>
                <a:sym typeface="Symbol" pitchFamily="18" charset="2"/>
              </a:rPr>
              <a:t>- напряжение питания – </a:t>
            </a:r>
            <a:r>
              <a:rPr lang="en-US" altLang="ru-RU" sz="1800" dirty="0" err="1">
                <a:latin typeface="+mn-lt"/>
                <a:sym typeface="Symbol" pitchFamily="18" charset="2"/>
              </a:rPr>
              <a:t>Ucc</a:t>
            </a:r>
            <a:r>
              <a:rPr lang="ru-RU" altLang="ru-RU" sz="1800" dirty="0">
                <a:latin typeface="+mn-lt"/>
                <a:sym typeface="Symbol" pitchFamily="18" charset="2"/>
              </a:rPr>
              <a:t> = 3,0 ÷ 36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В;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входной ток смещения нуля –  30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мкА;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напряжение смещения нуля – 2,0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мВ</a:t>
            </a:r>
            <a:r>
              <a:rPr lang="en-US" altLang="ru-RU" sz="1800" dirty="0">
                <a:latin typeface="+mn-lt"/>
                <a:sym typeface="Symbol" pitchFamily="18" charset="2"/>
              </a:rPr>
              <a:t>;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точность коэффициента усиления </a:t>
            </a:r>
            <a:r>
              <a:rPr lang="en-US" altLang="ru-RU" sz="1800" dirty="0">
                <a:latin typeface="+mn-lt"/>
                <a:sym typeface="Symbol" pitchFamily="18" charset="2"/>
              </a:rPr>
              <a:t>1 - 2 %</a:t>
            </a:r>
            <a:r>
              <a:rPr lang="ru-RU" altLang="ru-RU" sz="1800" dirty="0">
                <a:latin typeface="+mn-lt"/>
                <a:sym typeface="Symbol" pitchFamily="18" charset="2"/>
              </a:rPr>
              <a:t>;</a:t>
            </a:r>
            <a:endParaRPr lang="en-US" altLang="ru-RU" sz="1800" dirty="0">
              <a:latin typeface="+mn-lt"/>
              <a:sym typeface="Symbol" pitchFamily="18" charset="2"/>
            </a:endParaRP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ток потребления – не более 500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мкА;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корпус – </a:t>
            </a:r>
            <a:r>
              <a:rPr lang="ru-RU" altLang="ru-RU" sz="1800" dirty="0" smtClean="0">
                <a:latin typeface="+mn-lt"/>
                <a:sym typeface="Symbol" pitchFamily="18" charset="2"/>
              </a:rPr>
              <a:t>Н02.8-1В </a:t>
            </a:r>
            <a:endParaRPr lang="ru-RU" altLang="ru-RU" sz="1800" dirty="0">
              <a:latin typeface="+mn-lt"/>
              <a:sym typeface="Symbol" pitchFamily="18" charset="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57926" y="4581128"/>
            <a:ext cx="78860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СВВФ: 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7.И1 – 1Ус;  7.И6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0,2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7.И7 – 2Ус; </a:t>
            </a: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7.С1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1Ус;  7.С4 –</a:t>
            </a:r>
            <a:r>
              <a:rPr lang="ru-RU" altLang="ru-RU" sz="18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0,05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</a:t>
            </a: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7.К1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0,7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7.К4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0,04</a:t>
            </a:r>
            <a:r>
              <a:rPr lang="ru-RU" altLang="ru-RU" sz="1800" dirty="0" smtClean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</a:t>
            </a: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  7.К11(7.К12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) –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699793" y="1157843"/>
            <a:ext cx="35283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2400" b="1" dirty="0" smtClean="0">
                <a:latin typeface="+mn-lt"/>
              </a:rPr>
              <a:t>1467УБ1У, 1467УБ1Н4</a:t>
            </a:r>
          </a:p>
          <a:p>
            <a:endParaRPr lang="ru-RU" altLang="ru-RU" sz="2400" b="1" dirty="0">
              <a:latin typeface="+mn-lt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995936" y="2021221"/>
            <a:ext cx="4203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latin typeface="+mn-lt"/>
              </a:rPr>
              <a:t>Основные технические характеристики: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816350" y="611188"/>
            <a:ext cx="531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операционных усилителей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758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781425" y="593725"/>
            <a:ext cx="536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для контроля температуры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" y="2276872"/>
            <a:ext cx="289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Цифровой </a:t>
            </a:r>
            <a:r>
              <a:rPr lang="ru-RU" dirty="0"/>
              <a:t>датчик температуры специального применения с интерфейсом типа «1-</a:t>
            </a:r>
            <a:r>
              <a:rPr lang="en-US" dirty="0"/>
              <a:t>Wire</a:t>
            </a:r>
            <a:r>
              <a:rPr lang="ru-RU" dirty="0"/>
              <a:t>»</a:t>
            </a:r>
          </a:p>
          <a:p>
            <a:r>
              <a:rPr lang="ru-RU" dirty="0"/>
              <a:t>(</a:t>
            </a:r>
            <a:r>
              <a:rPr lang="en-US" dirty="0"/>
              <a:t>DS</a:t>
            </a:r>
            <a:r>
              <a:rPr lang="ru-RU" dirty="0"/>
              <a:t>1820, </a:t>
            </a:r>
            <a:r>
              <a:rPr lang="en-US" dirty="0"/>
              <a:t>Maxim</a:t>
            </a:r>
            <a:r>
              <a:rPr lang="ru-RU" dirty="0"/>
              <a:t>-</a:t>
            </a:r>
            <a:r>
              <a:rPr lang="en-US" dirty="0"/>
              <a:t>Dallas</a:t>
            </a:r>
            <a:r>
              <a:rPr lang="ru-RU" dirty="0"/>
              <a:t>)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895600" y="1937469"/>
            <a:ext cx="60198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-1350963" algn="l"/>
              </a:tabLst>
            </a:pPr>
            <a:r>
              <a:rPr lang="ru-RU" b="1" dirty="0"/>
              <a:t>Основные технические характеристики:</a:t>
            </a:r>
            <a:r>
              <a:rPr lang="ru-RU" dirty="0"/>
              <a:t>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напряжение питания - V</a:t>
            </a:r>
            <a:r>
              <a:rPr lang="ru-RU" baseline="-25000" dirty="0">
                <a:sym typeface="Symbol" pitchFamily="18" charset="2"/>
              </a:rPr>
              <a:t>DD</a:t>
            </a:r>
            <a:r>
              <a:rPr lang="ru-RU" dirty="0">
                <a:sym typeface="Symbol" pitchFamily="18" charset="2"/>
              </a:rPr>
              <a:t> = 3,0В ÷ 5,5В;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ток потребления в режиме измерения температуры –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I</a:t>
            </a:r>
            <a:r>
              <a:rPr lang="ru-RU" baseline="-25000" dirty="0">
                <a:sym typeface="Symbol" pitchFamily="18" charset="2"/>
              </a:rPr>
              <a:t>О</a:t>
            </a:r>
            <a:r>
              <a:rPr lang="en-US" baseline="-25000" dirty="0">
                <a:sym typeface="Symbol" pitchFamily="18" charset="2"/>
              </a:rPr>
              <a:t>CC</a:t>
            </a:r>
            <a:r>
              <a:rPr lang="ru-RU" dirty="0">
                <a:sym typeface="Symbol" pitchFamily="18" charset="2"/>
              </a:rPr>
              <a:t> ≤ 1500мкА;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ток потребления – I</a:t>
            </a:r>
            <a:r>
              <a:rPr lang="ru-RU" baseline="-25000" dirty="0">
                <a:sym typeface="Symbol" pitchFamily="18" charset="2"/>
              </a:rPr>
              <a:t>СС</a:t>
            </a:r>
            <a:r>
              <a:rPr lang="ru-RU" dirty="0">
                <a:sym typeface="Symbol" pitchFamily="18" charset="2"/>
              </a:rPr>
              <a:t> ≤ 5,0мкА;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дискретность показаний температуры – 0,5°</a:t>
            </a:r>
            <a:r>
              <a:rPr lang="en-US" dirty="0">
                <a:sym typeface="Symbol" pitchFamily="18" charset="2"/>
              </a:rPr>
              <a:t>C</a:t>
            </a:r>
            <a:r>
              <a:rPr lang="ru-RU" dirty="0">
                <a:sym typeface="Symbol" pitchFamily="18" charset="2"/>
              </a:rPr>
              <a:t>; 0,25°</a:t>
            </a:r>
            <a:r>
              <a:rPr lang="en-US" dirty="0">
                <a:sym typeface="Symbol" pitchFamily="18" charset="2"/>
              </a:rPr>
              <a:t>C</a:t>
            </a:r>
            <a:r>
              <a:rPr lang="ru-RU" dirty="0">
                <a:sym typeface="Symbol" pitchFamily="18" charset="2"/>
              </a:rPr>
              <a:t>;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0,125°</a:t>
            </a:r>
            <a:r>
              <a:rPr lang="en-US" dirty="0">
                <a:sym typeface="Symbol" pitchFamily="18" charset="2"/>
              </a:rPr>
              <a:t>C</a:t>
            </a:r>
            <a:r>
              <a:rPr lang="ru-RU" dirty="0">
                <a:sym typeface="Symbol" pitchFamily="18" charset="2"/>
              </a:rPr>
              <a:t>; 0,0625°</a:t>
            </a:r>
            <a:r>
              <a:rPr lang="en-US" dirty="0">
                <a:sym typeface="Symbol" pitchFamily="18" charset="2"/>
              </a:rPr>
              <a:t>C</a:t>
            </a:r>
            <a:r>
              <a:rPr lang="ru-RU" dirty="0">
                <a:sym typeface="Symbol" pitchFamily="18" charset="2"/>
              </a:rPr>
              <a:t>;</a:t>
            </a:r>
          </a:p>
          <a:p>
            <a:pPr>
              <a:buFontTx/>
              <a:buChar char="-"/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 ошибка измерения температуры при Та = –60°С ÷ +125°С –   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не более ±2.0°С;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количество циклов записи ЭСППЗУ – </a:t>
            </a:r>
            <a:r>
              <a:rPr lang="en-US" dirty="0">
                <a:sym typeface="Symbol" pitchFamily="18" charset="2"/>
              </a:rPr>
              <a:t>N</a:t>
            </a:r>
            <a:r>
              <a:rPr lang="en-US" baseline="-25000" dirty="0">
                <a:sym typeface="Symbol" pitchFamily="18" charset="2"/>
              </a:rPr>
              <a:t>CYW</a:t>
            </a:r>
            <a:r>
              <a:rPr lang="en-US" dirty="0">
                <a:sym typeface="Symbol" pitchFamily="18" charset="2"/>
              </a:rPr>
              <a:t> </a:t>
            </a:r>
            <a:r>
              <a:rPr lang="ru-RU" dirty="0">
                <a:sym typeface="Symbol" pitchFamily="18" charset="2"/>
              </a:rPr>
              <a:t>≥ 10</a:t>
            </a:r>
            <a:r>
              <a:rPr lang="ru-RU" baseline="30000" dirty="0">
                <a:sym typeface="Symbol" pitchFamily="18" charset="2"/>
              </a:rPr>
              <a:t>3</a:t>
            </a:r>
            <a:r>
              <a:rPr lang="ru-RU" dirty="0">
                <a:sym typeface="Symbol" pitchFamily="18" charset="2"/>
              </a:rPr>
              <a:t>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время хранения данных в ЭСППЗУ – t</a:t>
            </a:r>
            <a:r>
              <a:rPr lang="en-US" baseline="-25000" dirty="0">
                <a:sym typeface="Symbol" pitchFamily="18" charset="2"/>
              </a:rPr>
              <a:t>SG</a:t>
            </a:r>
            <a:r>
              <a:rPr lang="en-US" dirty="0">
                <a:sym typeface="Symbol" pitchFamily="18" charset="2"/>
              </a:rPr>
              <a:t> </a:t>
            </a:r>
            <a:r>
              <a:rPr lang="ru-RU" dirty="0">
                <a:sym typeface="Symbol" pitchFamily="18" charset="2"/>
              </a:rPr>
              <a:t>≥ 10 лет;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рабочий диапазон температур – минус 60ºС ÷ +125ºС;</a:t>
            </a:r>
          </a:p>
          <a:p>
            <a:pPr>
              <a:tabLst>
                <a:tab pos="-1350963" algn="l"/>
              </a:tabLst>
            </a:pPr>
            <a:r>
              <a:rPr lang="ru-RU" dirty="0">
                <a:sym typeface="Symbol" pitchFamily="18" charset="2"/>
              </a:rPr>
              <a:t>- корпус – 4112.8-1.01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733800" y="1127125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5019ЧТ2Т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218524" y="5305938"/>
            <a:ext cx="65155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 – 4Ус; 7.И6 –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0,04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7.И7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10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 </a:t>
            </a: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                                 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7.С1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50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 7.С4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0,1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5Ус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 </a:t>
            </a:r>
            <a:endParaRPr lang="ru-RU" altLang="ru-RU" sz="1800" b="1" dirty="0" smtClean="0">
              <a:solidFill>
                <a:srgbClr val="6600FF"/>
              </a:solidFill>
              <a:latin typeface="+mn-lt"/>
            </a:endParaRPr>
          </a:p>
          <a:p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                                  7.К1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1К; 7К4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0,06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</a:t>
            </a:r>
          </a:p>
          <a:p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		7.К11(7.К12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) - 60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 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758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878512" y="609600"/>
            <a:ext cx="326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Микросхемы драйверов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87603" y="30202"/>
            <a:ext cx="4148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изделия категории ВП</a:t>
            </a:r>
            <a:endParaRPr lang="ru-RU" sz="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9388" y="2061355"/>
            <a:ext cx="28084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dirty="0" smtClean="0">
                <a:latin typeface="+mn-lt"/>
              </a:rPr>
              <a:t>Высоковольтный </a:t>
            </a:r>
            <a:r>
              <a:rPr lang="ru-RU" altLang="ru-RU" sz="1800" dirty="0">
                <a:latin typeface="+mn-lt"/>
              </a:rPr>
              <a:t>двойной драйвер для управления </a:t>
            </a:r>
            <a:r>
              <a:rPr lang="en-US" altLang="ru-RU" sz="1800" dirty="0">
                <a:latin typeface="+mn-lt"/>
              </a:rPr>
              <a:t>N-</a:t>
            </a:r>
            <a:r>
              <a:rPr lang="ru-RU" altLang="ru-RU" sz="1800" dirty="0">
                <a:latin typeface="+mn-lt"/>
              </a:rPr>
              <a:t>канальными MOSFEТ транзисторами </a:t>
            </a:r>
          </a:p>
          <a:p>
            <a:r>
              <a:rPr lang="ru-RU" altLang="ru-RU" sz="1800" dirty="0">
                <a:latin typeface="+mn-lt"/>
              </a:rPr>
              <a:t>(</a:t>
            </a:r>
            <a:r>
              <a:rPr lang="en-US" altLang="ru-RU" sz="1800" dirty="0">
                <a:latin typeface="+mn-lt"/>
              </a:rPr>
              <a:t>ADP</a:t>
            </a:r>
            <a:r>
              <a:rPr lang="ru-RU" altLang="ru-RU" sz="1800" dirty="0">
                <a:latin typeface="+mn-lt"/>
              </a:rPr>
              <a:t>3650</a:t>
            </a:r>
            <a:r>
              <a:rPr lang="en-US" altLang="ru-RU" sz="1800" dirty="0">
                <a:latin typeface="+mn-lt"/>
              </a:rPr>
              <a:t>, Analog Devices</a:t>
            </a:r>
            <a:r>
              <a:rPr lang="ru-RU" altLang="ru-RU" sz="1800" dirty="0" smtClean="0">
                <a:latin typeface="+mn-lt"/>
              </a:rPr>
              <a:t>)</a:t>
            </a:r>
          </a:p>
          <a:p>
            <a:r>
              <a:rPr lang="ru-RU" altLang="ru-RU" sz="1800" dirty="0" smtClean="0">
                <a:latin typeface="+mn-lt"/>
              </a:rPr>
              <a:t>Кристалл на зарубежной фабрике</a:t>
            </a:r>
          </a:p>
          <a:p>
            <a:endParaRPr lang="ru-RU" altLang="ru-RU" sz="1800" dirty="0"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987824" y="1980840"/>
            <a:ext cx="643140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-13509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800" b="1" dirty="0">
                <a:latin typeface="+mn-lt"/>
              </a:rPr>
              <a:t>Основные технические характеристики:</a:t>
            </a:r>
            <a:r>
              <a:rPr lang="ru-RU" altLang="ru-RU" sz="1800" dirty="0">
                <a:latin typeface="+mn-lt"/>
              </a:rPr>
              <a:t> 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- напряжение питания: 4,15  13,2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В 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ток потребления: не более 5,0</a:t>
            </a:r>
            <a:r>
              <a:rPr lang="en-US" altLang="ru-RU" sz="1800" dirty="0">
                <a:latin typeface="+mn-lt"/>
                <a:sym typeface="Symbol" pitchFamily="18" charset="2"/>
              </a:rPr>
              <a:t> </a:t>
            </a:r>
            <a:r>
              <a:rPr lang="ru-RU" altLang="ru-RU" sz="1800" dirty="0">
                <a:latin typeface="+mn-lt"/>
                <a:sym typeface="Symbol" pitchFamily="18" charset="2"/>
              </a:rPr>
              <a:t>мА     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рабочий диапазон температур – минус 60ºС ÷ +125ºС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выходные сопротивления на выводах </a:t>
            </a:r>
            <a:r>
              <a:rPr lang="en-US" altLang="ru-RU" sz="1800" dirty="0">
                <a:latin typeface="+mn-lt"/>
                <a:sym typeface="Symbol" pitchFamily="18" charset="2"/>
              </a:rPr>
              <a:t>DRVH, DRVL</a:t>
            </a:r>
            <a:r>
              <a:rPr lang="ru-RU" altLang="ru-RU" sz="1800" dirty="0">
                <a:latin typeface="+mn-lt"/>
                <a:sym typeface="Symbol" pitchFamily="18" charset="2"/>
              </a:rPr>
              <a:t>:  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    - в состоянии высокого уровня – 3,9 Ом;</a:t>
            </a:r>
          </a:p>
          <a:p>
            <a:r>
              <a:rPr lang="ru-RU" altLang="ru-RU" sz="1800" dirty="0">
                <a:latin typeface="+mn-lt"/>
                <a:sym typeface="Symbol" pitchFamily="18" charset="2"/>
              </a:rPr>
              <a:t>    - в состоянии низкого уровня – 2,6 Ом. 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время нарастания сигнала на выводах </a:t>
            </a:r>
            <a:r>
              <a:rPr lang="en-US" altLang="ru-RU" sz="1800" dirty="0">
                <a:latin typeface="+mn-lt"/>
                <a:sym typeface="Symbol" pitchFamily="18" charset="2"/>
              </a:rPr>
              <a:t>DRVH</a:t>
            </a:r>
            <a:r>
              <a:rPr lang="ru-RU" altLang="ru-RU" sz="1800" dirty="0">
                <a:latin typeface="+mn-lt"/>
                <a:sym typeface="Symbol" pitchFamily="18" charset="2"/>
              </a:rPr>
              <a:t>, </a:t>
            </a:r>
            <a:r>
              <a:rPr lang="en-US" altLang="ru-RU" sz="1800" dirty="0">
                <a:latin typeface="+mn-lt"/>
                <a:sym typeface="Symbol" pitchFamily="18" charset="2"/>
              </a:rPr>
              <a:t>DRVL</a:t>
            </a:r>
            <a:r>
              <a:rPr lang="ru-RU" altLang="ru-RU" sz="1800" dirty="0">
                <a:latin typeface="+mn-lt"/>
                <a:sym typeface="Symbol" pitchFamily="18" charset="2"/>
              </a:rPr>
              <a:t> -  56 </a:t>
            </a:r>
            <a:r>
              <a:rPr lang="ru-RU" altLang="ru-RU" sz="1800" dirty="0" err="1">
                <a:latin typeface="+mn-lt"/>
                <a:sym typeface="Symbol" pitchFamily="18" charset="2"/>
              </a:rPr>
              <a:t>нс</a:t>
            </a:r>
            <a:r>
              <a:rPr lang="ru-RU" altLang="ru-RU" sz="1800" dirty="0">
                <a:latin typeface="+mn-lt"/>
                <a:sym typeface="Symbol" pitchFamily="18" charset="2"/>
              </a:rPr>
              <a:t>;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время спада сигнала на выводах </a:t>
            </a:r>
            <a:r>
              <a:rPr lang="en-US" altLang="ru-RU" sz="1800" dirty="0">
                <a:latin typeface="+mn-lt"/>
                <a:sym typeface="Symbol" pitchFamily="18" charset="2"/>
              </a:rPr>
              <a:t>DRVH</a:t>
            </a:r>
            <a:r>
              <a:rPr lang="ru-RU" altLang="ru-RU" sz="1800" dirty="0">
                <a:latin typeface="+mn-lt"/>
                <a:sym typeface="Symbol" pitchFamily="18" charset="2"/>
              </a:rPr>
              <a:t>, </a:t>
            </a:r>
            <a:r>
              <a:rPr lang="en-US" altLang="ru-RU" sz="1800" dirty="0">
                <a:latin typeface="+mn-lt"/>
                <a:sym typeface="Symbol" pitchFamily="18" charset="2"/>
              </a:rPr>
              <a:t>DRVL</a:t>
            </a:r>
            <a:r>
              <a:rPr lang="ru-RU" altLang="ru-RU" sz="1800" dirty="0">
                <a:latin typeface="+mn-lt"/>
                <a:sym typeface="Symbol" pitchFamily="18" charset="2"/>
              </a:rPr>
              <a:t> -  42 </a:t>
            </a:r>
            <a:r>
              <a:rPr lang="ru-RU" altLang="ru-RU" sz="1800" dirty="0" err="1">
                <a:latin typeface="+mn-lt"/>
                <a:sym typeface="Symbol" pitchFamily="18" charset="2"/>
              </a:rPr>
              <a:t>нс</a:t>
            </a:r>
            <a:r>
              <a:rPr lang="ru-RU" altLang="ru-RU" sz="1800" dirty="0">
                <a:latin typeface="+mn-lt"/>
                <a:sym typeface="Symbol" pitchFamily="18" charset="2"/>
              </a:rPr>
              <a:t>;</a:t>
            </a:r>
          </a:p>
          <a:p>
            <a:pPr>
              <a:buFontTx/>
              <a:buChar char="-"/>
            </a:pPr>
            <a:r>
              <a:rPr lang="ru-RU" altLang="ru-RU" sz="1800" dirty="0">
                <a:latin typeface="+mn-lt"/>
                <a:sym typeface="Symbol" pitchFamily="18" charset="2"/>
              </a:rPr>
              <a:t> корпус – 4112.8-1.01 или 4112.8-3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8014" y="5185849"/>
            <a:ext cx="81422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076325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Стойкость к СВВФ: 7.И1 – 2Ус;  7.И6 – 2Ус; 7.И7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0,5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</a:t>
            </a:r>
          </a:p>
          <a:p>
            <a:pPr marL="1076325" indent="1887538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7.С1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 1Ус;  7.С4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0,09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1Ус;</a:t>
            </a:r>
          </a:p>
          <a:p>
            <a:pPr marL="1076325" indent="1887538"/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7.К1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 – 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2К</a:t>
            </a:r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; 7.К4 – 1К; </a:t>
            </a:r>
          </a:p>
          <a:p>
            <a:pPr marL="1076325" indent="1887538"/>
            <a:r>
              <a:rPr lang="ru-RU" altLang="ru-RU" sz="1800" b="1" dirty="0">
                <a:solidFill>
                  <a:srgbClr val="6600FF"/>
                </a:solidFill>
                <a:latin typeface="+mn-lt"/>
              </a:rPr>
              <a:t>7.К11(7.К12) – 60 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МэВ</a:t>
            </a:r>
            <a:r>
              <a:rPr lang="ru-RU" altLang="ru-RU" sz="1800" dirty="0">
                <a:solidFill>
                  <a:srgbClr val="6600FF"/>
                </a:solidFill>
                <a:sym typeface="Symbol"/>
              </a:rPr>
              <a:t>×</a:t>
            </a:r>
            <a:r>
              <a:rPr lang="ru-RU" altLang="ru-RU" sz="1800" b="1" dirty="0" smtClean="0">
                <a:solidFill>
                  <a:srgbClr val="6600FF"/>
                </a:solidFill>
                <a:latin typeface="+mn-lt"/>
              </a:rPr>
              <a:t>см2/мг</a:t>
            </a:r>
            <a:endParaRPr lang="ru-RU" altLang="ru-RU" sz="1800" b="1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483768" y="1133122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2400" b="1" dirty="0">
                <a:latin typeface="+mn-lt"/>
              </a:rPr>
              <a:t>5325</a:t>
            </a:r>
            <a:r>
              <a:rPr lang="ru-RU" altLang="ru-RU" sz="2400" b="1" dirty="0" smtClean="0">
                <a:latin typeface="+mn-lt"/>
              </a:rPr>
              <a:t>КХ014, </a:t>
            </a:r>
            <a:r>
              <a:rPr lang="en-US" altLang="ru-RU" sz="2400" b="1" dirty="0" smtClean="0">
                <a:latin typeface="+mn-lt"/>
              </a:rPr>
              <a:t>5325</a:t>
            </a:r>
            <a:r>
              <a:rPr lang="ru-RU" altLang="ru-RU" sz="2400" b="1" dirty="0" smtClean="0">
                <a:latin typeface="+mn-lt"/>
              </a:rPr>
              <a:t>КХ01Н4</a:t>
            </a:r>
            <a:endParaRPr lang="ru-RU" altLang="ru-RU" sz="2400" dirty="0" smtClean="0">
              <a:latin typeface="+mn-lt"/>
            </a:endParaRPr>
          </a:p>
          <a:p>
            <a:endParaRPr lang="ru-RU" alt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6457890"/>
            <a:ext cx="758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ИЗДЕЛИЕ ОСВОЕНО В 2019 ГОДУ,  ДОСТУПНЫ СЕРИЙНЫЕ ОБРАЗЦЫ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4558</Words>
  <Application>Microsoft Office PowerPoint</Application>
  <PresentationFormat>Экран (4:3)</PresentationFormat>
  <Paragraphs>768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Основная номенклатура изделий специального назначения категорий качества ВП и ОСМ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Мотевич, Ричард Болеславович</dc:creator>
  <cp:lastModifiedBy>Шпаковский, Сергей Васильевич</cp:lastModifiedBy>
  <cp:revision>250</cp:revision>
  <cp:lastPrinted>2023-09-01T05:37:23Z</cp:lastPrinted>
  <dcterms:created xsi:type="dcterms:W3CDTF">2016-09-26T09:31:46Z</dcterms:created>
  <dcterms:modified xsi:type="dcterms:W3CDTF">2023-09-04T08:59:53Z</dcterms:modified>
</cp:coreProperties>
</file>