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3"/>
  </p:notesMasterIdLst>
  <p:sldIdLst>
    <p:sldId id="4746" r:id="rId2"/>
    <p:sldId id="4743" r:id="rId3"/>
    <p:sldId id="4747" r:id="rId4"/>
    <p:sldId id="4744" r:id="rId5"/>
    <p:sldId id="4748" r:id="rId6"/>
    <p:sldId id="4749" r:id="rId7"/>
    <p:sldId id="4739" r:id="rId8"/>
    <p:sldId id="4755" r:id="rId9"/>
    <p:sldId id="4756" r:id="rId10"/>
    <p:sldId id="4757" r:id="rId11"/>
    <p:sldId id="4735" r:id="rId12"/>
    <p:sldId id="4736" r:id="rId13"/>
    <p:sldId id="4737" r:id="rId14"/>
    <p:sldId id="4738" r:id="rId15"/>
    <p:sldId id="4758" r:id="rId16"/>
    <p:sldId id="4734" r:id="rId17"/>
    <p:sldId id="322" r:id="rId18"/>
    <p:sldId id="327" r:id="rId19"/>
    <p:sldId id="4745" r:id="rId20"/>
    <p:sldId id="4742" r:id="rId21"/>
    <p:sldId id="475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катерина Тыщенко" initials="ЕТ" lastIdx="1" clrIdx="0">
    <p:extLst>
      <p:ext uri="{19B8F6BF-5375-455C-9EA6-DF929625EA0E}">
        <p15:presenceInfo xmlns:p15="http://schemas.microsoft.com/office/powerpoint/2012/main" userId="8835150456d06bd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59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89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3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2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Количество слушателей по годам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09F-41DA-9984-F34823B177B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09F-41DA-9984-F34823B177BA}"/>
              </c:ext>
            </c:extLst>
          </c:dPt>
          <c:cat>
            <c:numRef>
              <c:f>Лист1!$B$4:$B$6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Лист1!$C$4:$C$6</c:f>
              <c:numCache>
                <c:formatCode>General</c:formatCode>
                <c:ptCount val="3"/>
                <c:pt idx="0">
                  <c:v>2</c:v>
                </c:pt>
                <c:pt idx="1">
                  <c:v>31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9F-41DA-9984-F34823B177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788864"/>
        <c:axId val="170859840"/>
      </c:barChart>
      <c:catAx>
        <c:axId val="18678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859840"/>
        <c:crosses val="autoZero"/>
        <c:auto val="1"/>
        <c:lblAlgn val="ctr"/>
        <c:lblOffset val="100"/>
        <c:noMultiLvlLbl val="0"/>
      </c:catAx>
      <c:valAx>
        <c:axId val="170859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78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0D0AD-8F0B-41E3-AD9C-69F905E83C42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0AE21-370E-41C3-B29F-A8A08736F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754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B293A-3A2D-4656-AC3F-54BD99D0DE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33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B293A-3A2D-4656-AC3F-54BD99D0DE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33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B293A-3A2D-4656-AC3F-54BD99D0DE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33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B293A-3A2D-4656-AC3F-54BD99D0DE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33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B293A-3A2D-4656-AC3F-54BD99D0DE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33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лого СПЭЛ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79353FE-1498-4671-B1F7-8BD0ECA53464}"/>
              </a:ext>
            </a:extLst>
          </p:cNvPr>
          <p:cNvGrpSpPr/>
          <p:nvPr userDrawn="1"/>
        </p:nvGrpSpPr>
        <p:grpSpPr>
          <a:xfrm>
            <a:off x="0" y="0"/>
            <a:ext cx="2798196" cy="6858000"/>
            <a:chOff x="0" y="0"/>
            <a:chExt cx="2798196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EF949D-C15D-488D-B7BF-C3ECE042431B}"/>
                </a:ext>
              </a:extLst>
            </p:cNvPr>
            <p:cNvSpPr/>
            <p:nvPr/>
          </p:nvSpPr>
          <p:spPr>
            <a:xfrm flipH="1">
              <a:off x="1" y="0"/>
              <a:ext cx="2795541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20E0390-DA21-4770-8958-7969B8FA1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8289" y="1425194"/>
              <a:ext cx="1618964" cy="237556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7E15FE-C96F-4D89-9275-0AA647E427FE}"/>
                </a:ext>
              </a:extLst>
            </p:cNvPr>
            <p:cNvCxnSpPr/>
            <p:nvPr/>
          </p:nvCxnSpPr>
          <p:spPr>
            <a:xfrm>
              <a:off x="2798196" y="0"/>
              <a:ext cx="0" cy="6858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08A2102-F914-45C2-9AA5-120C8BD7DA83}"/>
                </a:ext>
              </a:extLst>
            </p:cNvPr>
            <p:cNvSpPr/>
            <p:nvPr/>
          </p:nvSpPr>
          <p:spPr>
            <a:xfrm>
              <a:off x="0" y="1"/>
              <a:ext cx="1187595" cy="1965866"/>
            </a:xfrm>
            <a:custGeom>
              <a:avLst/>
              <a:gdLst>
                <a:gd name="connsiteX0" fmla="*/ 0 w 1187595"/>
                <a:gd name="connsiteY0" fmla="*/ 0 h 1965866"/>
                <a:gd name="connsiteX1" fmla="*/ 1187595 w 1187595"/>
                <a:gd name="connsiteY1" fmla="*/ 0 h 1965866"/>
                <a:gd name="connsiteX2" fmla="*/ 1118947 w 1187595"/>
                <a:gd name="connsiteY2" fmla="*/ 202685 h 1965866"/>
                <a:gd name="connsiteX3" fmla="*/ 227315 w 1187595"/>
                <a:gd name="connsiteY3" fmla="*/ 1722763 h 1965866"/>
                <a:gd name="connsiteX4" fmla="*/ 0 w 1187595"/>
                <a:gd name="connsiteY4" fmla="*/ 1965866 h 1965866"/>
                <a:gd name="connsiteX5" fmla="*/ 0 w 1187595"/>
                <a:gd name="connsiteY5" fmla="*/ 0 h 196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595" h="1965866">
                  <a:moveTo>
                    <a:pt x="0" y="0"/>
                  </a:moveTo>
                  <a:lnTo>
                    <a:pt x="1187595" y="0"/>
                  </a:lnTo>
                  <a:lnTo>
                    <a:pt x="1118947" y="202685"/>
                  </a:lnTo>
                  <a:cubicBezTo>
                    <a:pt x="913785" y="764321"/>
                    <a:pt x="612896" y="1278264"/>
                    <a:pt x="227315" y="1722763"/>
                  </a:cubicBezTo>
                  <a:lnTo>
                    <a:pt x="0" y="1965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620DE0A-C57B-4BA6-9013-C23FA65D4064}"/>
                </a:ext>
              </a:extLst>
            </p:cNvPr>
            <p:cNvSpPr/>
            <p:nvPr/>
          </p:nvSpPr>
          <p:spPr>
            <a:xfrm>
              <a:off x="0" y="4007529"/>
              <a:ext cx="1597182" cy="2850470"/>
            </a:xfrm>
            <a:custGeom>
              <a:avLst/>
              <a:gdLst>
                <a:gd name="connsiteX0" fmla="*/ 0 w 1597182"/>
                <a:gd name="connsiteY0" fmla="*/ 0 h 2850470"/>
                <a:gd name="connsiteX1" fmla="*/ 2086 w 1597182"/>
                <a:gd name="connsiteY1" fmla="*/ 457 h 2850470"/>
                <a:gd name="connsiteX2" fmla="*/ 1459832 w 1597182"/>
                <a:gd name="connsiteY2" fmla="*/ 2757465 h 2850470"/>
                <a:gd name="connsiteX3" fmla="*/ 1425417 w 1597182"/>
                <a:gd name="connsiteY3" fmla="*/ 2850470 h 2850470"/>
                <a:gd name="connsiteX4" fmla="*/ 476417 w 1597182"/>
                <a:gd name="connsiteY4" fmla="*/ 2850470 h 2850470"/>
                <a:gd name="connsiteX5" fmla="*/ 459072 w 1597182"/>
                <a:gd name="connsiteY5" fmla="*/ 2778389 h 2850470"/>
                <a:gd name="connsiteX6" fmla="*/ 52486 w 1597182"/>
                <a:gd name="connsiteY6" fmla="*/ 2264645 h 2850470"/>
                <a:gd name="connsiteX7" fmla="*/ 0 w 1597182"/>
                <a:gd name="connsiteY7" fmla="*/ 2241833 h 2850470"/>
                <a:gd name="connsiteX8" fmla="*/ 0 w 1597182"/>
                <a:gd name="connsiteY8" fmla="*/ 0 h 285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7182" h="2850470">
                  <a:moveTo>
                    <a:pt x="0" y="0"/>
                  </a:moveTo>
                  <a:lnTo>
                    <a:pt x="2086" y="457"/>
                  </a:lnTo>
                  <a:cubicBezTo>
                    <a:pt x="1064111" y="271519"/>
                    <a:pt x="1946506" y="1329882"/>
                    <a:pt x="1459832" y="2757465"/>
                  </a:cubicBezTo>
                  <a:lnTo>
                    <a:pt x="1425417" y="2850470"/>
                  </a:lnTo>
                  <a:lnTo>
                    <a:pt x="476417" y="2850470"/>
                  </a:lnTo>
                  <a:lnTo>
                    <a:pt x="459072" y="2778389"/>
                  </a:lnTo>
                  <a:cubicBezTo>
                    <a:pt x="382950" y="2528617"/>
                    <a:pt x="233098" y="2361312"/>
                    <a:pt x="52486" y="2264645"/>
                  </a:cubicBezTo>
                  <a:lnTo>
                    <a:pt x="0" y="2241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12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4C61BE-CFB4-488E-B1BD-177D9AD13D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07495" y="1539514"/>
            <a:ext cx="8434560" cy="257528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2A7EB8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E0F48-BAE4-4F7B-9F7B-A4571EDA69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7495" y="4353697"/>
            <a:ext cx="8434560" cy="964789"/>
          </a:xfrm>
        </p:spPr>
        <p:txBody>
          <a:bodyPr>
            <a:normAutofit/>
          </a:bodyPr>
          <a:lstStyle>
            <a:lvl1pPr marL="0" indent="0" algn="l">
              <a:buNone/>
              <a:defRPr lang="ru-RU" sz="2600" kern="12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Иванов Иван Иванович</a:t>
            </a:r>
            <a:br>
              <a:rPr lang="ru-RU" dirty="0"/>
            </a:br>
            <a:r>
              <a:rPr lang="ru-RU" dirty="0"/>
              <a:t>Должность, отдел / подразделение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C3BD18-C33D-4125-96EE-372146732E6D}"/>
              </a:ext>
            </a:extLst>
          </p:cNvPr>
          <p:cNvSpPr/>
          <p:nvPr userDrawn="1"/>
        </p:nvSpPr>
        <p:spPr>
          <a:xfrm>
            <a:off x="3307495" y="5896294"/>
            <a:ext cx="2540838" cy="33855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АО «ЭНПО СПЭЛС» </a:t>
            </a:r>
            <a:endParaRPr lang="en-US" alt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650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22471-DFE1-4634-94D3-CDE0D7AAF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2FDFD3-FC21-4431-9957-38119BF3E73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Текст первого уровня списка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  <a:endParaRPr lang="en-US" dirty="0"/>
          </a:p>
          <a:p>
            <a:pPr lvl="4"/>
            <a:r>
              <a:rPr lang="ru-RU" dirty="0"/>
              <a:t>Пятый уровень </a:t>
            </a:r>
            <a:r>
              <a:rPr lang="en-US" dirty="0"/>
              <a:t>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53429-ED1D-4C3C-8E18-AB0B78290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9D48-CC66-4637-A0C3-6117244AC668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445D8-AEDE-4765-863C-8F36BC0A7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E7033-7D95-43D1-B52E-418E7BF4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030-3781-4A87-A433-81836C85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87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61A94B-9AE3-44F8-9CA4-29BE3AE5BFD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10685401" y="365125"/>
            <a:ext cx="10795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D89CF-782F-448F-AA5F-2BF806D3505E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38199" y="365125"/>
            <a:ext cx="9654767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Текст первого уровня списка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  <a:endParaRPr lang="en-US" dirty="0"/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F1CE3-0213-4C3E-AFC6-4D443E771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1EB7-0B86-4B55-9960-31DBA098E60E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819C-E315-45E8-B8F2-6453C963E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C341D-6A83-44CA-827C-FCCE633F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030-3781-4A87-A433-81836C85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95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ьный слайд с лого СПЭЛС и МИФ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BC454B2E-21DB-48B5-B1EA-CD60C14857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07495" y="1539514"/>
            <a:ext cx="8434560" cy="257528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2A7EB8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D8243A2-4340-4EF0-B723-F6452CB689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7495" y="4353697"/>
            <a:ext cx="8434560" cy="964789"/>
          </a:xfrm>
        </p:spPr>
        <p:txBody>
          <a:bodyPr>
            <a:normAutofit/>
          </a:bodyPr>
          <a:lstStyle>
            <a:lvl1pPr marL="0" indent="0" algn="l">
              <a:buNone/>
              <a:defRPr lang="ru-RU" sz="2600" kern="12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Иванов Иван Иванович</a:t>
            </a:r>
            <a:br>
              <a:rPr lang="ru-RU" dirty="0"/>
            </a:br>
            <a:r>
              <a:rPr lang="ru-RU" dirty="0"/>
              <a:t>Должность, отдел / подразделение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A3B9AA-20D8-40CC-9DBC-1F4ED1BBB485}"/>
              </a:ext>
            </a:extLst>
          </p:cNvPr>
          <p:cNvSpPr/>
          <p:nvPr userDrawn="1"/>
        </p:nvSpPr>
        <p:spPr>
          <a:xfrm>
            <a:off x="10052244" y="6108136"/>
            <a:ext cx="1689811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АО «ЭНПО СПЭЛС» </a:t>
            </a:r>
            <a:endParaRPr lang="en-US" alt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D2CB55C4-6997-5CAB-ED1B-932854B85A14}"/>
              </a:ext>
            </a:extLst>
          </p:cNvPr>
          <p:cNvGrpSpPr/>
          <p:nvPr userDrawn="1"/>
        </p:nvGrpSpPr>
        <p:grpSpPr>
          <a:xfrm>
            <a:off x="0" y="0"/>
            <a:ext cx="2798196" cy="6858000"/>
            <a:chOff x="0" y="0"/>
            <a:chExt cx="2798196" cy="6858000"/>
          </a:xfrm>
        </p:grpSpPr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A0F27188-C5DE-7055-0671-DA14B7E5DFF4}"/>
                </a:ext>
              </a:extLst>
            </p:cNvPr>
            <p:cNvSpPr/>
            <p:nvPr/>
          </p:nvSpPr>
          <p:spPr>
            <a:xfrm flipH="1">
              <a:off x="1" y="0"/>
              <a:ext cx="2795541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8">
              <a:extLst>
                <a:ext uri="{FF2B5EF4-FFF2-40B4-BE49-F238E27FC236}">
                  <a16:creationId xmlns:a16="http://schemas.microsoft.com/office/drawing/2014/main" id="{4C732528-F164-EA6C-E23B-9F3A90619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8289" y="1425194"/>
              <a:ext cx="1618964" cy="2375562"/>
            </a:xfrm>
            <a:prstGeom prst="rect">
              <a:avLst/>
            </a:prstGeom>
          </p:spPr>
        </p:pic>
        <p:cxnSp>
          <p:nvCxnSpPr>
            <p:cNvPr id="5" name="Straight Connector 9">
              <a:extLst>
                <a:ext uri="{FF2B5EF4-FFF2-40B4-BE49-F238E27FC236}">
                  <a16:creationId xmlns:a16="http://schemas.microsoft.com/office/drawing/2014/main" id="{9CF2C932-EDB5-B312-720A-458B56810F31}"/>
                </a:ext>
              </a:extLst>
            </p:cNvPr>
            <p:cNvCxnSpPr/>
            <p:nvPr/>
          </p:nvCxnSpPr>
          <p:spPr>
            <a:xfrm>
              <a:off x="2798196" y="0"/>
              <a:ext cx="0" cy="6858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24D7C740-2913-621A-C629-3A45CD374FE6}"/>
                </a:ext>
              </a:extLst>
            </p:cNvPr>
            <p:cNvSpPr/>
            <p:nvPr/>
          </p:nvSpPr>
          <p:spPr>
            <a:xfrm>
              <a:off x="0" y="1"/>
              <a:ext cx="1187595" cy="1965866"/>
            </a:xfrm>
            <a:custGeom>
              <a:avLst/>
              <a:gdLst>
                <a:gd name="connsiteX0" fmla="*/ 0 w 1187595"/>
                <a:gd name="connsiteY0" fmla="*/ 0 h 1965866"/>
                <a:gd name="connsiteX1" fmla="*/ 1187595 w 1187595"/>
                <a:gd name="connsiteY1" fmla="*/ 0 h 1965866"/>
                <a:gd name="connsiteX2" fmla="*/ 1118947 w 1187595"/>
                <a:gd name="connsiteY2" fmla="*/ 202685 h 1965866"/>
                <a:gd name="connsiteX3" fmla="*/ 227315 w 1187595"/>
                <a:gd name="connsiteY3" fmla="*/ 1722763 h 1965866"/>
                <a:gd name="connsiteX4" fmla="*/ 0 w 1187595"/>
                <a:gd name="connsiteY4" fmla="*/ 1965866 h 1965866"/>
                <a:gd name="connsiteX5" fmla="*/ 0 w 1187595"/>
                <a:gd name="connsiteY5" fmla="*/ 0 h 196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595" h="1965866">
                  <a:moveTo>
                    <a:pt x="0" y="0"/>
                  </a:moveTo>
                  <a:lnTo>
                    <a:pt x="1187595" y="0"/>
                  </a:lnTo>
                  <a:lnTo>
                    <a:pt x="1118947" y="202685"/>
                  </a:lnTo>
                  <a:cubicBezTo>
                    <a:pt x="913785" y="764321"/>
                    <a:pt x="612896" y="1278264"/>
                    <a:pt x="227315" y="1722763"/>
                  </a:cubicBezTo>
                  <a:lnTo>
                    <a:pt x="0" y="1965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E5C2F68F-1AC0-6730-53AD-9177C134ECBC}"/>
                </a:ext>
              </a:extLst>
            </p:cNvPr>
            <p:cNvSpPr/>
            <p:nvPr/>
          </p:nvSpPr>
          <p:spPr>
            <a:xfrm>
              <a:off x="0" y="4007529"/>
              <a:ext cx="1597182" cy="2850470"/>
            </a:xfrm>
            <a:custGeom>
              <a:avLst/>
              <a:gdLst>
                <a:gd name="connsiteX0" fmla="*/ 0 w 1597182"/>
                <a:gd name="connsiteY0" fmla="*/ 0 h 2850470"/>
                <a:gd name="connsiteX1" fmla="*/ 2086 w 1597182"/>
                <a:gd name="connsiteY1" fmla="*/ 457 h 2850470"/>
                <a:gd name="connsiteX2" fmla="*/ 1459832 w 1597182"/>
                <a:gd name="connsiteY2" fmla="*/ 2757465 h 2850470"/>
                <a:gd name="connsiteX3" fmla="*/ 1425417 w 1597182"/>
                <a:gd name="connsiteY3" fmla="*/ 2850470 h 2850470"/>
                <a:gd name="connsiteX4" fmla="*/ 476417 w 1597182"/>
                <a:gd name="connsiteY4" fmla="*/ 2850470 h 2850470"/>
                <a:gd name="connsiteX5" fmla="*/ 459072 w 1597182"/>
                <a:gd name="connsiteY5" fmla="*/ 2778389 h 2850470"/>
                <a:gd name="connsiteX6" fmla="*/ 52486 w 1597182"/>
                <a:gd name="connsiteY6" fmla="*/ 2264645 h 2850470"/>
                <a:gd name="connsiteX7" fmla="*/ 0 w 1597182"/>
                <a:gd name="connsiteY7" fmla="*/ 2241833 h 2850470"/>
                <a:gd name="connsiteX8" fmla="*/ 0 w 1597182"/>
                <a:gd name="connsiteY8" fmla="*/ 0 h 285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7182" h="2850470">
                  <a:moveTo>
                    <a:pt x="0" y="0"/>
                  </a:moveTo>
                  <a:lnTo>
                    <a:pt x="2086" y="457"/>
                  </a:lnTo>
                  <a:cubicBezTo>
                    <a:pt x="1064111" y="271519"/>
                    <a:pt x="1946506" y="1329882"/>
                    <a:pt x="1459832" y="2757465"/>
                  </a:cubicBezTo>
                  <a:lnTo>
                    <a:pt x="1425417" y="2850470"/>
                  </a:lnTo>
                  <a:lnTo>
                    <a:pt x="476417" y="2850470"/>
                  </a:lnTo>
                  <a:lnTo>
                    <a:pt x="459072" y="2778389"/>
                  </a:lnTo>
                  <a:cubicBezTo>
                    <a:pt x="382950" y="2528617"/>
                    <a:pt x="233098" y="2361312"/>
                    <a:pt x="52486" y="2264645"/>
                  </a:cubicBezTo>
                  <a:lnTo>
                    <a:pt x="0" y="2241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12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082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1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79353FE-1498-4671-B1F7-8BD0ECA53464}"/>
              </a:ext>
            </a:extLst>
          </p:cNvPr>
          <p:cNvGrpSpPr/>
          <p:nvPr userDrawn="1"/>
        </p:nvGrpSpPr>
        <p:grpSpPr>
          <a:xfrm>
            <a:off x="0" y="0"/>
            <a:ext cx="2798196" cy="6858000"/>
            <a:chOff x="0" y="0"/>
            <a:chExt cx="2798196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EF949D-C15D-488D-B7BF-C3ECE042431B}"/>
                </a:ext>
              </a:extLst>
            </p:cNvPr>
            <p:cNvSpPr/>
            <p:nvPr/>
          </p:nvSpPr>
          <p:spPr>
            <a:xfrm flipH="1">
              <a:off x="1" y="0"/>
              <a:ext cx="2795541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20E0390-DA21-4770-8958-7969B8FA1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8289" y="1425194"/>
              <a:ext cx="1618964" cy="237556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7E15FE-C96F-4D89-9275-0AA647E427FE}"/>
                </a:ext>
              </a:extLst>
            </p:cNvPr>
            <p:cNvCxnSpPr/>
            <p:nvPr/>
          </p:nvCxnSpPr>
          <p:spPr>
            <a:xfrm>
              <a:off x="2798196" y="0"/>
              <a:ext cx="0" cy="6858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08A2102-F914-45C2-9AA5-120C8BD7DA83}"/>
                </a:ext>
              </a:extLst>
            </p:cNvPr>
            <p:cNvSpPr/>
            <p:nvPr/>
          </p:nvSpPr>
          <p:spPr>
            <a:xfrm>
              <a:off x="0" y="1"/>
              <a:ext cx="1187595" cy="1965866"/>
            </a:xfrm>
            <a:custGeom>
              <a:avLst/>
              <a:gdLst>
                <a:gd name="connsiteX0" fmla="*/ 0 w 1187595"/>
                <a:gd name="connsiteY0" fmla="*/ 0 h 1965866"/>
                <a:gd name="connsiteX1" fmla="*/ 1187595 w 1187595"/>
                <a:gd name="connsiteY1" fmla="*/ 0 h 1965866"/>
                <a:gd name="connsiteX2" fmla="*/ 1118947 w 1187595"/>
                <a:gd name="connsiteY2" fmla="*/ 202685 h 1965866"/>
                <a:gd name="connsiteX3" fmla="*/ 227315 w 1187595"/>
                <a:gd name="connsiteY3" fmla="*/ 1722763 h 1965866"/>
                <a:gd name="connsiteX4" fmla="*/ 0 w 1187595"/>
                <a:gd name="connsiteY4" fmla="*/ 1965866 h 1965866"/>
                <a:gd name="connsiteX5" fmla="*/ 0 w 1187595"/>
                <a:gd name="connsiteY5" fmla="*/ 0 h 196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595" h="1965866">
                  <a:moveTo>
                    <a:pt x="0" y="0"/>
                  </a:moveTo>
                  <a:lnTo>
                    <a:pt x="1187595" y="0"/>
                  </a:lnTo>
                  <a:lnTo>
                    <a:pt x="1118947" y="202685"/>
                  </a:lnTo>
                  <a:cubicBezTo>
                    <a:pt x="913785" y="764321"/>
                    <a:pt x="612896" y="1278264"/>
                    <a:pt x="227315" y="1722763"/>
                  </a:cubicBezTo>
                  <a:lnTo>
                    <a:pt x="0" y="1965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620DE0A-C57B-4BA6-9013-C23FA65D4064}"/>
                </a:ext>
              </a:extLst>
            </p:cNvPr>
            <p:cNvSpPr/>
            <p:nvPr/>
          </p:nvSpPr>
          <p:spPr>
            <a:xfrm>
              <a:off x="0" y="4007529"/>
              <a:ext cx="1597182" cy="2850470"/>
            </a:xfrm>
            <a:custGeom>
              <a:avLst/>
              <a:gdLst>
                <a:gd name="connsiteX0" fmla="*/ 0 w 1597182"/>
                <a:gd name="connsiteY0" fmla="*/ 0 h 2850470"/>
                <a:gd name="connsiteX1" fmla="*/ 2086 w 1597182"/>
                <a:gd name="connsiteY1" fmla="*/ 457 h 2850470"/>
                <a:gd name="connsiteX2" fmla="*/ 1459832 w 1597182"/>
                <a:gd name="connsiteY2" fmla="*/ 2757465 h 2850470"/>
                <a:gd name="connsiteX3" fmla="*/ 1425417 w 1597182"/>
                <a:gd name="connsiteY3" fmla="*/ 2850470 h 2850470"/>
                <a:gd name="connsiteX4" fmla="*/ 476417 w 1597182"/>
                <a:gd name="connsiteY4" fmla="*/ 2850470 h 2850470"/>
                <a:gd name="connsiteX5" fmla="*/ 459072 w 1597182"/>
                <a:gd name="connsiteY5" fmla="*/ 2778389 h 2850470"/>
                <a:gd name="connsiteX6" fmla="*/ 52486 w 1597182"/>
                <a:gd name="connsiteY6" fmla="*/ 2264645 h 2850470"/>
                <a:gd name="connsiteX7" fmla="*/ 0 w 1597182"/>
                <a:gd name="connsiteY7" fmla="*/ 2241833 h 2850470"/>
                <a:gd name="connsiteX8" fmla="*/ 0 w 1597182"/>
                <a:gd name="connsiteY8" fmla="*/ 0 h 285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7182" h="2850470">
                  <a:moveTo>
                    <a:pt x="0" y="0"/>
                  </a:moveTo>
                  <a:lnTo>
                    <a:pt x="2086" y="457"/>
                  </a:lnTo>
                  <a:cubicBezTo>
                    <a:pt x="1064111" y="271519"/>
                    <a:pt x="1946506" y="1329882"/>
                    <a:pt x="1459832" y="2757465"/>
                  </a:cubicBezTo>
                  <a:lnTo>
                    <a:pt x="1425417" y="2850470"/>
                  </a:lnTo>
                  <a:lnTo>
                    <a:pt x="476417" y="2850470"/>
                  </a:lnTo>
                  <a:lnTo>
                    <a:pt x="459072" y="2778389"/>
                  </a:lnTo>
                  <a:cubicBezTo>
                    <a:pt x="382950" y="2528617"/>
                    <a:pt x="233098" y="2361312"/>
                    <a:pt x="52486" y="2264645"/>
                  </a:cubicBezTo>
                  <a:lnTo>
                    <a:pt x="0" y="2241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120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4C61BE-CFB4-488E-B1BD-177D9AD13D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07495" y="1539514"/>
            <a:ext cx="8434560" cy="257528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2A7EB8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E0F48-BAE4-4F7B-9F7B-A4571EDA69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7495" y="4353697"/>
            <a:ext cx="8434560" cy="964789"/>
          </a:xfrm>
        </p:spPr>
        <p:txBody>
          <a:bodyPr>
            <a:normAutofit/>
          </a:bodyPr>
          <a:lstStyle>
            <a:lvl1pPr marL="0" indent="0" algn="l">
              <a:buNone/>
              <a:defRPr lang="ru-RU" sz="2600" kern="12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Иванов Иван Иванович</a:t>
            </a:r>
            <a:br>
              <a:rPr lang="ru-RU" dirty="0"/>
            </a:br>
            <a:r>
              <a:rPr lang="ru-RU" dirty="0"/>
              <a:t>Должность, отдел / подразделение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A832A3-6781-4B63-BD4A-58AE30002AEB}"/>
              </a:ext>
            </a:extLst>
          </p:cNvPr>
          <p:cNvCxnSpPr>
            <a:cxnSpLocks/>
          </p:cNvCxnSpPr>
          <p:nvPr userDrawn="1"/>
        </p:nvCxnSpPr>
        <p:spPr>
          <a:xfrm>
            <a:off x="8362997" y="5655567"/>
            <a:ext cx="0" cy="5591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0AB5376-F10D-4CD3-A3C6-6D4C75AEC030}"/>
              </a:ext>
            </a:extLst>
          </p:cNvPr>
          <p:cNvSpPr/>
          <p:nvPr userDrawn="1"/>
        </p:nvSpPr>
        <p:spPr>
          <a:xfrm>
            <a:off x="3320906" y="5629964"/>
            <a:ext cx="4880119" cy="58477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НАЦИОНАЛЬНЫЙ ИССЛЕДОВАТЕЛЬСКИЙ ЯДЕРНЫЙ УНИВЕРСИТЕТ «МИФИ» </a:t>
            </a:r>
            <a:endParaRPr lang="en-US" alt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C3BD18-C33D-4125-96EE-372146732E6D}"/>
              </a:ext>
            </a:extLst>
          </p:cNvPr>
          <p:cNvSpPr/>
          <p:nvPr userDrawn="1"/>
        </p:nvSpPr>
        <p:spPr>
          <a:xfrm>
            <a:off x="8714780" y="5629964"/>
            <a:ext cx="2540838" cy="33855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АО «ЭНПО СПЭЛС» </a:t>
            </a:r>
            <a:endParaRPr lang="en-US" alt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26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2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F9B2A47-3EB1-4B14-9C01-AD068B9B21EF}"/>
              </a:ext>
            </a:extLst>
          </p:cNvPr>
          <p:cNvGrpSpPr/>
          <p:nvPr userDrawn="1"/>
        </p:nvGrpSpPr>
        <p:grpSpPr>
          <a:xfrm>
            <a:off x="0" y="0"/>
            <a:ext cx="2798196" cy="6858000"/>
            <a:chOff x="0" y="0"/>
            <a:chExt cx="2798196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7309BB6-34BA-4C15-8E57-09E9F889A8D9}"/>
                </a:ext>
              </a:extLst>
            </p:cNvPr>
            <p:cNvSpPr/>
            <p:nvPr/>
          </p:nvSpPr>
          <p:spPr>
            <a:xfrm flipH="1">
              <a:off x="1" y="0"/>
              <a:ext cx="2795541" cy="685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408186-33BD-46DF-95B0-B9BE4014CFA6}"/>
                </a:ext>
              </a:extLst>
            </p:cNvPr>
            <p:cNvCxnSpPr/>
            <p:nvPr/>
          </p:nvCxnSpPr>
          <p:spPr>
            <a:xfrm>
              <a:off x="2798196" y="0"/>
              <a:ext cx="0" cy="6858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5A3E91-1839-4293-828D-0F89E3EAC656}"/>
                </a:ext>
              </a:extLst>
            </p:cNvPr>
            <p:cNvSpPr/>
            <p:nvPr userDrawn="1"/>
          </p:nvSpPr>
          <p:spPr>
            <a:xfrm>
              <a:off x="0" y="4596131"/>
              <a:ext cx="1704814" cy="2261869"/>
            </a:xfrm>
            <a:custGeom>
              <a:avLst/>
              <a:gdLst>
                <a:gd name="connsiteX0" fmla="*/ 329485 w 2526573"/>
                <a:gd name="connsiteY0" fmla="*/ 1092 h 3123625"/>
                <a:gd name="connsiteX1" fmla="*/ 2273282 w 2526573"/>
                <a:gd name="connsiteY1" fmla="*/ 3115318 h 3123625"/>
                <a:gd name="connsiteX2" fmla="*/ 1438418 w 2526573"/>
                <a:gd name="connsiteY2" fmla="*/ 3123625 h 3123625"/>
                <a:gd name="connsiteX3" fmla="*/ 77457 w 2526573"/>
                <a:gd name="connsiteY3" fmla="*/ 2349331 h 3123625"/>
                <a:gd name="connsiteX4" fmla="*/ 0 w 2526573"/>
                <a:gd name="connsiteY4" fmla="*/ 2399461 h 3123625"/>
                <a:gd name="connsiteX5" fmla="*/ 0 w 2526573"/>
                <a:gd name="connsiteY5" fmla="*/ 40163 h 3123625"/>
                <a:gd name="connsiteX6" fmla="*/ 28818 w 2526573"/>
                <a:gd name="connsiteY6" fmla="*/ 33605 h 3123625"/>
                <a:gd name="connsiteX7" fmla="*/ 329485 w 2526573"/>
                <a:gd name="connsiteY7" fmla="*/ 1092 h 312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573" h="3123625">
                  <a:moveTo>
                    <a:pt x="329485" y="1092"/>
                  </a:moveTo>
                  <a:cubicBezTo>
                    <a:pt x="1691524" y="-43267"/>
                    <a:pt x="3117876" y="1268420"/>
                    <a:pt x="2273282" y="3115318"/>
                  </a:cubicBezTo>
                  <a:lnTo>
                    <a:pt x="1438418" y="3123625"/>
                  </a:lnTo>
                  <a:cubicBezTo>
                    <a:pt x="1374297" y="2239442"/>
                    <a:pt x="575326" y="2076399"/>
                    <a:pt x="77457" y="2349331"/>
                  </a:cubicBezTo>
                  <a:lnTo>
                    <a:pt x="0" y="2399461"/>
                  </a:lnTo>
                  <a:lnTo>
                    <a:pt x="0" y="40163"/>
                  </a:lnTo>
                  <a:lnTo>
                    <a:pt x="28818" y="33605"/>
                  </a:lnTo>
                  <a:cubicBezTo>
                    <a:pt x="128054" y="15105"/>
                    <a:pt x="228593" y="4378"/>
                    <a:pt x="329485" y="109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01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F8D838D-8470-4CAA-A221-67D244B62618}"/>
                </a:ext>
              </a:extLst>
            </p:cNvPr>
            <p:cNvGrpSpPr/>
            <p:nvPr/>
          </p:nvGrpSpPr>
          <p:grpSpPr>
            <a:xfrm>
              <a:off x="169000" y="3371941"/>
              <a:ext cx="2064776" cy="1562501"/>
              <a:chOff x="169000" y="3371941"/>
              <a:chExt cx="2064776" cy="1562501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EF491826-EF45-4A61-815A-61B653784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69000" y="3550027"/>
                <a:ext cx="1018595" cy="1384415"/>
              </a:xfrm>
              <a:prstGeom prst="rect">
                <a:avLst/>
              </a:prstGeom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DE77374-F02E-404B-84D8-0197DB4068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044" y="3371941"/>
                <a:ext cx="167073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91C829B-26F9-4350-B74C-CC4AB8A823A1}"/>
                </a:ext>
              </a:extLst>
            </p:cNvPr>
            <p:cNvSpPr/>
            <p:nvPr/>
          </p:nvSpPr>
          <p:spPr>
            <a:xfrm>
              <a:off x="0" y="1"/>
              <a:ext cx="1187595" cy="1965866"/>
            </a:xfrm>
            <a:custGeom>
              <a:avLst/>
              <a:gdLst>
                <a:gd name="connsiteX0" fmla="*/ 0 w 1187595"/>
                <a:gd name="connsiteY0" fmla="*/ 0 h 1965866"/>
                <a:gd name="connsiteX1" fmla="*/ 1187595 w 1187595"/>
                <a:gd name="connsiteY1" fmla="*/ 0 h 1965866"/>
                <a:gd name="connsiteX2" fmla="*/ 1118947 w 1187595"/>
                <a:gd name="connsiteY2" fmla="*/ 202685 h 1965866"/>
                <a:gd name="connsiteX3" fmla="*/ 227315 w 1187595"/>
                <a:gd name="connsiteY3" fmla="*/ 1722763 h 1965866"/>
                <a:gd name="connsiteX4" fmla="*/ 0 w 1187595"/>
                <a:gd name="connsiteY4" fmla="*/ 1965866 h 1965866"/>
                <a:gd name="connsiteX5" fmla="*/ 0 w 1187595"/>
                <a:gd name="connsiteY5" fmla="*/ 0 h 196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595" h="1965866">
                  <a:moveTo>
                    <a:pt x="0" y="0"/>
                  </a:moveTo>
                  <a:lnTo>
                    <a:pt x="1187595" y="0"/>
                  </a:lnTo>
                  <a:lnTo>
                    <a:pt x="1118947" y="202685"/>
                  </a:lnTo>
                  <a:cubicBezTo>
                    <a:pt x="913785" y="764321"/>
                    <a:pt x="612896" y="1278264"/>
                    <a:pt x="227315" y="1722763"/>
                  </a:cubicBezTo>
                  <a:lnTo>
                    <a:pt x="0" y="1965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BC454B2E-21DB-48B5-B1EA-CD60C14857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07495" y="1539514"/>
            <a:ext cx="8434560" cy="257528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2A7EB8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D8243A2-4340-4EF0-B723-F6452CB689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7495" y="4353697"/>
            <a:ext cx="8434560" cy="964789"/>
          </a:xfrm>
        </p:spPr>
        <p:txBody>
          <a:bodyPr>
            <a:normAutofit/>
          </a:bodyPr>
          <a:lstStyle>
            <a:lvl1pPr marL="0" indent="0" algn="l">
              <a:buNone/>
              <a:defRPr lang="ru-RU" sz="2600" kern="12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Иванов Иван Иванович</a:t>
            </a:r>
            <a:br>
              <a:rPr lang="ru-RU" dirty="0"/>
            </a:br>
            <a:r>
              <a:rPr lang="ru-RU" dirty="0"/>
              <a:t>Должность, отдел / подразделение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F02725-A10E-4D9D-81B1-C46E9AC64C4E}"/>
              </a:ext>
            </a:extLst>
          </p:cNvPr>
          <p:cNvCxnSpPr>
            <a:cxnSpLocks/>
          </p:cNvCxnSpPr>
          <p:nvPr userDrawn="1"/>
        </p:nvCxnSpPr>
        <p:spPr>
          <a:xfrm>
            <a:off x="7239591" y="5543550"/>
            <a:ext cx="0" cy="5591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E33CD950-5065-4544-B68E-A6C15BAA2E39}"/>
              </a:ext>
            </a:extLst>
          </p:cNvPr>
          <p:cNvSpPr/>
          <p:nvPr userDrawn="1"/>
        </p:nvSpPr>
        <p:spPr>
          <a:xfrm>
            <a:off x="3303224" y="5416461"/>
            <a:ext cx="1511665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ru-RU" sz="16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ОИЯИ, </a:t>
            </a:r>
            <a:r>
              <a:rPr lang="ru-RU" altLang="ru-RU" sz="16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г</a:t>
            </a:r>
            <a:r>
              <a:rPr lang="en-US" altLang="ru-RU" sz="16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. </a:t>
            </a:r>
            <a:r>
              <a:rPr lang="en-US" altLang="ru-RU" sz="1600" cap="all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Дубна</a:t>
            </a:r>
            <a:endParaRPr lang="en-US" altLang="ru-RU" sz="1600" cap="all" baseline="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A3B9AA-20D8-40CC-9DBC-1F4ED1BBB485}"/>
              </a:ext>
            </a:extLst>
          </p:cNvPr>
          <p:cNvSpPr/>
          <p:nvPr userDrawn="1"/>
        </p:nvSpPr>
        <p:spPr>
          <a:xfrm>
            <a:off x="7141247" y="5395484"/>
            <a:ext cx="4505113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ru-RU" sz="16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АО ЭНПО СПЭЛС, г. </a:t>
            </a:r>
            <a:r>
              <a:rPr lang="en-US" altLang="ru-RU" sz="1600" cap="all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Москва</a:t>
            </a:r>
            <a:endParaRPr lang="en-US" altLang="ru-RU" sz="1600" cap="all" baseline="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ADDA0A-FE1E-4EB8-B4AD-1F9BF95182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63" y="5466424"/>
            <a:ext cx="1405889" cy="1384419"/>
          </a:xfrm>
          <a:prstGeom prst="rect">
            <a:avLst/>
          </a:prstGeom>
        </p:spPr>
      </p:pic>
      <p:sp>
        <p:nvSpPr>
          <p:cNvPr id="20" name="Rectangle 27">
            <a:extLst>
              <a:ext uri="{FF2B5EF4-FFF2-40B4-BE49-F238E27FC236}">
                <a16:creationId xmlns:a16="http://schemas.microsoft.com/office/drawing/2014/main" id="{DAB6E65A-023A-4AC8-808D-E15DF590D378}"/>
              </a:ext>
            </a:extLst>
          </p:cNvPr>
          <p:cNvSpPr/>
          <p:nvPr userDrawn="1"/>
        </p:nvSpPr>
        <p:spPr>
          <a:xfrm>
            <a:off x="4299712" y="5402417"/>
            <a:ext cx="3926166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ru-RU" sz="16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ИТЭФ, г. </a:t>
            </a:r>
            <a:r>
              <a:rPr lang="en-US" altLang="ru-RU" sz="1600" cap="all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МОсква</a:t>
            </a:r>
            <a:endParaRPr lang="en-US" altLang="ru-RU" sz="1600" cap="all" baseline="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AC419C7-8998-4051-8F76-DB3DF5D3CF6E}"/>
              </a:ext>
            </a:extLst>
          </p:cNvPr>
          <p:cNvSpPr/>
          <p:nvPr userDrawn="1"/>
        </p:nvSpPr>
        <p:spPr>
          <a:xfrm>
            <a:off x="3303224" y="5891350"/>
            <a:ext cx="3920863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ru-RU" sz="16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АО ГИРО-ПРОМ, г. </a:t>
            </a:r>
            <a:r>
              <a:rPr lang="en-US" altLang="ru-RU" sz="1600" cap="all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Дубна</a:t>
            </a:r>
            <a:endParaRPr lang="en-US" altLang="ru-RU" sz="1600" cap="all" baseline="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AC7AF4-7E99-4FC3-BA82-134BF1C65C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8" y="1989107"/>
            <a:ext cx="2389499" cy="12466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09DCC9-1213-47B3-953B-7AC6AA7A98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94" y="4114800"/>
            <a:ext cx="1428750" cy="14287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2DB280-69B7-40FE-B947-CFB6CE694E5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92" y="558814"/>
            <a:ext cx="188595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5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 с лого МИФ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F9B2A47-3EB1-4B14-9C01-AD068B9B21EF}"/>
              </a:ext>
            </a:extLst>
          </p:cNvPr>
          <p:cNvGrpSpPr/>
          <p:nvPr userDrawn="1"/>
        </p:nvGrpSpPr>
        <p:grpSpPr>
          <a:xfrm>
            <a:off x="0" y="0"/>
            <a:ext cx="2798196" cy="6858000"/>
            <a:chOff x="0" y="0"/>
            <a:chExt cx="2798196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7309BB6-34BA-4C15-8E57-09E9F889A8D9}"/>
                </a:ext>
              </a:extLst>
            </p:cNvPr>
            <p:cNvSpPr/>
            <p:nvPr/>
          </p:nvSpPr>
          <p:spPr>
            <a:xfrm flipH="1">
              <a:off x="1" y="0"/>
              <a:ext cx="2795541" cy="685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408186-33BD-46DF-95B0-B9BE4014CFA6}"/>
                </a:ext>
              </a:extLst>
            </p:cNvPr>
            <p:cNvCxnSpPr/>
            <p:nvPr/>
          </p:nvCxnSpPr>
          <p:spPr>
            <a:xfrm>
              <a:off x="2798196" y="0"/>
              <a:ext cx="0" cy="6858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5A3E91-1839-4293-828D-0F89E3EAC656}"/>
                </a:ext>
              </a:extLst>
            </p:cNvPr>
            <p:cNvSpPr/>
            <p:nvPr userDrawn="1"/>
          </p:nvSpPr>
          <p:spPr>
            <a:xfrm>
              <a:off x="0" y="4596131"/>
              <a:ext cx="1704814" cy="2261869"/>
            </a:xfrm>
            <a:custGeom>
              <a:avLst/>
              <a:gdLst>
                <a:gd name="connsiteX0" fmla="*/ 329485 w 2526573"/>
                <a:gd name="connsiteY0" fmla="*/ 1092 h 3123625"/>
                <a:gd name="connsiteX1" fmla="*/ 2273282 w 2526573"/>
                <a:gd name="connsiteY1" fmla="*/ 3115318 h 3123625"/>
                <a:gd name="connsiteX2" fmla="*/ 1438418 w 2526573"/>
                <a:gd name="connsiteY2" fmla="*/ 3123625 h 3123625"/>
                <a:gd name="connsiteX3" fmla="*/ 77457 w 2526573"/>
                <a:gd name="connsiteY3" fmla="*/ 2349331 h 3123625"/>
                <a:gd name="connsiteX4" fmla="*/ 0 w 2526573"/>
                <a:gd name="connsiteY4" fmla="*/ 2399461 h 3123625"/>
                <a:gd name="connsiteX5" fmla="*/ 0 w 2526573"/>
                <a:gd name="connsiteY5" fmla="*/ 40163 h 3123625"/>
                <a:gd name="connsiteX6" fmla="*/ 28818 w 2526573"/>
                <a:gd name="connsiteY6" fmla="*/ 33605 h 3123625"/>
                <a:gd name="connsiteX7" fmla="*/ 329485 w 2526573"/>
                <a:gd name="connsiteY7" fmla="*/ 1092 h 312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573" h="3123625">
                  <a:moveTo>
                    <a:pt x="329485" y="1092"/>
                  </a:moveTo>
                  <a:cubicBezTo>
                    <a:pt x="1691524" y="-43267"/>
                    <a:pt x="3117876" y="1268420"/>
                    <a:pt x="2273282" y="3115318"/>
                  </a:cubicBezTo>
                  <a:lnTo>
                    <a:pt x="1438418" y="3123625"/>
                  </a:lnTo>
                  <a:cubicBezTo>
                    <a:pt x="1374297" y="2239442"/>
                    <a:pt x="575326" y="2076399"/>
                    <a:pt x="77457" y="2349331"/>
                  </a:cubicBezTo>
                  <a:lnTo>
                    <a:pt x="0" y="2399461"/>
                  </a:lnTo>
                  <a:lnTo>
                    <a:pt x="0" y="40163"/>
                  </a:lnTo>
                  <a:lnTo>
                    <a:pt x="28818" y="33605"/>
                  </a:lnTo>
                  <a:cubicBezTo>
                    <a:pt x="128054" y="15105"/>
                    <a:pt x="228593" y="4378"/>
                    <a:pt x="329485" y="109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01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DE77374-F02E-404B-84D8-0197DB4068B3}"/>
                </a:ext>
              </a:extLst>
            </p:cNvPr>
            <p:cNvCxnSpPr>
              <a:cxnSpLocks/>
            </p:cNvCxnSpPr>
            <p:nvPr/>
          </p:nvCxnSpPr>
          <p:spPr>
            <a:xfrm>
              <a:off x="563044" y="3371941"/>
              <a:ext cx="167073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91C829B-26F9-4350-B74C-CC4AB8A823A1}"/>
                </a:ext>
              </a:extLst>
            </p:cNvPr>
            <p:cNvSpPr/>
            <p:nvPr/>
          </p:nvSpPr>
          <p:spPr>
            <a:xfrm>
              <a:off x="0" y="1"/>
              <a:ext cx="1187595" cy="1965866"/>
            </a:xfrm>
            <a:custGeom>
              <a:avLst/>
              <a:gdLst>
                <a:gd name="connsiteX0" fmla="*/ 0 w 1187595"/>
                <a:gd name="connsiteY0" fmla="*/ 0 h 1965866"/>
                <a:gd name="connsiteX1" fmla="*/ 1187595 w 1187595"/>
                <a:gd name="connsiteY1" fmla="*/ 0 h 1965866"/>
                <a:gd name="connsiteX2" fmla="*/ 1118947 w 1187595"/>
                <a:gd name="connsiteY2" fmla="*/ 202685 h 1965866"/>
                <a:gd name="connsiteX3" fmla="*/ 227315 w 1187595"/>
                <a:gd name="connsiteY3" fmla="*/ 1722763 h 1965866"/>
                <a:gd name="connsiteX4" fmla="*/ 0 w 1187595"/>
                <a:gd name="connsiteY4" fmla="*/ 1965866 h 1965866"/>
                <a:gd name="connsiteX5" fmla="*/ 0 w 1187595"/>
                <a:gd name="connsiteY5" fmla="*/ 0 h 196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7595" h="1965866">
                  <a:moveTo>
                    <a:pt x="0" y="0"/>
                  </a:moveTo>
                  <a:lnTo>
                    <a:pt x="1187595" y="0"/>
                  </a:lnTo>
                  <a:lnTo>
                    <a:pt x="1118947" y="202685"/>
                  </a:lnTo>
                  <a:cubicBezTo>
                    <a:pt x="913785" y="764321"/>
                    <a:pt x="612896" y="1278264"/>
                    <a:pt x="227315" y="1722763"/>
                  </a:cubicBezTo>
                  <a:lnTo>
                    <a:pt x="0" y="1965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BC454B2E-21DB-48B5-B1EA-CD60C14857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07495" y="1539514"/>
            <a:ext cx="8434560" cy="257528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2A7EB8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D8243A2-4340-4EF0-B723-F6452CB689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7495" y="4353697"/>
            <a:ext cx="8434560" cy="964789"/>
          </a:xfrm>
        </p:spPr>
        <p:txBody>
          <a:bodyPr>
            <a:normAutofit/>
          </a:bodyPr>
          <a:lstStyle>
            <a:lvl1pPr marL="0" indent="0" algn="l">
              <a:buNone/>
              <a:defRPr lang="ru-RU" sz="2600" kern="12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Иванов Иван Иванович</a:t>
            </a:r>
            <a:br>
              <a:rPr lang="ru-RU" dirty="0"/>
            </a:br>
            <a:r>
              <a:rPr lang="ru-RU" dirty="0"/>
              <a:t>Должность, отдел / подразделение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3CD950-5065-4544-B68E-A6C15BAA2E39}"/>
              </a:ext>
            </a:extLst>
          </p:cNvPr>
          <p:cNvSpPr/>
          <p:nvPr userDrawn="1"/>
        </p:nvSpPr>
        <p:spPr>
          <a:xfrm>
            <a:off x="3320906" y="5629964"/>
            <a:ext cx="4880119" cy="58477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НАЦИОНАЛЬНЫЙ ИССЛЕДОВАТЕЛЬСКИЙ ЯДЕРНЫЙ УНИВЕРСИТЕТ «МИФИ» </a:t>
            </a:r>
            <a:endParaRPr lang="en-US" alt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\\file\NTK-5\Обмен\!Презентационные материалы\!!!!Логотипы\=МИФИ_АКТУАЛЬНЫЙ ЛОГОТИП\Ru\Логотип МИФИ_рус_краткий_белый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5" y="2224995"/>
            <a:ext cx="2647541" cy="168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736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_ с лого консорциу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BC454B2E-21DB-48B5-B1EA-CD60C14857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8764" y="2768600"/>
            <a:ext cx="11243291" cy="1548896"/>
          </a:xfrm>
        </p:spPr>
        <p:txBody>
          <a:bodyPr anchor="t">
            <a:normAutofit/>
          </a:bodyPr>
          <a:lstStyle>
            <a:lvl1pPr algn="ctr">
              <a:defRPr sz="4000" b="1">
                <a:solidFill>
                  <a:srgbClr val="2A7EB8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D8243A2-4340-4EF0-B723-F6452CB689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8764" y="4466821"/>
            <a:ext cx="11243291" cy="1183503"/>
          </a:xfrm>
        </p:spPr>
        <p:txBody>
          <a:bodyPr>
            <a:normAutofit/>
          </a:bodyPr>
          <a:lstStyle>
            <a:lvl1pPr marL="0" indent="0" algn="ctr">
              <a:buNone/>
              <a:defRPr lang="ru-RU" sz="2600" kern="1200" dirty="0" smtClean="0">
                <a:solidFill>
                  <a:schemeClr val="tx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Иванов Иван Иванович</a:t>
            </a:r>
            <a:br>
              <a:rPr lang="ru-RU" dirty="0"/>
            </a:br>
            <a:r>
              <a:rPr lang="ru-RU" dirty="0"/>
              <a:t>Должность, отдел / подразделение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F02725-A10E-4D9D-81B1-C46E9AC64C4E}"/>
              </a:ext>
            </a:extLst>
          </p:cNvPr>
          <p:cNvCxnSpPr>
            <a:cxnSpLocks/>
          </p:cNvCxnSpPr>
          <p:nvPr userDrawn="1"/>
        </p:nvCxnSpPr>
        <p:spPr>
          <a:xfrm>
            <a:off x="6201688" y="6102340"/>
            <a:ext cx="0" cy="5591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E33CD950-5065-4544-B68E-A6C15BAA2E39}"/>
              </a:ext>
            </a:extLst>
          </p:cNvPr>
          <p:cNvSpPr/>
          <p:nvPr userDrawn="1"/>
        </p:nvSpPr>
        <p:spPr>
          <a:xfrm>
            <a:off x="1159598" y="6076737"/>
            <a:ext cx="4690308" cy="58477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НАЦИОНАЛЬНЫЙ ИССЛЕДОВАТЕЛЬСКИЙ ЯДЕРНЫЙ УНИВЕРСИТЕТ «МИФИ» </a:t>
            </a:r>
            <a:endParaRPr lang="en-US" alt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A3B9AA-20D8-40CC-9DBC-1F4ED1BBB485}"/>
              </a:ext>
            </a:extLst>
          </p:cNvPr>
          <p:cNvSpPr/>
          <p:nvPr userDrawn="1"/>
        </p:nvSpPr>
        <p:spPr>
          <a:xfrm>
            <a:off x="6553471" y="6076737"/>
            <a:ext cx="2540838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АО «ЭНПО СПЭЛС» </a:t>
            </a:r>
            <a:endParaRPr lang="en-US" alt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Rectangle 28">
            <a:extLst>
              <a:ext uri="{FF2B5EF4-FFF2-40B4-BE49-F238E27FC236}">
                <a16:creationId xmlns:a16="http://schemas.microsoft.com/office/drawing/2014/main" id="{C4A84A48-B97F-4011-A6D2-84EB36DF31D3}"/>
              </a:ext>
            </a:extLst>
          </p:cNvPr>
          <p:cNvSpPr/>
          <p:nvPr userDrawn="1"/>
        </p:nvSpPr>
        <p:spPr>
          <a:xfrm>
            <a:off x="498764" y="5650324"/>
            <a:ext cx="11243290" cy="36933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800" dirty="0">
                <a:solidFill>
                  <a:srgbClr val="2A7EB8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КОНСОРЦИУМ «ДОВЕРЕННЫЕ И ЭКСТРЕМАЛЬНЫЕ ЭЛЕКТРОННЫЕ СИСТЕМЫ»</a:t>
            </a:r>
            <a:endParaRPr lang="en-US" altLang="ru-RU" sz="1800" dirty="0">
              <a:solidFill>
                <a:srgbClr val="2A7EB8"/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E8A1E6-5BE6-4B26-B333-A75B476373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7428"/>
            <a:ext cx="121920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3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565E3-138B-47D7-9FFE-10A0998B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9301BD-6E1E-435B-942E-D01BD832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34402-5818-4CB3-8EFD-6F9E679BD770}" type="datetime1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7F4EFB-2159-4467-9F34-9183E04D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38F89-7972-457E-9A05-0F9648A8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030-3781-4A87-A433-81836C85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03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F1430-D799-4C2C-91DB-12E1F72D84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A7EB8"/>
                </a:solidFill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99B6D-D1FF-4468-9281-4BE5436CE68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Текст первого уровня списка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  <a:endParaRPr lang="en-US" dirty="0"/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D3A99-2B5F-49EF-B3D2-EBC3CF77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AD31F-7A63-4965-89B6-04E917621970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324EE-9E22-4768-9A04-55322F048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450" y="6419850"/>
            <a:ext cx="404544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8E9E9-164E-4B0B-9403-B7A36D81B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030-3781-4A87-A433-81836C85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2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Слайд с названием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1A73C68-8DB0-48B7-933E-262305E37E09}"/>
              </a:ext>
            </a:extLst>
          </p:cNvPr>
          <p:cNvGrpSpPr/>
          <p:nvPr userDrawn="1"/>
        </p:nvGrpSpPr>
        <p:grpSpPr>
          <a:xfrm>
            <a:off x="6350" y="0"/>
            <a:ext cx="12185650" cy="6858001"/>
            <a:chOff x="6350" y="0"/>
            <a:chExt cx="12185650" cy="685800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1585572-95D3-46B5-9F14-6260ACF45992}"/>
                </a:ext>
              </a:extLst>
            </p:cNvPr>
            <p:cNvSpPr/>
            <p:nvPr/>
          </p:nvSpPr>
          <p:spPr>
            <a:xfrm>
              <a:off x="6350" y="0"/>
              <a:ext cx="479847" cy="3305233"/>
            </a:xfrm>
            <a:custGeom>
              <a:avLst/>
              <a:gdLst>
                <a:gd name="connsiteX0" fmla="*/ 0 w 479847"/>
                <a:gd name="connsiteY0" fmla="*/ 0 h 3305233"/>
                <a:gd name="connsiteX1" fmla="*/ 231141 w 479847"/>
                <a:gd name="connsiteY1" fmla="*/ 0 h 3305233"/>
                <a:gd name="connsiteX2" fmla="*/ 246587 w 479847"/>
                <a:gd name="connsiteY2" fmla="*/ 40581 h 3305233"/>
                <a:gd name="connsiteX3" fmla="*/ 264736 w 479847"/>
                <a:gd name="connsiteY3" fmla="*/ 2705600 h 3305233"/>
                <a:gd name="connsiteX4" fmla="*/ 42704 w 479847"/>
                <a:gd name="connsiteY4" fmla="*/ 3228729 h 3305233"/>
                <a:gd name="connsiteX5" fmla="*/ 0 w 479847"/>
                <a:gd name="connsiteY5" fmla="*/ 3305233 h 3305233"/>
                <a:gd name="connsiteX6" fmla="*/ 0 w 479847"/>
                <a:gd name="connsiteY6" fmla="*/ 0 h 330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9847" h="3305233">
                  <a:moveTo>
                    <a:pt x="0" y="0"/>
                  </a:moveTo>
                  <a:lnTo>
                    <a:pt x="231141" y="0"/>
                  </a:lnTo>
                  <a:lnTo>
                    <a:pt x="246587" y="40581"/>
                  </a:lnTo>
                  <a:cubicBezTo>
                    <a:pt x="548973" y="896702"/>
                    <a:pt x="559827" y="1846454"/>
                    <a:pt x="264736" y="2705600"/>
                  </a:cubicBezTo>
                  <a:cubicBezTo>
                    <a:pt x="203510" y="2884261"/>
                    <a:pt x="129423" y="3059220"/>
                    <a:pt x="42704" y="3228729"/>
                  </a:cubicBezTo>
                  <a:lnTo>
                    <a:pt x="0" y="3305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86D5E81-C282-4BC5-87AC-217EDEB5159F}"/>
                </a:ext>
              </a:extLst>
            </p:cNvPr>
            <p:cNvSpPr/>
            <p:nvPr/>
          </p:nvSpPr>
          <p:spPr>
            <a:xfrm>
              <a:off x="10530520" y="6384821"/>
              <a:ext cx="1661480" cy="473180"/>
            </a:xfrm>
            <a:custGeom>
              <a:avLst/>
              <a:gdLst>
                <a:gd name="connsiteX0" fmla="*/ 1340670 w 1661480"/>
                <a:gd name="connsiteY0" fmla="*/ 1303 h 473180"/>
                <a:gd name="connsiteX1" fmla="*/ 1543945 w 1661480"/>
                <a:gd name="connsiteY1" fmla="*/ 3043 h 473180"/>
                <a:gd name="connsiteX2" fmla="*/ 1661480 w 1661480"/>
                <a:gd name="connsiteY2" fmla="*/ 13566 h 473180"/>
                <a:gd name="connsiteX3" fmla="*/ 1661480 w 1661480"/>
                <a:gd name="connsiteY3" fmla="*/ 473180 h 473180"/>
                <a:gd name="connsiteX4" fmla="*/ 0 w 1661480"/>
                <a:gd name="connsiteY4" fmla="*/ 473180 h 473180"/>
                <a:gd name="connsiteX5" fmla="*/ 108425 w 1661480"/>
                <a:gd name="connsiteY5" fmla="*/ 397157 h 473180"/>
                <a:gd name="connsiteX6" fmla="*/ 463689 w 1661480"/>
                <a:gd name="connsiteY6" fmla="*/ 203322 h 473180"/>
                <a:gd name="connsiteX7" fmla="*/ 1340670 w 1661480"/>
                <a:gd name="connsiteY7" fmla="*/ 1303 h 47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1480" h="473180">
                  <a:moveTo>
                    <a:pt x="1340670" y="1303"/>
                  </a:moveTo>
                  <a:cubicBezTo>
                    <a:pt x="1408362" y="-901"/>
                    <a:pt x="1476188" y="-298"/>
                    <a:pt x="1543945" y="3043"/>
                  </a:cubicBezTo>
                  <a:lnTo>
                    <a:pt x="1661480" y="13566"/>
                  </a:lnTo>
                  <a:lnTo>
                    <a:pt x="1661480" y="473180"/>
                  </a:lnTo>
                  <a:lnTo>
                    <a:pt x="0" y="473180"/>
                  </a:lnTo>
                  <a:lnTo>
                    <a:pt x="108425" y="397157"/>
                  </a:lnTo>
                  <a:cubicBezTo>
                    <a:pt x="223176" y="323075"/>
                    <a:pt x="342310" y="258438"/>
                    <a:pt x="463689" y="203322"/>
                  </a:cubicBezTo>
                  <a:cubicBezTo>
                    <a:pt x="741592" y="76368"/>
                    <a:pt x="1039816" y="11101"/>
                    <a:pt x="1340670" y="1303"/>
                  </a:cubicBezTo>
                  <a:close/>
                </a:path>
              </a:pathLst>
            </a:custGeom>
            <a:solidFill>
              <a:srgbClr val="DA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772C151-C2CB-4D2F-AAEB-C77AD7762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450" y="1709739"/>
            <a:ext cx="10732000" cy="148103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15AAA-E8E6-435E-A564-AC53CB7F4D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5450" y="3225798"/>
            <a:ext cx="10732000" cy="286385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Поясняющий текст для раздела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1465F-22F6-4861-BE18-21E8AC3FE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16D1-5DE5-41F1-8836-53BBF6305159}" type="datetime1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1B38D-89C1-4C31-9FE9-980B9E32F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19D42-8529-4291-BD00-39C92C7F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030-3781-4A87-A433-81836C85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5A0FF-10D8-4F36-8067-DA459F940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452" y="266700"/>
            <a:ext cx="11360648" cy="849309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9C8FC-06A1-4E55-A33F-DCDE3B1CE1C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5450" y="1592260"/>
            <a:ext cx="536625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Текст первого уровня списка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  <a:endParaRPr lang="en-US" dirty="0"/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E98FD-91C7-4916-8701-F62485CE0DA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14536" y="1592260"/>
            <a:ext cx="5689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Текст первого уровня списка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  <a:endParaRPr lang="en-US" dirty="0"/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92F33-F684-4D44-9F6C-6CC725D1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E7CC-4979-423E-81CD-162DCA5F73FA}" type="datetime1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A87CA-24D2-45DE-84CB-28BF47EB9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D7CBA-4550-4249-83CF-7AFA8AF7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030-3781-4A87-A433-81836C85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8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8A52-E5BB-4CAC-99A0-46332DA404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450" y="306387"/>
            <a:ext cx="11220950" cy="823913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rgbClr val="2A7EB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C3DC0-AE25-4660-9A90-BCAA602657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5450" y="1536308"/>
            <a:ext cx="5480550" cy="509776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Название группы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97ECE-1BC4-4CF4-BE56-75DB9E28679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450" y="2118511"/>
            <a:ext cx="5480550" cy="40711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Текст первого уровня списка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  <a:endParaRPr lang="en-US" dirty="0"/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1D35D-41CD-4985-A470-8C2B743D909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28859" y="1536308"/>
            <a:ext cx="5507541" cy="509776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Название группы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32555D-61F0-4C37-BF14-05C1166A6F6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28859" y="2118511"/>
            <a:ext cx="5507541" cy="40711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Текст первого уровня списка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  <a:endParaRPr lang="en-US" dirty="0"/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5F6ECF-6CDA-4527-82D3-F088F26EE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BC06-0265-4B39-B733-E96AE7EBB3EF}" type="datetime1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5F2A64-FE5F-451C-B0FE-5187201F9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03EFF1-9706-40A0-B983-BE335444E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030-3781-4A87-A433-81836C85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2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60C4318-DA49-44D3-86E9-D294CB79D6CF}"/>
              </a:ext>
            </a:extLst>
          </p:cNvPr>
          <p:cNvGrpSpPr/>
          <p:nvPr userDrawn="1"/>
        </p:nvGrpSpPr>
        <p:grpSpPr>
          <a:xfrm>
            <a:off x="6350" y="0"/>
            <a:ext cx="12185650" cy="6858001"/>
            <a:chOff x="6350" y="0"/>
            <a:chExt cx="12185650" cy="685800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F9B13D1-A688-47D8-8FD2-B4A74A6E65D4}"/>
                </a:ext>
              </a:extLst>
            </p:cNvPr>
            <p:cNvSpPr/>
            <p:nvPr/>
          </p:nvSpPr>
          <p:spPr>
            <a:xfrm>
              <a:off x="6350" y="0"/>
              <a:ext cx="479847" cy="3305233"/>
            </a:xfrm>
            <a:custGeom>
              <a:avLst/>
              <a:gdLst>
                <a:gd name="connsiteX0" fmla="*/ 0 w 479847"/>
                <a:gd name="connsiteY0" fmla="*/ 0 h 3305233"/>
                <a:gd name="connsiteX1" fmla="*/ 231141 w 479847"/>
                <a:gd name="connsiteY1" fmla="*/ 0 h 3305233"/>
                <a:gd name="connsiteX2" fmla="*/ 246587 w 479847"/>
                <a:gd name="connsiteY2" fmla="*/ 40581 h 3305233"/>
                <a:gd name="connsiteX3" fmla="*/ 264736 w 479847"/>
                <a:gd name="connsiteY3" fmla="*/ 2705600 h 3305233"/>
                <a:gd name="connsiteX4" fmla="*/ 42704 w 479847"/>
                <a:gd name="connsiteY4" fmla="*/ 3228729 h 3305233"/>
                <a:gd name="connsiteX5" fmla="*/ 0 w 479847"/>
                <a:gd name="connsiteY5" fmla="*/ 3305233 h 3305233"/>
                <a:gd name="connsiteX6" fmla="*/ 0 w 479847"/>
                <a:gd name="connsiteY6" fmla="*/ 0 h 330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9847" h="3305233">
                  <a:moveTo>
                    <a:pt x="0" y="0"/>
                  </a:moveTo>
                  <a:lnTo>
                    <a:pt x="231141" y="0"/>
                  </a:lnTo>
                  <a:lnTo>
                    <a:pt x="246587" y="40581"/>
                  </a:lnTo>
                  <a:cubicBezTo>
                    <a:pt x="548973" y="896702"/>
                    <a:pt x="559827" y="1846454"/>
                    <a:pt x="264736" y="2705600"/>
                  </a:cubicBezTo>
                  <a:cubicBezTo>
                    <a:pt x="203510" y="2884261"/>
                    <a:pt x="129423" y="3059220"/>
                    <a:pt x="42704" y="3228729"/>
                  </a:cubicBezTo>
                  <a:lnTo>
                    <a:pt x="0" y="3305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7067052-08CC-40C8-95B4-E18231BA2AE0}"/>
                </a:ext>
              </a:extLst>
            </p:cNvPr>
            <p:cNvSpPr/>
            <p:nvPr/>
          </p:nvSpPr>
          <p:spPr>
            <a:xfrm>
              <a:off x="10530520" y="6384821"/>
              <a:ext cx="1661480" cy="473180"/>
            </a:xfrm>
            <a:custGeom>
              <a:avLst/>
              <a:gdLst>
                <a:gd name="connsiteX0" fmla="*/ 1340670 w 1661480"/>
                <a:gd name="connsiteY0" fmla="*/ 1303 h 473180"/>
                <a:gd name="connsiteX1" fmla="*/ 1543945 w 1661480"/>
                <a:gd name="connsiteY1" fmla="*/ 3043 h 473180"/>
                <a:gd name="connsiteX2" fmla="*/ 1661480 w 1661480"/>
                <a:gd name="connsiteY2" fmla="*/ 13566 h 473180"/>
                <a:gd name="connsiteX3" fmla="*/ 1661480 w 1661480"/>
                <a:gd name="connsiteY3" fmla="*/ 473180 h 473180"/>
                <a:gd name="connsiteX4" fmla="*/ 0 w 1661480"/>
                <a:gd name="connsiteY4" fmla="*/ 473180 h 473180"/>
                <a:gd name="connsiteX5" fmla="*/ 108425 w 1661480"/>
                <a:gd name="connsiteY5" fmla="*/ 397157 h 473180"/>
                <a:gd name="connsiteX6" fmla="*/ 463689 w 1661480"/>
                <a:gd name="connsiteY6" fmla="*/ 203322 h 473180"/>
                <a:gd name="connsiteX7" fmla="*/ 1340670 w 1661480"/>
                <a:gd name="connsiteY7" fmla="*/ 1303 h 47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1480" h="473180">
                  <a:moveTo>
                    <a:pt x="1340670" y="1303"/>
                  </a:moveTo>
                  <a:cubicBezTo>
                    <a:pt x="1408362" y="-901"/>
                    <a:pt x="1476188" y="-298"/>
                    <a:pt x="1543945" y="3043"/>
                  </a:cubicBezTo>
                  <a:lnTo>
                    <a:pt x="1661480" y="13566"/>
                  </a:lnTo>
                  <a:lnTo>
                    <a:pt x="1661480" y="473180"/>
                  </a:lnTo>
                  <a:lnTo>
                    <a:pt x="0" y="473180"/>
                  </a:lnTo>
                  <a:lnTo>
                    <a:pt x="108425" y="397157"/>
                  </a:lnTo>
                  <a:cubicBezTo>
                    <a:pt x="223176" y="323075"/>
                    <a:pt x="342310" y="258438"/>
                    <a:pt x="463689" y="203322"/>
                  </a:cubicBezTo>
                  <a:cubicBezTo>
                    <a:pt x="741592" y="76368"/>
                    <a:pt x="1039816" y="11101"/>
                    <a:pt x="1340670" y="1303"/>
                  </a:cubicBezTo>
                  <a:close/>
                </a:path>
              </a:pathLst>
            </a:custGeom>
            <a:solidFill>
              <a:srgbClr val="DA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91D53-A3D3-46BA-AFB1-E2F77971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37830-9040-47F7-B434-C74EE4FE651A}" type="datetime1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C122C-E633-4360-A076-E61CD4BF3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5E7D8-C1F1-4FB8-A6AE-E5F972C19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030-3781-4A87-A433-81836C85B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32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14B129A-9B9E-4420-BFA5-C91ED0882D0D}"/>
              </a:ext>
            </a:extLst>
          </p:cNvPr>
          <p:cNvGrpSpPr/>
          <p:nvPr userDrawn="1"/>
        </p:nvGrpSpPr>
        <p:grpSpPr>
          <a:xfrm>
            <a:off x="6350" y="0"/>
            <a:ext cx="12185650" cy="6858001"/>
            <a:chOff x="6350" y="0"/>
            <a:chExt cx="12185650" cy="685800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792623E-71C3-48CB-8F28-45D6DD9D103F}"/>
                </a:ext>
              </a:extLst>
            </p:cNvPr>
            <p:cNvSpPr/>
            <p:nvPr/>
          </p:nvSpPr>
          <p:spPr>
            <a:xfrm>
              <a:off x="6350" y="0"/>
              <a:ext cx="479847" cy="3305233"/>
            </a:xfrm>
            <a:custGeom>
              <a:avLst/>
              <a:gdLst>
                <a:gd name="connsiteX0" fmla="*/ 0 w 479847"/>
                <a:gd name="connsiteY0" fmla="*/ 0 h 3305233"/>
                <a:gd name="connsiteX1" fmla="*/ 231141 w 479847"/>
                <a:gd name="connsiteY1" fmla="*/ 0 h 3305233"/>
                <a:gd name="connsiteX2" fmla="*/ 246587 w 479847"/>
                <a:gd name="connsiteY2" fmla="*/ 40581 h 3305233"/>
                <a:gd name="connsiteX3" fmla="*/ 264736 w 479847"/>
                <a:gd name="connsiteY3" fmla="*/ 2705600 h 3305233"/>
                <a:gd name="connsiteX4" fmla="*/ 42704 w 479847"/>
                <a:gd name="connsiteY4" fmla="*/ 3228729 h 3305233"/>
                <a:gd name="connsiteX5" fmla="*/ 0 w 479847"/>
                <a:gd name="connsiteY5" fmla="*/ 3305233 h 3305233"/>
                <a:gd name="connsiteX6" fmla="*/ 0 w 479847"/>
                <a:gd name="connsiteY6" fmla="*/ 0 h 330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9847" h="3305233">
                  <a:moveTo>
                    <a:pt x="0" y="0"/>
                  </a:moveTo>
                  <a:lnTo>
                    <a:pt x="231141" y="0"/>
                  </a:lnTo>
                  <a:lnTo>
                    <a:pt x="246587" y="40581"/>
                  </a:lnTo>
                  <a:cubicBezTo>
                    <a:pt x="548973" y="896702"/>
                    <a:pt x="559827" y="1846454"/>
                    <a:pt x="264736" y="2705600"/>
                  </a:cubicBezTo>
                  <a:cubicBezTo>
                    <a:pt x="203510" y="2884261"/>
                    <a:pt x="129423" y="3059220"/>
                    <a:pt x="42704" y="3228729"/>
                  </a:cubicBezTo>
                  <a:lnTo>
                    <a:pt x="0" y="3305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55FF9FE-838D-45AD-B535-7020452592C4}"/>
                </a:ext>
              </a:extLst>
            </p:cNvPr>
            <p:cNvSpPr/>
            <p:nvPr/>
          </p:nvSpPr>
          <p:spPr>
            <a:xfrm>
              <a:off x="10530520" y="6384821"/>
              <a:ext cx="1661480" cy="473180"/>
            </a:xfrm>
            <a:custGeom>
              <a:avLst/>
              <a:gdLst>
                <a:gd name="connsiteX0" fmla="*/ 1340670 w 1661480"/>
                <a:gd name="connsiteY0" fmla="*/ 1303 h 473180"/>
                <a:gd name="connsiteX1" fmla="*/ 1543945 w 1661480"/>
                <a:gd name="connsiteY1" fmla="*/ 3043 h 473180"/>
                <a:gd name="connsiteX2" fmla="*/ 1661480 w 1661480"/>
                <a:gd name="connsiteY2" fmla="*/ 13566 h 473180"/>
                <a:gd name="connsiteX3" fmla="*/ 1661480 w 1661480"/>
                <a:gd name="connsiteY3" fmla="*/ 473180 h 473180"/>
                <a:gd name="connsiteX4" fmla="*/ 0 w 1661480"/>
                <a:gd name="connsiteY4" fmla="*/ 473180 h 473180"/>
                <a:gd name="connsiteX5" fmla="*/ 108425 w 1661480"/>
                <a:gd name="connsiteY5" fmla="*/ 397157 h 473180"/>
                <a:gd name="connsiteX6" fmla="*/ 463689 w 1661480"/>
                <a:gd name="connsiteY6" fmla="*/ 203322 h 473180"/>
                <a:gd name="connsiteX7" fmla="*/ 1340670 w 1661480"/>
                <a:gd name="connsiteY7" fmla="*/ 1303 h 47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1480" h="473180">
                  <a:moveTo>
                    <a:pt x="1340670" y="1303"/>
                  </a:moveTo>
                  <a:cubicBezTo>
                    <a:pt x="1408362" y="-901"/>
                    <a:pt x="1476188" y="-298"/>
                    <a:pt x="1543945" y="3043"/>
                  </a:cubicBezTo>
                  <a:lnTo>
                    <a:pt x="1661480" y="13566"/>
                  </a:lnTo>
                  <a:lnTo>
                    <a:pt x="1661480" y="473180"/>
                  </a:lnTo>
                  <a:lnTo>
                    <a:pt x="0" y="473180"/>
                  </a:lnTo>
                  <a:lnTo>
                    <a:pt x="108425" y="397157"/>
                  </a:lnTo>
                  <a:cubicBezTo>
                    <a:pt x="223176" y="323075"/>
                    <a:pt x="342310" y="258438"/>
                    <a:pt x="463689" y="203322"/>
                  </a:cubicBezTo>
                  <a:cubicBezTo>
                    <a:pt x="741592" y="76368"/>
                    <a:pt x="1039816" y="11101"/>
                    <a:pt x="1340670" y="1303"/>
                  </a:cubicBezTo>
                  <a:close/>
                </a:path>
              </a:pathLst>
            </a:custGeom>
            <a:solidFill>
              <a:srgbClr val="DA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B8630D-4F05-46C0-81EE-C2E754FA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52" y="266700"/>
            <a:ext cx="11231999" cy="849309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9C5AA-1869-4CE7-9123-BA5AAB8C3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451" y="1320799"/>
            <a:ext cx="11232001" cy="499099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ru-RU" dirty="0"/>
              <a:t>Текст первого уровня списка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  <a:endParaRPr lang="en-US" dirty="0"/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1BD52-514C-4104-86CB-16FEC895DB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63100" y="6419850"/>
            <a:ext cx="10795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A8A4070-EF0D-471C-AF3F-19C9B3539B4A}" type="datetime1">
              <a:rPr lang="en-US" smtClean="0"/>
              <a:t>9/4/2023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9C16C-612C-4E00-8B13-C9420331D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5450" y="6419850"/>
            <a:ext cx="4045449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F465D-A05D-4D3C-A03E-B48D3005A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5151" y="6419850"/>
            <a:ext cx="6223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6424030-3781-4A87-A433-81836C85B3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E3723B-8979-4932-8140-019EBFF2488D}"/>
              </a:ext>
            </a:extLst>
          </p:cNvPr>
          <p:cNvCxnSpPr>
            <a:cxnSpLocks/>
          </p:cNvCxnSpPr>
          <p:nvPr userDrawn="1"/>
        </p:nvCxnSpPr>
        <p:spPr>
          <a:xfrm>
            <a:off x="615452" y="1116009"/>
            <a:ext cx="11232000" cy="0"/>
          </a:xfrm>
          <a:prstGeom prst="line">
            <a:avLst/>
          </a:prstGeom>
          <a:ln w="9525">
            <a:solidFill>
              <a:srgbClr val="2A7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53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1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A7EB8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168275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0825" indent="-149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44.jpeg"/><Relationship Id="rId7" Type="http://schemas.openxmlformats.org/officeDocument/2006/relationships/image" Target="../media/image46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48.png"/><Relationship Id="rId5" Type="http://schemas.openxmlformats.org/officeDocument/2006/relationships/image" Target="../media/image45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emf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7EB4F6F-225F-4243-BD70-AA04E43BF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0056" y="1839897"/>
            <a:ext cx="9170504" cy="1898983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Нерадиационные компетенции </a:t>
            </a:r>
            <a:br>
              <a:rPr lang="ru-RU" sz="4400" dirty="0"/>
            </a:br>
            <a:r>
              <a:rPr lang="ru-RU" sz="4400" dirty="0"/>
              <a:t>АО «ЭНПО СПЭЛС»</a:t>
            </a:r>
            <a:endParaRPr lang="en-US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844473" y="4403651"/>
            <a:ext cx="69300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err="1"/>
              <a:t>Козюков</a:t>
            </a:r>
            <a:r>
              <a:rPr lang="ru-RU" sz="2800" dirty="0"/>
              <a:t> Александр Евгеньевич </a:t>
            </a:r>
          </a:p>
          <a:p>
            <a:pPr algn="r"/>
            <a:r>
              <a:rPr lang="ru-RU" sz="2800" dirty="0"/>
              <a:t>к.т.н., заместитель технического директора</a:t>
            </a:r>
          </a:p>
        </p:txBody>
      </p:sp>
    </p:spTree>
    <p:extLst>
      <p:ext uri="{BB962C8B-B14F-4D97-AF65-F5344CB8AC3E}">
        <p14:creationId xmlns:p14="http://schemas.microsoft.com/office/powerpoint/2010/main" val="2606719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402889"/>
              </p:ext>
            </p:extLst>
          </p:nvPr>
        </p:nvGraphicFramePr>
        <p:xfrm>
          <a:off x="108642" y="1287683"/>
          <a:ext cx="11966198" cy="4597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9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6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707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11F7D74-0550-49DF-8A00-E9ADE3EE3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Разработка оснастки и ПО </a:t>
            </a:r>
            <a:br>
              <a:rPr lang="ru-RU" dirty="0"/>
            </a:br>
            <a:r>
              <a:rPr lang="ru-RU" dirty="0"/>
              <a:t>Специализированная испытательная оснастка СВЧ УМ </a:t>
            </a:r>
            <a:endParaRPr lang="en-US" dirty="0"/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9AD9E2D7-F430-4997-8664-2E0193FC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151" y="6419850"/>
            <a:ext cx="6223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F86449EC-AB45-B772-20E1-D87C5F0FBCEF}"/>
              </a:ext>
            </a:extLst>
          </p:cNvPr>
          <p:cNvSpPr txBox="1">
            <a:spLocks/>
          </p:cNvSpPr>
          <p:nvPr/>
        </p:nvSpPr>
        <p:spPr>
          <a:xfrm>
            <a:off x="9032540" y="3051386"/>
            <a:ext cx="3017694" cy="2826010"/>
          </a:xfrm>
          <a:prstGeom prst="rect">
            <a:avLst/>
          </a:prstGeom>
        </p:spPr>
        <p:txBody>
          <a:bodyPr vert="horz" lIns="91440" tIns="45720" rIns="0" bIns="45720" rtlCol="0" anchor="ctr">
            <a:normAutofit fontScale="70000" lnSpcReduction="20000"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Монтаж кристалла на основание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Использование </a:t>
            </a:r>
            <a:r>
              <a:rPr lang="ru-RU" sz="2800" dirty="0" err="1">
                <a:solidFill>
                  <a:schemeClr val="tx1"/>
                </a:solidFill>
              </a:rPr>
              <a:t>беспаечных</a:t>
            </a:r>
            <a:r>
              <a:rPr lang="ru-RU" sz="2800" dirty="0">
                <a:solidFill>
                  <a:schemeClr val="tx1"/>
                </a:solidFill>
              </a:rPr>
              <a:t> переходов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в коаксиальный тракт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Монтаж оснастки на радиатор с активным охлаждением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Использование калибровочных линий для учета потерь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7A11FE52-CD83-0CA9-C799-4D033FEFF8F6}"/>
              </a:ext>
            </a:extLst>
          </p:cNvPr>
          <p:cNvSpPr txBox="1">
            <a:spLocks/>
          </p:cNvSpPr>
          <p:nvPr/>
        </p:nvSpPr>
        <p:spPr>
          <a:xfrm>
            <a:off x="217927" y="1676733"/>
            <a:ext cx="3117850" cy="35640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Calibri" panose="020F0502020204030204"/>
              </a:rPr>
              <a:t>Оснастка СВЧ УМ в сборе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7A11FE52-CD83-0CA9-C799-4D033FEFF8F6}"/>
              </a:ext>
            </a:extLst>
          </p:cNvPr>
          <p:cNvSpPr txBox="1">
            <a:spLocks/>
          </p:cNvSpPr>
          <p:nvPr/>
        </p:nvSpPr>
        <p:spPr>
          <a:xfrm>
            <a:off x="2227725" y="5450232"/>
            <a:ext cx="4360621" cy="356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1AF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1A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Пример специализированной оснастки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713BD7D0-4D44-3A8A-9E22-43B60331A331}"/>
              </a:ext>
            </a:extLst>
          </p:cNvPr>
          <p:cNvSpPr txBox="1">
            <a:spLocks/>
          </p:cNvSpPr>
          <p:nvPr/>
        </p:nvSpPr>
        <p:spPr>
          <a:xfrm>
            <a:off x="8757657" y="1472133"/>
            <a:ext cx="3434343" cy="166073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1AF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1AF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Разработан подход 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созданию специализированной испытательной оснастки СВЧ УМ в диапазоне частот 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 40 ГГц включающий следующие особенности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2A8EFC46-4B20-07E8-48EB-8B60699203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78" t="24919" r="12176" b="15415"/>
          <a:stretch/>
        </p:blipFill>
        <p:spPr bwMode="auto">
          <a:xfrm>
            <a:off x="461305" y="2222798"/>
            <a:ext cx="2391674" cy="258700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FE26806-6034-F69B-CEDD-E3F023A3B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53065" y="1108682"/>
            <a:ext cx="1309947" cy="2144514"/>
          </a:xfrm>
          <a:prstGeom prst="rect">
            <a:avLst/>
          </a:prstGeom>
          <a:noFill/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77C43468-3268-2C1E-72C5-C3C6ADAB19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49765" y="2444846"/>
            <a:ext cx="1316542" cy="2144515"/>
          </a:xfrm>
          <a:prstGeom prst="rect">
            <a:avLst/>
          </a:prstGeom>
          <a:noFill/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FCF3CC8F-2847-691C-F40F-2BC8138539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26845" y="3719702"/>
            <a:ext cx="1362382" cy="2144517"/>
          </a:xfrm>
          <a:prstGeom prst="rect">
            <a:avLst/>
          </a:prstGeom>
          <a:noFill/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0078FDAE-DF05-FCD2-45E4-05F4F63258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421" y="2564092"/>
            <a:ext cx="1751965" cy="204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9CA58495-53FF-96C0-D1EB-449DF1019A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39715" y="2987301"/>
            <a:ext cx="2048511" cy="125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Текст 2">
            <a:extLst>
              <a:ext uri="{FF2B5EF4-FFF2-40B4-BE49-F238E27FC236}">
                <a16:creationId xmlns:a16="http://schemas.microsoft.com/office/drawing/2014/main" id="{005D2E03-7E51-B524-0363-0977609792DF}"/>
              </a:ext>
            </a:extLst>
          </p:cNvPr>
          <p:cNvSpPr txBox="1">
            <a:spLocks/>
          </p:cNvSpPr>
          <p:nvPr/>
        </p:nvSpPr>
        <p:spPr>
          <a:xfrm>
            <a:off x="5622117" y="1567961"/>
            <a:ext cx="2924939" cy="1023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1AF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1A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Переход в коаксиальный тракт и  кристалл СВЧ УМ на основании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1A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83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6"/>
    </mc:Choice>
    <mc:Fallback xmlns="">
      <p:transition spd="slow" advTm="5150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7D74-0550-49DF-8A00-E9ADE3EE3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Разработка и изготовление лазерных и рентгеновских установок </a:t>
            </a:r>
            <a:br>
              <a:rPr lang="ru-RU" dirty="0"/>
            </a:br>
            <a:r>
              <a:rPr lang="ru-RU" dirty="0"/>
              <a:t>для встраивания в технологические процессы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9E2D7-F430-4997-8664-2E0193FC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id="{6EADA918-D489-9354-42EB-36922DC34CA4}"/>
              </a:ext>
            </a:extLst>
          </p:cNvPr>
          <p:cNvSpPr txBox="1">
            <a:spLocks/>
          </p:cNvSpPr>
          <p:nvPr/>
        </p:nvSpPr>
        <p:spPr>
          <a:xfrm>
            <a:off x="457595" y="2823714"/>
            <a:ext cx="5514200" cy="2503659"/>
          </a:xfrm>
          <a:prstGeom prst="rect">
            <a:avLst/>
          </a:prstGeom>
        </p:spPr>
        <p:txBody>
          <a:bodyPr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0825" indent="-149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Исследования для обеспечения радиационной стойкости полупроводниковых изделий на этапе их разработки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по результатам контроля тестовых структур, полуфабрикатов, тестовых и макетных образцов.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Контроль стабильности технологического процесса изготовления ЭКБ.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Разбраковка кристаллов по уровню стойкости.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741E73-79F7-3112-3F62-B529AEAFF1F6}"/>
              </a:ext>
            </a:extLst>
          </p:cNvPr>
          <p:cNvSpPr txBox="1"/>
          <p:nvPr/>
        </p:nvSpPr>
        <p:spPr>
          <a:xfrm>
            <a:off x="457594" y="2390065"/>
            <a:ext cx="35205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1A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Решаемые задачи: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97BD83-F670-09F5-8053-24ACB26BBB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95314" y="1555816"/>
            <a:ext cx="5172885" cy="2907576"/>
          </a:xfrm>
          <a:prstGeom prst="rect">
            <a:avLst/>
          </a:prstGeom>
        </p:spPr>
      </p:pic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1A7F37DF-39DA-3BE9-26B6-7C000781FD4F}"/>
              </a:ext>
            </a:extLst>
          </p:cNvPr>
          <p:cNvGraphicFramePr>
            <a:graphicFrameLocks noGrp="1"/>
          </p:cNvGraphicFramePr>
          <p:nvPr/>
        </p:nvGraphicFramePr>
        <p:xfrm>
          <a:off x="5918182" y="5148691"/>
          <a:ext cx="6107614" cy="85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0986">
                  <a:extLst>
                    <a:ext uri="{9D8B030D-6E8A-4147-A177-3AD203B41FA5}">
                      <a16:colId xmlns:a16="http://schemas.microsoft.com/office/drawing/2014/main" val="844062572"/>
                    </a:ext>
                  </a:extLst>
                </a:gridCol>
                <a:gridCol w="3366628">
                  <a:extLst>
                    <a:ext uri="{9D8B030D-6E8A-4147-A177-3AD203B41FA5}">
                      <a16:colId xmlns:a16="http://schemas.microsoft.com/office/drawing/2014/main" val="2243906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Наименование характеристики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Значение характеристики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82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Максимальная энергия излучения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80 </a:t>
                      </a:r>
                      <a:r>
                        <a:rPr lang="ru-RU" sz="1400" b="0" dirty="0" err="1">
                          <a:effectLst/>
                          <a:latin typeface="Arial Narrow" panose="020B0606020202030204" pitchFamily="34" charset="0"/>
                        </a:rPr>
                        <a:t>кЭв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509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Ток трубки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200 мкА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502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Мощность дозы излучения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(1-100) ед./с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7421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9053514-E147-1344-5B5D-589D32F92F42}"/>
              </a:ext>
            </a:extLst>
          </p:cNvPr>
          <p:cNvSpPr txBox="1"/>
          <p:nvPr/>
        </p:nvSpPr>
        <p:spPr>
          <a:xfrm>
            <a:off x="5861197" y="4729157"/>
            <a:ext cx="3520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Характеристики: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B842B5-046D-8D39-9C44-0065C2485E71}"/>
              </a:ext>
            </a:extLst>
          </p:cNvPr>
          <p:cNvSpPr txBox="1"/>
          <p:nvPr/>
        </p:nvSpPr>
        <p:spPr>
          <a:xfrm>
            <a:off x="216381" y="1180327"/>
            <a:ext cx="688483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Рентгеновский комплекс</a:t>
            </a:r>
            <a:b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проведения экспериментальных исследований </a:t>
            </a:r>
            <a:b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эффектам поглощенной дозы</a:t>
            </a:r>
            <a:endParaRPr kumimoji="0" lang="ru-RU" alt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6"/>
    </mc:Choice>
    <mc:Fallback xmlns="">
      <p:transition spd="slow" advTm="5150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7D74-0550-49DF-8A00-E9ADE3EE3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Разработка и изготовление лазерных и рентгеновских установок </a:t>
            </a:r>
            <a:br>
              <a:rPr lang="ru-RU" dirty="0"/>
            </a:br>
            <a:r>
              <a:rPr lang="ru-RU" dirty="0"/>
              <a:t>для встраивания в технологические процессы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9E2D7-F430-4997-8664-2E0193FC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3635A1D-FFA9-4649-ADC3-B8980523B530}"/>
              </a:ext>
            </a:extLst>
          </p:cNvPr>
          <p:cNvSpPr txBox="1">
            <a:spLocks/>
          </p:cNvSpPr>
          <p:nvPr/>
        </p:nvSpPr>
        <p:spPr>
          <a:xfrm>
            <a:off x="654724" y="2283162"/>
            <a:ext cx="4114800" cy="2007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Подзаголовок 4">
            <a:extLst>
              <a:ext uri="{FF2B5EF4-FFF2-40B4-BE49-F238E27FC236}">
                <a16:creationId xmlns:a16="http://schemas.microsoft.com/office/drawing/2014/main" id="{EE86E3C5-8755-F13D-7A38-847564545C55}"/>
              </a:ext>
            </a:extLst>
          </p:cNvPr>
          <p:cNvSpPr txBox="1">
            <a:spLocks/>
          </p:cNvSpPr>
          <p:nvPr/>
        </p:nvSpPr>
        <p:spPr>
          <a:xfrm>
            <a:off x="474775" y="2354479"/>
            <a:ext cx="5132206" cy="3244667"/>
          </a:xfrm>
          <a:prstGeom prst="rect">
            <a:avLst/>
          </a:prstGeom>
        </p:spPr>
        <p:txBody>
          <a:bodyPr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0825" indent="-149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A7EB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Решаемые задачи: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Исследования для обеспечения радиационной стойкости полупроводниковых изделий на этапе их разработки по результатам контроля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тестовых структур, полуфабрикатов, тестовых и макетных образцов.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Предварительная оперативная оценка стойкости по катастрофическому отказу и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тиристорному эффекту, сбоеустойчивости.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Разбраковка кристаллов по уровням стойкости.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976362-0D91-E010-284C-0F68383782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5" r="11837"/>
          <a:stretch/>
        </p:blipFill>
        <p:spPr>
          <a:xfrm>
            <a:off x="7046423" y="1524447"/>
            <a:ext cx="4876382" cy="3167375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356ED6D-E016-B003-B1BB-C976CAEC8279}"/>
              </a:ext>
            </a:extLst>
          </p:cNvPr>
          <p:cNvGraphicFramePr>
            <a:graphicFrameLocks noGrp="1"/>
          </p:cNvGraphicFramePr>
          <p:nvPr/>
        </p:nvGraphicFramePr>
        <p:xfrm>
          <a:off x="5739837" y="5173598"/>
          <a:ext cx="6107614" cy="106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0986">
                  <a:extLst>
                    <a:ext uri="{9D8B030D-6E8A-4147-A177-3AD203B41FA5}">
                      <a16:colId xmlns:a16="http://schemas.microsoft.com/office/drawing/2014/main" val="844062572"/>
                    </a:ext>
                  </a:extLst>
                </a:gridCol>
                <a:gridCol w="3366628">
                  <a:extLst>
                    <a:ext uri="{9D8B030D-6E8A-4147-A177-3AD203B41FA5}">
                      <a16:colId xmlns:a16="http://schemas.microsoft.com/office/drawing/2014/main" val="2243906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Наименование характеристики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Значение характеристики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82719"/>
                  </a:ext>
                </a:extLst>
              </a:tr>
              <a:tr h="35001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Длина волны лазерного излучения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1064 </a:t>
                      </a:r>
                      <a:r>
                        <a:rPr lang="en-US" sz="1400" b="0" dirty="0">
                          <a:effectLst/>
                          <a:latin typeface="Arial Narrow" panose="020B0606020202030204" pitchFamily="34" charset="0"/>
                        </a:rPr>
                        <a:t>/</a:t>
                      </a: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400" b="0" dirty="0">
                          <a:effectLst/>
                          <a:latin typeface="Arial Narrow" panose="020B0606020202030204" pitchFamily="34" charset="0"/>
                        </a:rPr>
                        <a:t>532 </a:t>
                      </a: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нм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509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Длительность импульса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(7 – 15) </a:t>
                      </a:r>
                      <a:r>
                        <a:rPr lang="ru-RU" sz="1400" b="0" dirty="0" err="1">
                          <a:effectLst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нс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502242"/>
                  </a:ext>
                </a:extLst>
              </a:tr>
              <a:tr h="5400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Частота повторения импульсов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2 Гц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742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Диаметр пятна излучения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(5 – 20) мм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03516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346AB57-2CFC-7201-520D-80D4D39E7F7D}"/>
              </a:ext>
            </a:extLst>
          </p:cNvPr>
          <p:cNvSpPr txBox="1"/>
          <p:nvPr/>
        </p:nvSpPr>
        <p:spPr>
          <a:xfrm>
            <a:off x="5739837" y="4739563"/>
            <a:ext cx="3520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Характеристики: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2771A-A649-9DC0-574A-6BF3BD2488CF}"/>
              </a:ext>
            </a:extLst>
          </p:cNvPr>
          <p:cNvSpPr txBox="1"/>
          <p:nvPr/>
        </p:nvSpPr>
        <p:spPr>
          <a:xfrm>
            <a:off x="406952" y="1151002"/>
            <a:ext cx="686517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Лазерный комплекс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проведения экспериментальных исследований по эффектам мощности дозы </a:t>
            </a:r>
          </a:p>
        </p:txBody>
      </p:sp>
    </p:spTree>
    <p:extLst>
      <p:ext uri="{BB962C8B-B14F-4D97-AF65-F5344CB8AC3E}">
        <p14:creationId xmlns:p14="http://schemas.microsoft.com/office/powerpoint/2010/main" val="9806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6"/>
    </mc:Choice>
    <mc:Fallback xmlns="">
      <p:transition spd="slow" advTm="5150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7D74-0550-49DF-8A00-E9ADE3EE3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Разработка и изготовление лазерных и рентгеновских установок </a:t>
            </a:r>
            <a:br>
              <a:rPr lang="ru-RU" dirty="0"/>
            </a:br>
            <a:r>
              <a:rPr lang="ru-RU" dirty="0"/>
              <a:t>для встраивания в технологические процессы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9E2D7-F430-4997-8664-2E0193FC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Подзаголовок 4">
            <a:extLst>
              <a:ext uri="{FF2B5EF4-FFF2-40B4-BE49-F238E27FC236}">
                <a16:creationId xmlns:a16="http://schemas.microsoft.com/office/drawing/2014/main" id="{740B42A2-1E6B-5FE3-7F6E-D726E794E2A4}"/>
              </a:ext>
            </a:extLst>
          </p:cNvPr>
          <p:cNvSpPr txBox="1">
            <a:spLocks/>
          </p:cNvSpPr>
          <p:nvPr/>
        </p:nvSpPr>
        <p:spPr>
          <a:xfrm>
            <a:off x="167683" y="2506601"/>
            <a:ext cx="10383520" cy="2820242"/>
          </a:xfrm>
          <a:prstGeom prst="rect">
            <a:avLst/>
          </a:prstGeom>
        </p:spPr>
        <p:txBody>
          <a:bodyPr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0825" indent="-149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Локализация областей одиночных эффектов.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Исследования сохранения работоспособности в состоянии тиристорного эффекта.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Проверка эффективности мер парирования одиночных эффектов в ЭКБ, в том числе в составе аппаратуры.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Сравнение эффективности схемно-топологических решений по устойчивости к воздействию ТЗЧ.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Исследования полупроводниковых структур сканирующими методами.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1937B4B-A296-3EA3-DCA8-DC86B878C9B0}"/>
              </a:ext>
            </a:extLst>
          </p:cNvPr>
          <p:cNvGraphicFramePr>
            <a:graphicFrameLocks noGrp="1"/>
          </p:cNvGraphicFramePr>
          <p:nvPr/>
        </p:nvGraphicFramePr>
        <p:xfrm>
          <a:off x="5974647" y="4963932"/>
          <a:ext cx="6107614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0986">
                  <a:extLst>
                    <a:ext uri="{9D8B030D-6E8A-4147-A177-3AD203B41FA5}">
                      <a16:colId xmlns:a16="http://schemas.microsoft.com/office/drawing/2014/main" val="844062572"/>
                    </a:ext>
                  </a:extLst>
                </a:gridCol>
                <a:gridCol w="3366628">
                  <a:extLst>
                    <a:ext uri="{9D8B030D-6E8A-4147-A177-3AD203B41FA5}">
                      <a16:colId xmlns:a16="http://schemas.microsoft.com/office/drawing/2014/main" val="2243906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Наименование характеристики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Значение характеристики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82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Длина волны лазерного излучения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1064 </a:t>
                      </a:r>
                      <a:r>
                        <a:rPr lang="en-US" sz="1400" b="0" dirty="0">
                          <a:effectLst/>
                          <a:latin typeface="Arial Narrow" panose="020B0606020202030204" pitchFamily="34" charset="0"/>
                        </a:rPr>
                        <a:t>/</a:t>
                      </a: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 1030</a:t>
                      </a:r>
                      <a:r>
                        <a:rPr lang="en-US" sz="1400" b="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нм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509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Длительность импульса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0,3 </a:t>
                      </a:r>
                      <a:r>
                        <a:rPr lang="ru-RU" sz="1400" b="0" dirty="0" err="1">
                          <a:effectLst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пс</a:t>
                      </a: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 -1 нс (в зависимости от модели)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502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Частота повторения импульсов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(300 – 10000) Гц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742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Размер пятна фокусировки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(2 - 3) мкм (в зависимости от длины волны)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035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Точность позиционирования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~ 2 </a:t>
                      </a: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мкм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15724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02A2B97-EFA8-EAEA-5E6A-C4CB661B0C38}"/>
              </a:ext>
            </a:extLst>
          </p:cNvPr>
          <p:cNvSpPr txBox="1"/>
          <p:nvPr/>
        </p:nvSpPr>
        <p:spPr>
          <a:xfrm>
            <a:off x="405849" y="2200108"/>
            <a:ext cx="35205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1A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Решаемые задачи: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53B5DB-EFD3-2B5B-E1D8-599E7D23C96E}"/>
              </a:ext>
            </a:extLst>
          </p:cNvPr>
          <p:cNvSpPr txBox="1"/>
          <p:nvPr/>
        </p:nvSpPr>
        <p:spPr>
          <a:xfrm>
            <a:off x="5974647" y="4585431"/>
            <a:ext cx="3520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Характеристики:</a:t>
            </a:r>
          </a:p>
        </p:txBody>
      </p:sp>
      <p:pic>
        <p:nvPicPr>
          <p:cNvPr id="8" name="Picture 2" descr="рис 2">
            <a:extLst>
              <a:ext uri="{FF2B5EF4-FFF2-40B4-BE49-F238E27FC236}">
                <a16:creationId xmlns:a16="http://schemas.microsoft.com/office/drawing/2014/main" id="{C5FF4E22-11E7-BBB3-9EC8-FC42EDD9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879" y="1253988"/>
            <a:ext cx="1849949" cy="329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95DB29-478B-7D5E-49EE-74FE3076E6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2" y="5108287"/>
            <a:ext cx="1550678" cy="13770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A528F6-6683-6289-3A3F-65E09B4802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30" y="5327856"/>
            <a:ext cx="1655213" cy="9720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BCEB05-6121-6D1F-27E4-1EADA6A4AB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42" y="5285594"/>
            <a:ext cx="1643522" cy="10223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D018CB-0285-8A47-8B9D-32B30009F122}"/>
              </a:ext>
            </a:extLst>
          </p:cNvPr>
          <p:cNvSpPr txBox="1"/>
          <p:nvPr/>
        </p:nvSpPr>
        <p:spPr>
          <a:xfrm>
            <a:off x="0" y="1101020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Лазерные установки для исследования </a:t>
            </a:r>
            <a:b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одиночных радиационных эффектов </a:t>
            </a:r>
            <a:b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воздействия тяжелых заряженных частиц (ТЗЧ)</a:t>
            </a:r>
            <a:endParaRPr kumimoji="0" lang="ru-RU" alt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6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6"/>
    </mc:Choice>
    <mc:Fallback xmlns="">
      <p:transition spd="slow" advTm="5150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7D74-0550-49DF-8A00-E9ADE3EE3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Разработка и изготовление лазерных и рентгеновских установок </a:t>
            </a:r>
            <a:br>
              <a:rPr lang="ru-RU" dirty="0"/>
            </a:br>
            <a:r>
              <a:rPr lang="ru-RU" dirty="0"/>
              <a:t>для встраивания в технологические процессы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15A4F03-0C1F-5DC4-30AF-0CE36D235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350" y="6441938"/>
            <a:ext cx="122063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Установка разрабатывается индивидуально в соответствии с пожеланиями Заказчика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Подзаголовок 4">
            <a:extLst>
              <a:ext uri="{FF2B5EF4-FFF2-40B4-BE49-F238E27FC236}">
                <a16:creationId xmlns:a16="http://schemas.microsoft.com/office/drawing/2014/main" id="{FA444FF8-E4F6-B9F0-670E-DB629D61F79A}"/>
              </a:ext>
            </a:extLst>
          </p:cNvPr>
          <p:cNvSpPr txBox="1">
            <a:spLocks/>
          </p:cNvSpPr>
          <p:nvPr/>
        </p:nvSpPr>
        <p:spPr>
          <a:xfrm>
            <a:off x="329495" y="1901575"/>
            <a:ext cx="5064981" cy="1592367"/>
          </a:xfrm>
          <a:prstGeom prst="rect">
            <a:avLst/>
          </a:prstGeom>
        </p:spPr>
        <p:txBody>
          <a:bodyPr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0825" indent="-149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Лазерная коррекция топологии (перерезание дорожек металлизации и поликремния) для задач программирования кристалла на фабрике (замена электрически-пережигаемых перемычек) с целью обеспечения ряда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типономиналов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одним универсальным кристаллом.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Отключение блоков на кристалле по цепям питания и входов/выходов для выбора одного из нескольких топологических решений или анализа причин отказов.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Лазерная подстройка номинала резистора на кристалле для настройки прецизионных ИС.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C4BFCC6-35CB-F889-9511-8E564DFB0DD0}"/>
              </a:ext>
            </a:extLst>
          </p:cNvPr>
          <p:cNvGraphicFramePr>
            <a:graphicFrameLocks noGrp="1"/>
          </p:cNvGraphicFramePr>
          <p:nvPr/>
        </p:nvGraphicFramePr>
        <p:xfrm>
          <a:off x="338303" y="5296863"/>
          <a:ext cx="9110497" cy="1152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0337">
                  <a:extLst>
                    <a:ext uri="{9D8B030D-6E8A-4147-A177-3AD203B41FA5}">
                      <a16:colId xmlns:a16="http://schemas.microsoft.com/office/drawing/2014/main" val="844062572"/>
                    </a:ext>
                  </a:extLst>
                </a:gridCol>
                <a:gridCol w="6360160">
                  <a:extLst>
                    <a:ext uri="{9D8B030D-6E8A-4147-A177-3AD203B41FA5}">
                      <a16:colId xmlns:a16="http://schemas.microsoft.com/office/drawing/2014/main" val="2243906269"/>
                    </a:ext>
                  </a:extLst>
                </a:gridCol>
              </a:tblGrid>
              <a:tr h="134098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Наименование характеристики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Значение характеристики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82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Длина волны лазерного излучения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1064 </a:t>
                      </a:r>
                      <a:r>
                        <a:rPr lang="en-US" sz="1400" b="0" dirty="0">
                          <a:effectLst/>
                          <a:latin typeface="Arial Narrow" panose="020B0606020202030204" pitchFamily="34" charset="0"/>
                        </a:rPr>
                        <a:t>/</a:t>
                      </a: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400" b="0" dirty="0">
                          <a:effectLst/>
                          <a:latin typeface="Arial Narrow" panose="020B0606020202030204" pitchFamily="34" charset="0"/>
                        </a:rPr>
                        <a:t>532 </a:t>
                      </a: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нм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509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Длительность импульса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(1 – 10) нс (в зависимости от модели)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502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Частота повторения импульсов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(300 – 10000) Гц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742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Ширина реза по металлу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(2 – 3) мкм (в зависимости от длины волны, но не менее толщины металла)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035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Точность позиционирования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b="0" dirty="0">
                          <a:effectLst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~ 2 </a:t>
                      </a:r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мкм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157248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C1A6D0-51FA-E113-E96B-C5431D81F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171" y="1985898"/>
            <a:ext cx="2979293" cy="1288915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62282E-570B-5F10-82B2-983AB975A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425" y="1985898"/>
            <a:ext cx="2948981" cy="1294816"/>
          </a:xfrm>
          <a:prstGeom prst="rect">
            <a:avLst/>
          </a:prstGeom>
          <a:ln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095020A-B0AF-6839-0626-38690A47CB60}"/>
              </a:ext>
            </a:extLst>
          </p:cNvPr>
          <p:cNvSpPr/>
          <p:nvPr/>
        </p:nvSpPr>
        <p:spPr>
          <a:xfrm>
            <a:off x="5674171" y="3284771"/>
            <a:ext cx="2979293" cy="397792"/>
          </a:xfrm>
          <a:prstGeom prst="rect">
            <a:avLst/>
          </a:prstGeom>
          <a:solidFill>
            <a:srgbClr val="0061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Задание на коррекцию топологии в САПР (жёлтыми линиями обозначены траектории реза)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1E1D91-A0F2-57EB-444F-9847C073E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5377" y="3087310"/>
            <a:ext cx="357567" cy="16486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80D36F3-6570-52F6-1FE7-2827285BE0C9}"/>
              </a:ext>
            </a:extLst>
          </p:cNvPr>
          <p:cNvSpPr/>
          <p:nvPr/>
        </p:nvSpPr>
        <p:spPr>
          <a:xfrm>
            <a:off x="8819425" y="3274813"/>
            <a:ext cx="2948981" cy="393605"/>
          </a:xfrm>
          <a:prstGeom prst="rect">
            <a:avLst/>
          </a:prstGeom>
          <a:solidFill>
            <a:srgbClr val="0061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Результат коррекции топологии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2500E7D4-D83D-C4B1-DDE5-E8ECC02B548C}"/>
              </a:ext>
            </a:extLst>
          </p:cNvPr>
          <p:cNvSpPr/>
          <p:nvPr/>
        </p:nvSpPr>
        <p:spPr>
          <a:xfrm>
            <a:off x="8545006" y="3336419"/>
            <a:ext cx="414082" cy="23891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13E14ED-BA5A-186F-A456-89CEFE1271F1}"/>
              </a:ext>
            </a:extLst>
          </p:cNvPr>
          <p:cNvSpPr/>
          <p:nvPr/>
        </p:nvSpPr>
        <p:spPr>
          <a:xfrm rot="5400000">
            <a:off x="11209306" y="2798226"/>
            <a:ext cx="745736" cy="19711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F87AF9B-CED2-56A5-BC8B-E4EB7155EAAF}"/>
              </a:ext>
            </a:extLst>
          </p:cNvPr>
          <p:cNvSpPr/>
          <p:nvPr/>
        </p:nvSpPr>
        <p:spPr>
          <a:xfrm>
            <a:off x="9147079" y="2013886"/>
            <a:ext cx="2454145" cy="23290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59CAC1-F16F-7DC9-2E25-2F9AE6430D69}"/>
              </a:ext>
            </a:extLst>
          </p:cNvPr>
          <p:cNvSpPr txBox="1"/>
          <p:nvPr/>
        </p:nvSpPr>
        <p:spPr>
          <a:xfrm>
            <a:off x="454226" y="1526314"/>
            <a:ext cx="35205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1A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Решаемые задачи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61A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61A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8F68AA4-1099-0345-929D-BEC697EB4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68268" y="3047363"/>
            <a:ext cx="357567" cy="1648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EA5C77-7426-F1DF-0CDA-6F7F356C2884}"/>
              </a:ext>
            </a:extLst>
          </p:cNvPr>
          <p:cNvSpPr txBox="1"/>
          <p:nvPr/>
        </p:nvSpPr>
        <p:spPr>
          <a:xfrm>
            <a:off x="408871" y="4866312"/>
            <a:ext cx="3520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Характеристики: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3240DA-7F4A-BF0E-A679-E2A78AC85A8A}"/>
              </a:ext>
            </a:extLst>
          </p:cNvPr>
          <p:cNvSpPr txBox="1"/>
          <p:nvPr/>
        </p:nvSpPr>
        <p:spPr>
          <a:xfrm>
            <a:off x="-14350" y="1097509"/>
            <a:ext cx="122063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Лазерные установки для процесса производства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(возможна реализация совместно с зондовой станцией)</a:t>
            </a:r>
            <a:endParaRPr kumimoji="0" lang="ru-RU" alt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0DD6A79-F92F-1A6A-F658-855F1C025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377" y="3827327"/>
            <a:ext cx="2127023" cy="139705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D54B204-4D47-0A31-CED0-D1B086B01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3105" y="3830674"/>
            <a:ext cx="2127023" cy="139705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5F28E89-30A1-13BA-516B-518915931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1484" y="3826811"/>
            <a:ext cx="1361645" cy="137536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21A3BB0-D8B4-88F3-55FB-34F984E623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4683" y="572212"/>
            <a:ext cx="1055834" cy="125922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7AFD32A-0ABF-0D9C-0229-4CFB32DBAFCD}"/>
              </a:ext>
            </a:extLst>
          </p:cNvPr>
          <p:cNvSpPr/>
          <p:nvPr/>
        </p:nvSpPr>
        <p:spPr>
          <a:xfrm>
            <a:off x="6907004" y="4353730"/>
            <a:ext cx="504825" cy="5049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5D392D3C-68B4-4799-6E4A-0125C1BFD187}"/>
              </a:ext>
            </a:extLst>
          </p:cNvPr>
          <p:cNvCxnSpPr>
            <a:cxnSpLocks/>
          </p:cNvCxnSpPr>
          <p:nvPr/>
        </p:nvCxnSpPr>
        <p:spPr>
          <a:xfrm flipV="1">
            <a:off x="6907004" y="3826811"/>
            <a:ext cx="1156101" cy="5171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2D1C7600-4B1C-7493-23B6-6677A800F00F}"/>
              </a:ext>
            </a:extLst>
          </p:cNvPr>
          <p:cNvCxnSpPr>
            <a:cxnSpLocks/>
          </p:cNvCxnSpPr>
          <p:nvPr/>
        </p:nvCxnSpPr>
        <p:spPr>
          <a:xfrm>
            <a:off x="6900702" y="4866312"/>
            <a:ext cx="1162403" cy="3677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783D27-ACAB-BB13-3879-76842491D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41945" y="5001142"/>
            <a:ext cx="357567" cy="16486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27C5444-D2EE-88F6-8ABD-0B93C6919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83566" y="5028549"/>
            <a:ext cx="357567" cy="16486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A7D8DE5-28AB-E758-B102-FCEF28F5E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36582" y="5018027"/>
            <a:ext cx="357567" cy="164862"/>
          </a:xfrm>
          <a:prstGeom prst="rect">
            <a:avLst/>
          </a:prstGeom>
        </p:spPr>
      </p:pic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9AD9E2D7-F430-4997-8664-2E0193FC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151" y="6419850"/>
            <a:ext cx="6223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75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6"/>
    </mc:Choice>
    <mc:Fallback xmlns="">
      <p:transition spd="slow" advTm="5150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596622"/>
              </p:ext>
            </p:extLst>
          </p:nvPr>
        </p:nvGraphicFramePr>
        <p:xfrm>
          <a:off x="108642" y="1287683"/>
          <a:ext cx="11966198" cy="4597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9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6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7070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Automation Tools -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программная платформа автоматизации физического эксперимента</a:t>
                      </a:r>
                    </a:p>
                    <a:p>
                      <a:endParaRPr lang="en-US" dirty="0"/>
                    </a:p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11F7D74-0550-49DF-8A00-E9ADE3EE3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Создание автоматизированных комплексов </a:t>
            </a:r>
            <a:br>
              <a:rPr lang="ru-RU" dirty="0"/>
            </a:br>
            <a:r>
              <a:rPr lang="ru-RU" dirty="0"/>
              <a:t>для научных и испытательных физических установок</a:t>
            </a:r>
            <a:endParaRPr lang="en-US" dirty="0"/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9AD9E2D7-F430-4997-8664-2E0193FC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151" y="6419850"/>
            <a:ext cx="6223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86F2B11B-27BD-00CE-084F-D3675954CAF1}"/>
              </a:ext>
            </a:extLst>
          </p:cNvPr>
          <p:cNvSpPr txBox="1">
            <a:spLocks/>
          </p:cNvSpPr>
          <p:nvPr/>
        </p:nvSpPr>
        <p:spPr>
          <a:xfrm>
            <a:off x="370419" y="2202274"/>
            <a:ext cx="4114800" cy="2007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7D0A47-FB95-C1A0-60E0-42EE962A86CC}"/>
              </a:ext>
            </a:extLst>
          </p:cNvPr>
          <p:cNvSpPr txBox="1"/>
          <p:nvPr/>
        </p:nvSpPr>
        <p:spPr>
          <a:xfrm>
            <a:off x="298164" y="1854185"/>
            <a:ext cx="8288472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Собственная программная платформа для автоматизации физического эксперимента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Библиотека из более чем 100 приборов (как реальных (осциллографы, мультиметры, источники питания, видеокамеры, контроллеры шаговых двигателей), так и виртуальных – обработка изображений, логирование данных и т.д.)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Модульность и возможность расширять перечень приборов под Заказчика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Встроенный язык скриптов для написания алгоритмов автоматизации, в том числе самостоятельно Заказчиком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927DC08-68F0-9884-657C-4671BF44E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170" y="1526148"/>
            <a:ext cx="3052318" cy="343174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A4884D8-98FB-1DE5-B404-4DF85496B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044" y="3700844"/>
            <a:ext cx="2275198" cy="180628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EA33D5A-3784-D68F-FDB0-87E56BACD901}"/>
              </a:ext>
            </a:extLst>
          </p:cNvPr>
          <p:cNvSpPr txBox="1"/>
          <p:nvPr/>
        </p:nvSpPr>
        <p:spPr>
          <a:xfrm>
            <a:off x="8971530" y="5008687"/>
            <a:ext cx="266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A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Лицевая панель платформы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F7B358F-C254-BC45-6868-97BE3ADB2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70" y="3759964"/>
            <a:ext cx="4725827" cy="164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5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6"/>
    </mc:Choice>
    <mc:Fallback xmlns="">
      <p:transition spd="slow" advTm="5150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7D74-0550-49DF-8A00-E9ADE3EE3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Аппаратно-программная автоматизация физического эксперимента или технологических установок</a:t>
            </a:r>
            <a:br>
              <a:rPr lang="ru-RU" sz="36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9E2D7-F430-4997-8664-2E0193FC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3635A1D-FFA9-4649-ADC3-B8980523B530}"/>
              </a:ext>
            </a:extLst>
          </p:cNvPr>
          <p:cNvSpPr txBox="1">
            <a:spLocks/>
          </p:cNvSpPr>
          <p:nvPr/>
        </p:nvSpPr>
        <p:spPr>
          <a:xfrm>
            <a:off x="654724" y="2283162"/>
            <a:ext cx="4114800" cy="2007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B8CED46B-74DA-40D1-9E0E-79451C2E4F28}"/>
              </a:ext>
            </a:extLst>
          </p:cNvPr>
          <p:cNvCxnSpPr>
            <a:cxnSpLocks/>
          </p:cNvCxnSpPr>
          <p:nvPr/>
        </p:nvCxnSpPr>
        <p:spPr>
          <a:xfrm>
            <a:off x="6438015" y="1394785"/>
            <a:ext cx="0" cy="48483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Равнобедренный треугольник 55">
            <a:extLst>
              <a:ext uri="{FF2B5EF4-FFF2-40B4-BE49-F238E27FC236}">
                <a16:creationId xmlns:a16="http://schemas.microsoft.com/office/drawing/2014/main" id="{75224DEF-9759-4181-991A-1606D20CF17D}"/>
              </a:ext>
            </a:extLst>
          </p:cNvPr>
          <p:cNvSpPr/>
          <p:nvPr/>
        </p:nvSpPr>
        <p:spPr>
          <a:xfrm rot="5400000">
            <a:off x="6474023" y="1626263"/>
            <a:ext cx="609600" cy="14664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BE05AA57-8383-4D11-8000-4F85E3BF5177}"/>
              </a:ext>
            </a:extLst>
          </p:cNvPr>
          <p:cNvCxnSpPr>
            <a:cxnSpLocks/>
          </p:cNvCxnSpPr>
          <p:nvPr/>
        </p:nvCxnSpPr>
        <p:spPr>
          <a:xfrm>
            <a:off x="6705500" y="2106075"/>
            <a:ext cx="51419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21D20F4-4829-4533-840F-C4191441588C}"/>
              </a:ext>
            </a:extLst>
          </p:cNvPr>
          <p:cNvSpPr txBox="1"/>
          <p:nvPr/>
        </p:nvSpPr>
        <p:spPr>
          <a:xfrm>
            <a:off x="6563345" y="2171886"/>
            <a:ext cx="5426260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Стенд разработан и изготовлен. Ожидается готовность помещений для монтажа и пусконаладки.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Функционал: 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Ослабление энергии ионов (точность ослабителей 10мкм, полностью автоматизированная установка выбранной толщины)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Позиционирование объектов испытаний, систем контроля параметров пучка, вспомогательных систем. (всего задействовано 20 осей контроллеров шаговых двигателей)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Система контроля параметров объектов испытаний (оснастка, подвижное кабельное хозяйство)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Система задания температуры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(как положительной так и отрицательной)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E3C73B-D93D-481F-B724-C46BB5B8D1F8}"/>
              </a:ext>
            </a:extLst>
          </p:cNvPr>
          <p:cNvSpPr txBox="1"/>
          <p:nvPr/>
        </p:nvSpPr>
        <p:spPr>
          <a:xfrm>
            <a:off x="7074437" y="1243396"/>
            <a:ext cx="458305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E3817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Стенд облучения ЭКБ ионами в рамках проекта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E3817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NICA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E3817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, Дубна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E3817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5DD0C8-D35F-4C4F-8184-AD2C9B3F4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0"/>
          <a:stretch/>
        </p:blipFill>
        <p:spPr>
          <a:xfrm>
            <a:off x="777770" y="1170328"/>
            <a:ext cx="5143500" cy="561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75"/>
    </mc:Choice>
    <mc:Fallback xmlns="">
      <p:transition spd="slow" advTm="6997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7D74-0550-49DF-8A00-E9ADE3EE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39" y="158421"/>
            <a:ext cx="12065387" cy="849309"/>
          </a:xfrm>
        </p:spPr>
        <p:txBody>
          <a:bodyPr>
            <a:noAutofit/>
          </a:bodyPr>
          <a:lstStyle/>
          <a:p>
            <a:r>
              <a:rPr lang="ru-RU" sz="2400" dirty="0"/>
              <a:t>Аппаратно-программная автоматизация физического эксперимента или технологических установок</a:t>
            </a:r>
            <a:br>
              <a:rPr lang="ru-RU" sz="2400" dirty="0"/>
            </a:br>
            <a:r>
              <a:rPr lang="ru-RU" sz="2400" dirty="0">
                <a:solidFill>
                  <a:srgbClr val="C00000"/>
                </a:solidFill>
              </a:rPr>
              <a:t>Составные части стенда облучения ЭКБ длиннопробежными ионами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9E2D7-F430-4997-8664-2E0193FC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3635A1D-FFA9-4649-ADC3-B8980523B530}"/>
              </a:ext>
            </a:extLst>
          </p:cNvPr>
          <p:cNvSpPr txBox="1">
            <a:spLocks/>
          </p:cNvSpPr>
          <p:nvPr/>
        </p:nvSpPr>
        <p:spPr>
          <a:xfrm>
            <a:off x="654724" y="2283162"/>
            <a:ext cx="4114800" cy="2007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1D3D0D-F157-4440-BEB3-3E9C45F05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742" y="1394785"/>
            <a:ext cx="5135402" cy="2909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7672EA-A036-43EA-BC70-9843F53C089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64" y="4851156"/>
            <a:ext cx="1341087" cy="150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5FD8F3-AAE6-44F3-A275-087FAAF886A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12" y="4886112"/>
            <a:ext cx="1464568" cy="1431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A594A5-BCE7-4B2E-8841-4EE4B770D7C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51" y="2524121"/>
            <a:ext cx="2096392" cy="2817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00FC2E-4236-4786-9CE8-31EB6401B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9803" y="1197502"/>
            <a:ext cx="3188405" cy="4946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D64B52-788C-46C7-AB3B-415A8BB28B75}"/>
              </a:ext>
            </a:extLst>
          </p:cNvPr>
          <p:cNvSpPr txBox="1"/>
          <p:nvPr/>
        </p:nvSpPr>
        <p:spPr>
          <a:xfrm>
            <a:off x="1924318" y="4304580"/>
            <a:ext cx="27273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Система позиционирования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A4863-5318-4D5B-8675-EE1079AB90B0}"/>
              </a:ext>
            </a:extLst>
          </p:cNvPr>
          <p:cNvSpPr txBox="1"/>
          <p:nvPr/>
        </p:nvSpPr>
        <p:spPr>
          <a:xfrm>
            <a:off x="805568" y="6422580"/>
            <a:ext cx="356802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Лазерный прицел с видеоконтролем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9DC9CA-AEC0-468D-85D2-4F23DF901E3B}"/>
              </a:ext>
            </a:extLst>
          </p:cNvPr>
          <p:cNvSpPr txBox="1"/>
          <p:nvPr/>
        </p:nvSpPr>
        <p:spPr>
          <a:xfrm>
            <a:off x="5282510" y="5435693"/>
            <a:ext cx="35680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Система задания отрицательной температуры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FB9969-0C7D-45D7-B561-0BD6AF34E9C5}"/>
              </a:ext>
            </a:extLst>
          </p:cNvPr>
          <p:cNvSpPr txBox="1"/>
          <p:nvPr/>
        </p:nvSpPr>
        <p:spPr>
          <a:xfrm>
            <a:off x="8719993" y="6220109"/>
            <a:ext cx="356802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Ослабитель энергии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35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6"/>
    </mc:Choice>
    <mc:Fallback xmlns="">
      <p:transition spd="slow" advTm="5150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7D74-0550-49DF-8A00-E9ADE3EE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28" y="202197"/>
            <a:ext cx="12084772" cy="849309"/>
          </a:xfrm>
        </p:spPr>
        <p:txBody>
          <a:bodyPr>
            <a:noAutofit/>
          </a:bodyPr>
          <a:lstStyle/>
          <a:p>
            <a:r>
              <a:rPr lang="ru-RU" sz="2400" dirty="0"/>
              <a:t>Аппаратно-программная автоматизация физического эксперимента или технологических установок</a:t>
            </a:r>
            <a:br>
              <a:rPr lang="ru-RU" sz="2400" dirty="0"/>
            </a:br>
            <a:r>
              <a:rPr lang="ru-RU" sz="2400" dirty="0">
                <a:solidFill>
                  <a:srgbClr val="C00000"/>
                </a:solidFill>
              </a:rPr>
              <a:t>Контроллеры управления процессами и устройствами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9E2D7-F430-4997-8664-2E0193FC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3635A1D-FFA9-4649-ADC3-B8980523B530}"/>
              </a:ext>
            </a:extLst>
          </p:cNvPr>
          <p:cNvSpPr txBox="1">
            <a:spLocks/>
          </p:cNvSpPr>
          <p:nvPr/>
        </p:nvSpPr>
        <p:spPr>
          <a:xfrm>
            <a:off x="654724" y="2283162"/>
            <a:ext cx="4114800" cy="2007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B79107-856B-4A22-9909-000E96D397CB}"/>
              </a:ext>
            </a:extLst>
          </p:cNvPr>
          <p:cNvSpPr txBox="1"/>
          <p:nvPr/>
        </p:nvSpPr>
        <p:spPr>
          <a:xfrm>
            <a:off x="6210328" y="1224300"/>
            <a:ext cx="5981672" cy="1532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12827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E3817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E3817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Контроллер системы задания температуры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E3817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О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дноканальный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ПИД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регулятор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ф. ОВЕН (в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ГосРеестре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) с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выходом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ЦАП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от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до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10В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Выходная мощность 50Вт с возможностью расширения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Исполнение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встраиваемый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модуль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3U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шириной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28HP. Возможно исполнение в формфакторе Заказчика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A92C06-7134-4E9D-8B20-9D5A394BAB0C}"/>
              </a:ext>
            </a:extLst>
          </p:cNvPr>
          <p:cNvSpPr txBox="1"/>
          <p:nvPr/>
        </p:nvSpPr>
        <p:spPr>
          <a:xfrm>
            <a:off x="6313980" y="2829742"/>
            <a:ext cx="6063721" cy="1532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E3817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Контроллер шаговых двигателей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Ш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есть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каналов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управления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шаговыми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двигателями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Ток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фазы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до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3А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Два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аппаратных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концевика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на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каждом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канале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Управление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по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USB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Исполнение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встраиваемый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модуль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3U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шириной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14HP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1C53AD-200B-4D51-9B42-93362057E221}"/>
              </a:ext>
            </a:extLst>
          </p:cNvPr>
          <p:cNvSpPr txBox="1"/>
          <p:nvPr/>
        </p:nvSpPr>
        <p:spPr>
          <a:xfrm>
            <a:off x="6284881" y="4508347"/>
            <a:ext cx="5704724" cy="20493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E3817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Контроллер управления линейным ускорителем электронов У-31/33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Временная синхронизация управляющих сигналов для обеспечения «выхода» пучка в заданное время.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E3817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Контроллер управления лазерным комплексом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E3817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E3817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с управляемой формой импульса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длительность импульса тока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30нс-20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мкс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программно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задаваемая)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амплитуда импульса тока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до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300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А (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программно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Times New Roman" panose="02020603050405020304" pitchFamily="18" charset="0"/>
                <a:cs typeface="+mn-cs"/>
              </a:rPr>
              <a:t> задаваемая)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1B7202C-AA26-4ACA-BA33-F2B7911D76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3" t="5973" r="18889" b="4379"/>
          <a:stretch/>
        </p:blipFill>
        <p:spPr>
          <a:xfrm>
            <a:off x="941589" y="4240114"/>
            <a:ext cx="2211186" cy="24874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975B70-FCB9-42A1-8646-26E45A3351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2" t="19003" r="32447" b="6388"/>
          <a:stretch/>
        </p:blipFill>
        <p:spPr>
          <a:xfrm>
            <a:off x="3943350" y="4332346"/>
            <a:ext cx="1778674" cy="245262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15C6117-4E20-4688-895D-1DF12D0381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16273" r="2685" b="11111"/>
          <a:stretch/>
        </p:blipFill>
        <p:spPr>
          <a:xfrm>
            <a:off x="847050" y="1051506"/>
            <a:ext cx="5067300" cy="306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29"/>
    </mc:Choice>
    <mc:Fallback xmlns="">
      <p:transition spd="slow" advTm="5282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0E518-95F5-4127-A15A-52BBC1758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Подготовка и повышение квалификации </a:t>
            </a:r>
            <a:br>
              <a:rPr lang="ru-RU" dirty="0"/>
            </a:br>
            <a:r>
              <a:rPr lang="ru-RU" dirty="0"/>
              <a:t>инженеров и испытателей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66F8DFF-E16E-4FDB-87D3-2A2F8C5CA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4" name="Прямоугольник: скругленные углы 20">
            <a:extLst>
              <a:ext uri="{FF2B5EF4-FFF2-40B4-BE49-F238E27FC236}">
                <a16:creationId xmlns:a16="http://schemas.microsoft.com/office/drawing/2014/main" id="{4A8E1C38-CDD4-469B-4B30-91A039977EBD}"/>
              </a:ext>
            </a:extLst>
          </p:cNvPr>
          <p:cNvSpPr/>
          <p:nvPr/>
        </p:nvSpPr>
        <p:spPr>
          <a:xfrm>
            <a:off x="190918" y="1270964"/>
            <a:ext cx="8480115" cy="5052549"/>
          </a:xfrm>
          <a:prstGeom prst="roundRect">
            <a:avLst>
              <a:gd name="adj" fmla="val 6064"/>
            </a:avLst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5" name="Прямоугольник: скругленные углы 21">
            <a:extLst>
              <a:ext uri="{FF2B5EF4-FFF2-40B4-BE49-F238E27FC236}">
                <a16:creationId xmlns:a16="http://schemas.microsoft.com/office/drawing/2014/main" id="{4422F7AA-1A16-8D3D-503E-0DE45D997E11}"/>
              </a:ext>
            </a:extLst>
          </p:cNvPr>
          <p:cNvSpPr/>
          <p:nvPr/>
        </p:nvSpPr>
        <p:spPr>
          <a:xfrm>
            <a:off x="8756452" y="1270964"/>
            <a:ext cx="3413516" cy="5052549"/>
          </a:xfrm>
          <a:prstGeom prst="roundRect">
            <a:avLst>
              <a:gd name="adj" fmla="val 6064"/>
            </a:avLst>
          </a:prstGeom>
          <a:solidFill>
            <a:schemeClr val="accent1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2BE21EC-6BD5-6556-17C6-A290A14D5D54}"/>
              </a:ext>
            </a:extLst>
          </p:cNvPr>
          <p:cNvGrpSpPr/>
          <p:nvPr/>
        </p:nvGrpSpPr>
        <p:grpSpPr>
          <a:xfrm>
            <a:off x="4617839" y="3908731"/>
            <a:ext cx="4154363" cy="1600438"/>
            <a:chOff x="593979" y="3972375"/>
            <a:chExt cx="4154363" cy="160043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43A7B4-E133-C0DE-532D-BE2D6729FE16}"/>
                </a:ext>
              </a:extLst>
            </p:cNvPr>
            <p:cNvSpPr txBox="1"/>
            <p:nvPr/>
          </p:nvSpPr>
          <p:spPr>
            <a:xfrm>
              <a:off x="609728" y="3972375"/>
              <a:ext cx="413861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Курсы дополнительного профессионального образования повышения квалификации (ДПО ПК) </a:t>
              </a:r>
              <a:b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Центра «ПРИБОРОТЕКА»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95677B-DDCE-D733-A61E-E69472D8851D}"/>
                </a:ext>
              </a:extLst>
            </p:cNvPr>
            <p:cNvSpPr txBox="1"/>
            <p:nvPr/>
          </p:nvSpPr>
          <p:spPr>
            <a:xfrm>
              <a:off x="593979" y="4926482"/>
              <a:ext cx="41386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1A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LabVIEW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и автоматизация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1A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Современная электроника и радиоустройства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1A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Испытания электронной компонентной базы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4C08078D-E49F-DD1C-36A6-166FE8487893}"/>
              </a:ext>
            </a:extLst>
          </p:cNvPr>
          <p:cNvGraphicFramePr>
            <a:graphicFrameLocks/>
          </p:cNvGraphicFramePr>
          <p:nvPr/>
        </p:nvGraphicFramePr>
        <p:xfrm>
          <a:off x="4620160" y="1441533"/>
          <a:ext cx="3829926" cy="2436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Таблица 4">
            <a:extLst>
              <a:ext uri="{FF2B5EF4-FFF2-40B4-BE49-F238E27FC236}">
                <a16:creationId xmlns:a16="http://schemas.microsoft.com/office/drawing/2014/main" id="{4925A998-A347-A7D6-FC85-CF71E54E6522}"/>
              </a:ext>
            </a:extLst>
          </p:cNvPr>
          <p:cNvGraphicFramePr>
            <a:graphicFrameLocks noGrp="1"/>
          </p:cNvGraphicFramePr>
          <p:nvPr/>
        </p:nvGraphicFramePr>
        <p:xfrm>
          <a:off x="712150" y="1414718"/>
          <a:ext cx="3601644" cy="107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20961">
                  <a:extLst>
                    <a:ext uri="{9D8B030D-6E8A-4147-A177-3AD203B41FA5}">
                      <a16:colId xmlns:a16="http://schemas.microsoft.com/office/drawing/2014/main" val="2623684583"/>
                    </a:ext>
                  </a:extLst>
                </a:gridCol>
                <a:gridCol w="1080683">
                  <a:extLst>
                    <a:ext uri="{9D8B030D-6E8A-4147-A177-3AD203B41FA5}">
                      <a16:colId xmlns:a16="http://schemas.microsoft.com/office/drawing/2014/main" val="2743670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rgbClr val="212121"/>
                          </a:solidFill>
                          <a:effectLst/>
                        </a:rPr>
                        <a:t>Наименование</a:t>
                      </a:r>
                      <a:endParaRPr lang="ru-RU" sz="1600" i="0" kern="1200" dirty="0">
                        <a:solidFill>
                          <a:srgbClr val="21212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212121"/>
                          </a:solidFill>
                          <a:effectLst/>
                        </a:rPr>
                        <a:t>Кол-во</a:t>
                      </a:r>
                      <a:endParaRPr lang="ru-RU" sz="1600" i="0" kern="1200" dirty="0">
                        <a:solidFill>
                          <a:srgbClr val="21212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967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rgbClr val="212121"/>
                          </a:solidFill>
                          <a:effectLst/>
                        </a:rPr>
                        <a:t>Организаций</a:t>
                      </a:r>
                      <a:endParaRPr lang="ru-RU" sz="1600" i="0" kern="1200" dirty="0">
                        <a:solidFill>
                          <a:srgbClr val="21212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212121"/>
                          </a:solidFill>
                          <a:effectLst/>
                        </a:rPr>
                        <a:t>15</a:t>
                      </a:r>
                      <a:endParaRPr lang="ru-RU" sz="1600" i="0" kern="1200" dirty="0">
                        <a:solidFill>
                          <a:srgbClr val="21212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1771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rgbClr val="212121"/>
                          </a:solidFill>
                          <a:effectLst/>
                        </a:rPr>
                        <a:t>Слушателей</a:t>
                      </a:r>
                      <a:endParaRPr lang="ru-RU" sz="1600" i="0" kern="1200" dirty="0">
                        <a:solidFill>
                          <a:srgbClr val="21212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212121"/>
                          </a:solidFill>
                          <a:effectLst/>
                        </a:rPr>
                        <a:t>&gt;</a:t>
                      </a:r>
                      <a:r>
                        <a:rPr lang="ru-RU" sz="1600" kern="1200" dirty="0">
                          <a:solidFill>
                            <a:srgbClr val="212121"/>
                          </a:solidFill>
                          <a:effectLst/>
                        </a:rPr>
                        <a:t> </a:t>
                      </a:r>
                      <a:r>
                        <a:rPr lang="en-US" sz="1600" kern="1200" dirty="0">
                          <a:solidFill>
                            <a:srgbClr val="212121"/>
                          </a:solidFill>
                          <a:effectLst/>
                        </a:rPr>
                        <a:t>50</a:t>
                      </a:r>
                      <a:endParaRPr lang="ru-RU" sz="1600" i="0" kern="1200" dirty="0">
                        <a:solidFill>
                          <a:srgbClr val="21212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225739"/>
                  </a:ext>
                </a:extLst>
              </a:tr>
            </a:tbl>
          </a:graphicData>
        </a:graphic>
      </p:graphicFrame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3C54EC8-1513-C797-12EE-6DC6856FD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7" t="933" r="1606" b="1067"/>
          <a:stretch/>
        </p:blipFill>
        <p:spPr>
          <a:xfrm>
            <a:off x="190917" y="2998823"/>
            <a:ext cx="1920648" cy="2762413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7E63826-84E2-B9B2-76CD-C8FD7947B521}"/>
              </a:ext>
            </a:extLst>
          </p:cNvPr>
          <p:cNvGrpSpPr/>
          <p:nvPr/>
        </p:nvGrpSpPr>
        <p:grpSpPr>
          <a:xfrm>
            <a:off x="2007251" y="2670205"/>
            <a:ext cx="2391962" cy="1737390"/>
            <a:chOff x="5237200" y="3702704"/>
            <a:chExt cx="2603527" cy="1919863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E5E5803-7439-E18C-DC69-947D12826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7200" y="3714675"/>
              <a:ext cx="1203813" cy="90403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D052B69-E3FD-8DF2-C028-3528D6BB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36914" y="3702704"/>
              <a:ext cx="1203813" cy="904031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DC756B6-9B53-D19D-43F2-857A39F50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7200" y="4719708"/>
              <a:ext cx="1203813" cy="90285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B07DC74-A324-0A74-98D7-320D49D45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36914" y="4714741"/>
              <a:ext cx="1203813" cy="90286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2E66FEF-DA1F-035B-E448-5653383A6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11295" y="4137897"/>
              <a:ext cx="815515" cy="1087353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8D94C85-22B3-3773-CB5D-9E2CFAB4C0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6453" y="2829549"/>
            <a:ext cx="3413515" cy="311569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7CBCB78-CFB2-65A0-15D1-FF0DEB2777F7}"/>
              </a:ext>
            </a:extLst>
          </p:cNvPr>
          <p:cNvSpPr txBox="1"/>
          <p:nvPr/>
        </p:nvSpPr>
        <p:spPr>
          <a:xfrm>
            <a:off x="9176393" y="1441533"/>
            <a:ext cx="25736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Основные направления учебных кусов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C1C9CAE-C0A6-8C82-3863-6DB13881077A}"/>
              </a:ext>
            </a:extLst>
          </p:cNvPr>
          <p:cNvSpPr txBox="1"/>
          <p:nvPr/>
        </p:nvSpPr>
        <p:spPr>
          <a:xfrm>
            <a:off x="2190270" y="4862838"/>
            <a:ext cx="23421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F5F8A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Лицензия на образовательную деятельность №040792 от 02.06.2020</a:t>
            </a:r>
          </a:p>
        </p:txBody>
      </p:sp>
    </p:spTree>
    <p:extLst>
      <p:ext uri="{BB962C8B-B14F-4D97-AF65-F5344CB8AC3E}">
        <p14:creationId xmlns:p14="http://schemas.microsoft.com/office/powerpoint/2010/main" val="55393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D053B82-F128-43BB-B8CE-4337B4E2D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1DB4071C-76F5-4AFE-9BC1-20F2100357FE}"/>
              </a:ext>
            </a:extLst>
          </p:cNvPr>
          <p:cNvSpPr txBox="1">
            <a:spLocks/>
          </p:cNvSpPr>
          <p:nvPr/>
        </p:nvSpPr>
        <p:spPr>
          <a:xfrm>
            <a:off x="615454" y="0"/>
            <a:ext cx="11864599" cy="1116011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A7EB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A7EB8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Содержание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A7EB8"/>
              </a:solidFill>
              <a:effectLst/>
              <a:uLnTx/>
              <a:uFillTx/>
              <a:latin typeface="Arial Narrow"/>
              <a:ea typeface="+mj-ea"/>
              <a:cs typeface="+mj-cs"/>
            </a:endParaRPr>
          </a:p>
        </p:txBody>
      </p: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EA511AE3-5F17-4BBD-AB00-77E2FBF42466}"/>
              </a:ext>
            </a:extLst>
          </p:cNvPr>
          <p:cNvSpPr txBox="1">
            <a:spLocks/>
          </p:cNvSpPr>
          <p:nvPr/>
        </p:nvSpPr>
        <p:spPr>
          <a:xfrm>
            <a:off x="11225151" y="6419850"/>
            <a:ext cx="6223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67614BD-53B0-463E-9FF5-B675320A6E8B}"/>
              </a:ext>
            </a:extLst>
          </p:cNvPr>
          <p:cNvSpPr/>
          <p:nvPr/>
        </p:nvSpPr>
        <p:spPr>
          <a:xfrm>
            <a:off x="615454" y="1168195"/>
            <a:ext cx="112319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2A7EB8"/>
                </a:solidFill>
                <a:latin typeface="Arial Narrow"/>
                <a:ea typeface="+mj-ea"/>
                <a:cs typeface="+mj-cs"/>
              </a:rPr>
              <a:t>Разработка приемо-передающей ЭКБ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2A7EB8"/>
                </a:solidFill>
                <a:latin typeface="Arial Narrow"/>
                <a:ea typeface="+mj-ea"/>
                <a:cs typeface="+mj-cs"/>
              </a:rPr>
              <a:t>Разработка тестеров ЭКБ и контрольно-проверочной аппаратуры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2A7EB8"/>
                </a:solidFill>
                <a:latin typeface="Arial Narrow"/>
                <a:ea typeface="+mj-ea"/>
                <a:cs typeface="+mj-cs"/>
              </a:rPr>
              <a:t>Разработка испытательного и технологического оборудования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2A7EB8"/>
                </a:solidFill>
                <a:latin typeface="Arial Narrow"/>
                <a:ea typeface="+mj-ea"/>
                <a:cs typeface="+mj-cs"/>
              </a:rPr>
              <a:t>Обучение и программы повышения квалификации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2A7EB8"/>
                </a:solidFill>
                <a:latin typeface="Arial Narrow"/>
                <a:ea typeface="+mj-ea"/>
                <a:cs typeface="+mj-cs"/>
              </a:rPr>
              <a:t>Испытания ЭКБ и РЭА на безопасность и защиту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4082784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330" y="157371"/>
            <a:ext cx="11231999" cy="849309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Разработка средств защиты информации и исследований </a:t>
            </a:r>
            <a:br>
              <a:rPr lang="ru-RU" dirty="0"/>
            </a:br>
            <a:r>
              <a:rPr lang="ru-RU" dirty="0"/>
              <a:t>в области безопасности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6078E9AB-396F-6F7A-F9C9-27B15431A0A5}"/>
              </a:ext>
            </a:extLst>
          </p:cNvPr>
          <p:cNvSpPr txBox="1">
            <a:spLocks/>
          </p:cNvSpPr>
          <p:nvPr/>
        </p:nvSpPr>
        <p:spPr>
          <a:xfrm>
            <a:off x="635798" y="1234570"/>
            <a:ext cx="8461280" cy="137651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АИЦ НИЯУ МИФИ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– аккредитованная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A7EB8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ФСТЭК России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организация по разработке технических средств защиты информации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Разработка технических средств защиты конфиденциальной информации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и сведений, составляющих гос. тайну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C7134778-072A-F578-6E87-87129180C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8832"/>
          <a:stretch>
            <a:fillRect/>
          </a:stretch>
        </p:blipFill>
        <p:spPr bwMode="auto">
          <a:xfrm>
            <a:off x="662957" y="2813555"/>
            <a:ext cx="2273317" cy="24602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8FA8F29-232B-8150-B655-429D28811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5779" y="2813555"/>
            <a:ext cx="1845211" cy="24602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B643C9-90FD-AEDA-26BD-E420D74AD841}"/>
              </a:ext>
            </a:extLst>
          </p:cNvPr>
          <p:cNvSpPr txBox="1"/>
          <p:nvPr/>
        </p:nvSpPr>
        <p:spPr>
          <a:xfrm>
            <a:off x="540540" y="5290512"/>
            <a:ext cx="2395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ПАК исследования сигналов 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радиомониторинга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E7D05C-3FEA-01B5-C3C0-0AE798972E87}"/>
              </a:ext>
            </a:extLst>
          </p:cNvPr>
          <p:cNvSpPr txBox="1"/>
          <p:nvPr/>
        </p:nvSpPr>
        <p:spPr>
          <a:xfrm>
            <a:off x="2993436" y="5274433"/>
            <a:ext cx="2305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ПАК исследования побочного ЭМИ и наводок</a:t>
            </a:r>
          </a:p>
        </p:txBody>
      </p:sp>
      <p:pic>
        <p:nvPicPr>
          <p:cNvPr id="9" name="Рисунок 2" descr="http://www.mascom.ru/files/image/Stentor.jpg">
            <a:extLst>
              <a:ext uri="{FF2B5EF4-FFF2-40B4-BE49-F238E27FC236}">
                <a16:creationId xmlns:a16="http://schemas.microsoft.com/office/drawing/2014/main" id="{E1D441E9-F8B3-1083-3548-860F37903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04" y="2813555"/>
            <a:ext cx="3548074" cy="247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B79B7F-776E-F307-A9AE-0998CE1F7A6D}"/>
              </a:ext>
            </a:extLst>
          </p:cNvPr>
          <p:cNvSpPr txBox="1"/>
          <p:nvPr/>
        </p:nvSpPr>
        <p:spPr>
          <a:xfrm>
            <a:off x="5783054" y="5290512"/>
            <a:ext cx="2542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ПАК для аттестации АРМ и помещения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234" y="1254359"/>
            <a:ext cx="1777998" cy="2457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312" y="2256803"/>
            <a:ext cx="1803841" cy="257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312" y="3340728"/>
            <a:ext cx="1777998" cy="2583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1442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15450" y="3737114"/>
            <a:ext cx="10732000" cy="2352538"/>
          </a:xfrm>
        </p:spPr>
        <p:txBody>
          <a:bodyPr/>
          <a:lstStyle/>
          <a:p>
            <a:pPr algn="r"/>
            <a:r>
              <a:rPr lang="ru-RU" dirty="0" err="1">
                <a:solidFill>
                  <a:schemeClr val="tx1"/>
                </a:solidFill>
              </a:rPr>
              <a:t>Козюков</a:t>
            </a:r>
            <a:r>
              <a:rPr lang="ru-RU" dirty="0">
                <a:solidFill>
                  <a:schemeClr val="tx1"/>
                </a:solidFill>
              </a:rPr>
              <a:t> Александр Евгеньевич,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к.т.н., заместитель технического директора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 АО «ЭНПО СПЭЛС»,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e-mail: aekoz@spels.ru,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тел.: +7 (495) </a:t>
            </a:r>
            <a:r>
              <a:rPr lang="en-US" dirty="0">
                <a:solidFill>
                  <a:schemeClr val="tx1"/>
                </a:solidFill>
              </a:rPr>
              <a:t>984-67-44</a:t>
            </a:r>
            <a:endParaRPr lang="ru-RU" dirty="0">
              <a:solidFill>
                <a:schemeClr val="tx1"/>
              </a:solidFill>
            </a:endParaRPr>
          </a:p>
          <a:p>
            <a:pPr algn="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4030-3781-4A87-A433-81836C85B3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50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D053B82-F128-43BB-B8CE-4337B4E2D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1DB4071C-76F5-4AFE-9BC1-20F2100357FE}"/>
              </a:ext>
            </a:extLst>
          </p:cNvPr>
          <p:cNvSpPr txBox="1">
            <a:spLocks/>
          </p:cNvSpPr>
          <p:nvPr/>
        </p:nvSpPr>
        <p:spPr>
          <a:xfrm>
            <a:off x="615454" y="0"/>
            <a:ext cx="11864599" cy="1116011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A7EB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A7EB8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Наш опыт разработки (СВЧ): библиотеки СВЧ элементов и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A7EB8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IP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A7EB8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блоков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A7EB8"/>
              </a:solidFill>
              <a:effectLst/>
              <a:uLnTx/>
              <a:uFillTx/>
              <a:latin typeface="Arial Narrow"/>
              <a:ea typeface="+mj-ea"/>
              <a:cs typeface="+mj-cs"/>
            </a:endParaRPr>
          </a:p>
        </p:txBody>
      </p: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EA511AE3-5F17-4BBD-AB00-77E2FBF42466}"/>
              </a:ext>
            </a:extLst>
          </p:cNvPr>
          <p:cNvSpPr txBox="1">
            <a:spLocks/>
          </p:cNvSpPr>
          <p:nvPr/>
        </p:nvSpPr>
        <p:spPr>
          <a:xfrm>
            <a:off x="11225151" y="6419850"/>
            <a:ext cx="6223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67614BD-53B0-463E-9FF5-B675320A6E8B}"/>
              </a:ext>
            </a:extLst>
          </p:cNvPr>
          <p:cNvSpPr/>
          <p:nvPr/>
        </p:nvSpPr>
        <p:spPr>
          <a:xfrm>
            <a:off x="766089" y="1168195"/>
            <a:ext cx="4948911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СВЧ базовые элементы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РЧ МОП-транзисторы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изолированные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МОП-транзисторы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катушки индуктивности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варикапы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MIM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-конденсаторы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симметрирующие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трансформаторы импеданса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balun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68BE2FB-826D-458C-A0AD-7D17C92D72AF}"/>
              </a:ext>
            </a:extLst>
          </p:cNvPr>
          <p:cNvSpPr/>
          <p:nvPr/>
        </p:nvSpPr>
        <p:spPr>
          <a:xfrm>
            <a:off x="6029325" y="1130095"/>
            <a:ext cx="58293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СВЧ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IP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-блоки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усилители СВЧ (малошумящие, мощности, буферные, широкополосные)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преобразователи частоты (смесители, делители, умножители)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генераторы, управляемые напряжением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переключатели сигналов, аттенюаторы</a:t>
            </a:r>
          </a:p>
        </p:txBody>
      </p:sp>
      <p:pic>
        <p:nvPicPr>
          <p:cNvPr id="8" name="Picture 3" descr="МОПТ_300_1">
            <a:extLst>
              <a:ext uri="{FF2B5EF4-FFF2-40B4-BE49-F238E27FC236}">
                <a16:creationId xmlns:a16="http://schemas.microsoft.com/office/drawing/2014/main" id="{B75ACE3C-04BE-4567-81B0-ACF4246B5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0" t="14312" r="17186" b="18999"/>
          <a:stretch/>
        </p:blipFill>
        <p:spPr bwMode="auto">
          <a:xfrm>
            <a:off x="691654" y="5333037"/>
            <a:ext cx="1450094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balun_pri">
            <a:extLst>
              <a:ext uri="{FF2B5EF4-FFF2-40B4-BE49-F238E27FC236}">
                <a16:creationId xmlns:a16="http://schemas.microsoft.com/office/drawing/2014/main" id="{4DFBAA9C-3154-40FA-B307-A945A8C5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413" y="5186987"/>
            <a:ext cx="2260029" cy="124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Топология_с_пинами_с_разм_КП">
            <a:extLst>
              <a:ext uri="{FF2B5EF4-FFF2-40B4-BE49-F238E27FC236}">
                <a16:creationId xmlns:a16="http://schemas.microsoft.com/office/drawing/2014/main" id="{C505C657-571A-4238-9A99-AC817F2B0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6980" r="11559" b="6065"/>
          <a:stretch/>
        </p:blipFill>
        <p:spPr bwMode="auto">
          <a:xfrm>
            <a:off x="5918200" y="4706039"/>
            <a:ext cx="1249481" cy="163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8">
            <a:extLst>
              <a:ext uri="{FF2B5EF4-FFF2-40B4-BE49-F238E27FC236}">
                <a16:creationId xmlns:a16="http://schemas.microsoft.com/office/drawing/2014/main" id="{DE2EF74E-45DC-49C6-A532-FE4784F27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508" y="4390597"/>
            <a:ext cx="1403637" cy="159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" descr="Описание: топология_кристалла">
            <a:extLst>
              <a:ext uri="{FF2B5EF4-FFF2-40B4-BE49-F238E27FC236}">
                <a16:creationId xmlns:a16="http://schemas.microsoft.com/office/drawing/2014/main" id="{F73FC175-B7EE-4D8B-BB00-127CEC3EB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3976" y="4120915"/>
            <a:ext cx="1304666" cy="129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76742AD5-922F-425A-B9BD-38807D912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t="7288" b="8026"/>
          <a:stretch>
            <a:fillRect/>
          </a:stretch>
        </p:blipFill>
        <p:spPr bwMode="auto">
          <a:xfrm>
            <a:off x="8943974" y="5564811"/>
            <a:ext cx="1250757" cy="11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8" descr="C:\Users\Nick Usachev\Pictures\spdt_lay.png">
            <a:extLst>
              <a:ext uri="{FF2B5EF4-FFF2-40B4-BE49-F238E27FC236}">
                <a16:creationId xmlns:a16="http://schemas.microsoft.com/office/drawing/2014/main" id="{C30C3F69-3CFB-4073-9E50-132617133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2" t="8228" r="4717" b="12654"/>
          <a:stretch/>
        </p:blipFill>
        <p:spPr bwMode="auto">
          <a:xfrm>
            <a:off x="10412420" y="4630903"/>
            <a:ext cx="1587433" cy="140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724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838790B-3A18-4535-BEDC-1C70FD3F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id="{2B1F2009-6DC9-4A72-94EB-E50850852C6A}"/>
              </a:ext>
            </a:extLst>
          </p:cNvPr>
          <p:cNvSpPr txBox="1">
            <a:spLocks/>
          </p:cNvSpPr>
          <p:nvPr/>
        </p:nvSpPr>
        <p:spPr>
          <a:xfrm>
            <a:off x="11225151" y="6419850"/>
            <a:ext cx="6223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EA325709-9B65-4771-99ED-50530AD97520}"/>
              </a:ext>
            </a:extLst>
          </p:cNvPr>
          <p:cNvSpPr txBox="1">
            <a:spLocks/>
          </p:cNvSpPr>
          <p:nvPr/>
        </p:nvSpPr>
        <p:spPr>
          <a:xfrm>
            <a:off x="615454" y="0"/>
            <a:ext cx="11231999" cy="1116011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A7EB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A7EB8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Средства создания радиационно-ориентированных моделей 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A7EB8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A7EB8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для отечественных базовых технологических процессов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A7EB8"/>
              </a:solidFill>
              <a:effectLst/>
              <a:uLnTx/>
              <a:uFillTx/>
              <a:latin typeface="Arial Narrow"/>
              <a:ea typeface="+mj-ea"/>
              <a:cs typeface="+mj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79AFA00-5FDC-4507-8FCB-2793D39A3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575" y="3494593"/>
            <a:ext cx="3562100" cy="2962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ЗС_в_статью_">
            <a:extLst>
              <a:ext uri="{FF2B5EF4-FFF2-40B4-BE49-F238E27FC236}">
                <a16:creationId xmlns:a16="http://schemas.microsoft.com/office/drawing/2014/main" id="{B5049777-5BCB-4CB1-98F1-0BAF05B56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9589" y="1513710"/>
            <a:ext cx="2456767" cy="184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130D4E4-A038-4F7B-AD01-EE3BB4913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0" y="3482141"/>
            <a:ext cx="3781425" cy="28264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E49962-6DDE-472E-9CA5-48ED62D61AB1}"/>
              </a:ext>
            </a:extLst>
          </p:cNvPr>
          <p:cNvSpPr txBox="1"/>
          <p:nvPr/>
        </p:nvSpPr>
        <p:spPr>
          <a:xfrm>
            <a:off x="476250" y="1344326"/>
            <a:ext cx="6765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Segoe UI Light" panose="020B0502040204020203" pitchFamily="34" charset="0"/>
              </a:rPr>
              <a:t>Комплексы: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Segoe UI Light" panose="020B0502040204020203" pitchFamily="34" charset="0"/>
              </a:rPr>
              <a:t>СВЧ-характеризации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Segoe UI Light" panose="020B0502040204020203" pitchFamily="34" charset="0"/>
              </a:rPr>
              <a:t>характеризация по дозовым эффектам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7EB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Segoe UI Light" panose="020B0502040204020203" pitchFamily="34" charset="0"/>
              </a:rPr>
              <a:t>объемным ионизационным эффектам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25A59C-23D6-4F8D-B616-77BFD9F443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619" y="3934764"/>
            <a:ext cx="2979737" cy="184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158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9E2D7-F430-4997-8664-2E0193FC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2F7DF-AA22-3958-FD2B-CC741C377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51" y="329547"/>
            <a:ext cx="9143325" cy="748145"/>
          </a:xfrm>
        </p:spPr>
        <p:txBody>
          <a:bodyPr>
            <a:normAutofit fontScale="90000"/>
          </a:bodyPr>
          <a:lstStyle/>
          <a:p>
            <a:r>
              <a:rPr lang="ru-RU" b="0" dirty="0"/>
              <a:t>Контрактная разработка аналоговых, цифровых и гибридных тестеров ЭКБ и РЭА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87312210-BC29-4481-8522-0EABED9C28F1}"/>
              </a:ext>
            </a:extLst>
          </p:cNvPr>
          <p:cNvSpPr txBox="1">
            <a:spLocks/>
          </p:cNvSpPr>
          <p:nvPr/>
        </p:nvSpPr>
        <p:spPr>
          <a:xfrm>
            <a:off x="2164360" y="3479056"/>
            <a:ext cx="6373482" cy="2273174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5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Измерительные приборы по отдельности используется в основном</a:t>
            </a:r>
            <a:br>
              <a:rPr kumimoji="0" lang="ru-RU" sz="29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</a:br>
            <a:r>
              <a:rPr kumimoji="0" lang="ru-RU" sz="29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в учебных центрах или для разовых исследований. Практические задачи, такие как тестирование и </a:t>
            </a:r>
            <a:r>
              <a:rPr kumimoji="0" lang="ru-RU" sz="2900" b="1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испытания ЭКБ</a:t>
            </a:r>
            <a:r>
              <a:rPr kumimoji="0" lang="ru-RU" sz="29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, </a:t>
            </a:r>
            <a:r>
              <a:rPr kumimoji="0" lang="ru-RU" sz="2900" b="1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контроль функционирования аппаратуры</a:t>
            </a:r>
            <a:r>
              <a:rPr kumimoji="0" lang="ru-RU" sz="29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или </a:t>
            </a:r>
            <a:r>
              <a:rPr kumimoji="0" lang="ru-RU" sz="2900" b="1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научные эксперименты</a:t>
            </a:r>
            <a:r>
              <a:rPr kumimoji="0" lang="ru-RU" sz="29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, требуют большой производительности и сбора массива результатов измерений. Такие условия может обеспечить только автоматизированные измерительные системы, где приборы управляются единой программой.</a:t>
            </a:r>
            <a:endParaRPr kumimoji="0" lang="ru-RU" sz="29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698D1-05DE-0CF6-F134-77CDE726D94C}"/>
              </a:ext>
            </a:extLst>
          </p:cNvPr>
          <p:cNvSpPr txBox="1"/>
          <p:nvPr/>
        </p:nvSpPr>
        <p:spPr>
          <a:xfrm>
            <a:off x="8847667" y="3279545"/>
            <a:ext cx="3202606" cy="2361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В процессе изготовления автоматизированного тестового комплекса мы на регулярной основе проводим совещания с Заказчиками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Определяем реальные потребности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Фиксируем пожелания пользователей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Согласуем системные требования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Показываем промежуточные итоги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работ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90BA7D-443E-C482-9142-057E7CAA9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7" y="3153763"/>
            <a:ext cx="1830707" cy="244222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1B396AD-C685-479B-1543-CAA8D7E5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91" y="1551274"/>
            <a:ext cx="2861051" cy="192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Системная интеграция - рабочие будни">
            <a:extLst>
              <a:ext uri="{FF2B5EF4-FFF2-40B4-BE49-F238E27FC236}">
                <a16:creationId xmlns:a16="http://schemas.microsoft.com/office/drawing/2014/main" id="{AFB87CFB-E681-EFBD-07C0-EAB05AD77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677" y="1551274"/>
            <a:ext cx="2245006" cy="16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6C2A0A-EF29-E2AE-B0D8-A4475FDCFAF6}"/>
              </a:ext>
            </a:extLst>
          </p:cNvPr>
          <p:cNvSpPr txBox="1"/>
          <p:nvPr/>
        </p:nvSpPr>
        <p:spPr>
          <a:xfrm>
            <a:off x="318437" y="1651151"/>
            <a:ext cx="4982330" cy="1254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Центр «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Приборотека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»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— это центр контрактной разработки тестеров ЭКБ, контрольно-проверочной аппаратуры и комплексов для тестирования радиоэлектронной аппаратуры.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78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29"/>
    </mc:Choice>
    <mc:Fallback xmlns="">
      <p:transition spd="slow" advTm="5282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9E2D7-F430-4997-8664-2E0193FC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0A82E-6075-2D9E-BEA7-015FF1A8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820" y="329547"/>
            <a:ext cx="9152657" cy="748145"/>
          </a:xfrm>
        </p:spPr>
        <p:txBody>
          <a:bodyPr>
            <a:normAutofit fontScale="90000"/>
          </a:bodyPr>
          <a:lstStyle/>
          <a:p>
            <a:r>
              <a:rPr lang="ru-RU" b="0" dirty="0"/>
              <a:t>Контрактная разработка КПА для тестирования РЭА и программно-аппаратной имитации систем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20B69B-94EB-9E27-1934-8E9D002C6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95" y="1423157"/>
            <a:ext cx="7751428" cy="4495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C5B310-A0F8-E78C-8EB0-34D4F8F0D21A}"/>
              </a:ext>
            </a:extLst>
          </p:cNvPr>
          <p:cNvSpPr txBox="1"/>
          <p:nvPr/>
        </p:nvSpPr>
        <p:spPr>
          <a:xfrm>
            <a:off x="8915401" y="2516499"/>
            <a:ext cx="3276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Контрольно-проверочная аппаратура предназначена для организации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и проведения проверок, выполняемых при испытаниях приборов в процессе производства, формирования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и регистрации электрических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и иных сигналов и нагрузок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и оформления результатов проверок в виде протоколов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BA11A6-3A83-3DA4-DD95-0197822AE677}"/>
              </a:ext>
            </a:extLst>
          </p:cNvPr>
          <p:cNvSpPr txBox="1"/>
          <p:nvPr/>
        </p:nvSpPr>
        <p:spPr>
          <a:xfrm>
            <a:off x="9609938" y="1627818"/>
            <a:ext cx="19735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Назначение КПА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6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29"/>
    </mc:Choice>
    <mc:Fallback xmlns="">
      <p:transition spd="slow" advTm="5282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7D74-0550-49DF-8A00-E9ADE3EE3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Разработка и изготовление высоковольтных источников питания и генераторов одиночных импульсов напряжения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9E2D7-F430-4997-8664-2E0193FC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Подзаголовок 4">
            <a:extLst>
              <a:ext uri="{FF2B5EF4-FFF2-40B4-BE49-F238E27FC236}">
                <a16:creationId xmlns:a16="http://schemas.microsoft.com/office/drawing/2014/main" id="{EE86E3C5-8755-F13D-7A38-847564545C55}"/>
              </a:ext>
            </a:extLst>
          </p:cNvPr>
          <p:cNvSpPr txBox="1">
            <a:spLocks/>
          </p:cNvSpPr>
          <p:nvPr/>
        </p:nvSpPr>
        <p:spPr>
          <a:xfrm>
            <a:off x="375384" y="1221420"/>
            <a:ext cx="7554752" cy="5497432"/>
          </a:xfrm>
          <a:prstGeom prst="rect">
            <a:avLst/>
          </a:prstGeom>
        </p:spPr>
        <p:txBody>
          <a:bodyPr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0825" indent="-149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A7EB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Наши возможности: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Разработка и изготовление высоковольтных источников питания и высоковольтных коммутаторов: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A7EB8"/>
              </a:buClr>
              <a:buSzPct val="80000"/>
              <a:buFont typeface="Arial" panose="020B0604020202020204" pitchFamily="34" charset="0"/>
              <a:buAutoNum type="arabicParenR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генераторов одиночных импульсов напряжения: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356ED6D-E016-B003-B1BB-C976CAEC8279}"/>
              </a:ext>
            </a:extLst>
          </p:cNvPr>
          <p:cNvGraphicFramePr>
            <a:graphicFrameLocks noGrp="1"/>
          </p:cNvGraphicFramePr>
          <p:nvPr/>
        </p:nvGraphicFramePr>
        <p:xfrm>
          <a:off x="631817" y="2367280"/>
          <a:ext cx="7041885" cy="13923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5974">
                  <a:extLst>
                    <a:ext uri="{9D8B030D-6E8A-4147-A177-3AD203B41FA5}">
                      <a16:colId xmlns:a16="http://schemas.microsoft.com/office/drawing/2014/main" val="844062572"/>
                    </a:ext>
                  </a:extLst>
                </a:gridCol>
                <a:gridCol w="2715911">
                  <a:extLst>
                    <a:ext uri="{9D8B030D-6E8A-4147-A177-3AD203B41FA5}">
                      <a16:colId xmlns:a16="http://schemas.microsoft.com/office/drawing/2014/main" val="2243906269"/>
                    </a:ext>
                  </a:extLst>
                </a:gridCol>
              </a:tblGrid>
              <a:tr h="274097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Наименование характеристики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Значение характеристики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82719"/>
                  </a:ext>
                </a:extLst>
              </a:tr>
              <a:tr h="350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Выходное напряжение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10 В до 6000 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509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Максимальный выходной ток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50 мА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502242"/>
                  </a:ext>
                </a:extLst>
              </a:tr>
              <a:tr h="54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Точность установки напряжения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742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Контроль выходного напряжения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есть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035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Защита от короткого замыкания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есть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11152"/>
          <a:stretch/>
        </p:blipFill>
        <p:spPr bwMode="auto">
          <a:xfrm>
            <a:off x="7930135" y="1859712"/>
            <a:ext cx="4056455" cy="87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C:\kaepif\работа\2023\гоин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0135" y="3244812"/>
            <a:ext cx="3917307" cy="2280879"/>
          </a:xfrm>
          <a:prstGeom prst="rect">
            <a:avLst/>
          </a:prstGeom>
          <a:noFill/>
        </p:spPr>
      </p:pic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4356ED6D-E016-B003-B1BB-C976CAEC8279}"/>
              </a:ext>
            </a:extLst>
          </p:cNvPr>
          <p:cNvGraphicFramePr>
            <a:graphicFrameLocks noGrp="1"/>
          </p:cNvGraphicFramePr>
          <p:nvPr/>
        </p:nvGraphicFramePr>
        <p:xfrm>
          <a:off x="638444" y="4805601"/>
          <a:ext cx="7028631" cy="13315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5456">
                  <a:extLst>
                    <a:ext uri="{9D8B030D-6E8A-4147-A177-3AD203B41FA5}">
                      <a16:colId xmlns:a16="http://schemas.microsoft.com/office/drawing/2014/main" val="844062572"/>
                    </a:ext>
                  </a:extLst>
                </a:gridCol>
                <a:gridCol w="2703175">
                  <a:extLst>
                    <a:ext uri="{9D8B030D-6E8A-4147-A177-3AD203B41FA5}">
                      <a16:colId xmlns:a16="http://schemas.microsoft.com/office/drawing/2014/main" val="2243906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Наименование характеристики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>
                          <a:effectLst/>
                          <a:latin typeface="Arial Narrow" panose="020B0606020202030204" pitchFamily="34" charset="0"/>
                        </a:rPr>
                        <a:t>Значение характеристики</a:t>
                      </a:r>
                      <a:endParaRPr lang="ru-RU" sz="1400" b="0" dirty="0">
                        <a:effectLst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82719"/>
                  </a:ext>
                </a:extLst>
              </a:tr>
              <a:tr h="350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Амплитуда импульсов напряжения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5 В до 1000 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509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Амплитуда импульса тока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100 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502242"/>
                  </a:ext>
                </a:extLst>
              </a:tr>
              <a:tr h="54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Точность установки амплитуды импульсов напряжения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742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Длительность импульсов напряжения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20 нс до 20 мкс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035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Форма импульсов напряжения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двухэкспоненциальная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E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82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6"/>
    </mc:Choice>
    <mc:Fallback xmlns="">
      <p:transition spd="slow" advTm="5150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125617"/>
              </p:ext>
            </p:extLst>
          </p:nvPr>
        </p:nvGraphicFramePr>
        <p:xfrm>
          <a:off x="108642" y="1287683"/>
          <a:ext cx="11966198" cy="4597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9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6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707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11F7D74-0550-49DF-8A00-E9ADE3EE3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Разработка оснастки и ПО</a:t>
            </a:r>
            <a:br>
              <a:rPr lang="ru-RU" dirty="0"/>
            </a:br>
            <a:r>
              <a:rPr lang="ru-RU" dirty="0"/>
              <a:t>Программные системы управления оборудованием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F33FFE-A6EB-4C13-AE1D-C15E94B306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38" y="1525014"/>
            <a:ext cx="2804687" cy="31551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67FB7E-F757-4B8C-B387-3F4077FD5D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05" y="2926164"/>
            <a:ext cx="1524000" cy="17888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0"/>
          <a:stretch/>
        </p:blipFill>
        <p:spPr>
          <a:xfrm>
            <a:off x="400598" y="1628388"/>
            <a:ext cx="2590146" cy="30522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959" y="2763169"/>
            <a:ext cx="1329370" cy="1341203"/>
          </a:xfrm>
          <a:prstGeom prst="rect">
            <a:avLst/>
          </a:prstGeom>
        </p:spPr>
      </p:pic>
      <p:sp>
        <p:nvSpPr>
          <p:cNvPr id="16" name="Текст 2">
            <a:extLst>
              <a:ext uri="{FF2B5EF4-FFF2-40B4-BE49-F238E27FC236}">
                <a16:creationId xmlns:a16="http://schemas.microsoft.com/office/drawing/2014/main" id="{7A11FE52-CD83-0CA9-C799-4D033FEFF8F6}"/>
              </a:ext>
            </a:extLst>
          </p:cNvPr>
          <p:cNvSpPr txBox="1">
            <a:spLocks/>
          </p:cNvSpPr>
          <p:nvPr/>
        </p:nvSpPr>
        <p:spPr>
          <a:xfrm>
            <a:off x="0" y="4883120"/>
            <a:ext cx="4249783" cy="8707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1AF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1A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Автоматизированное управление всем измерительным оборудованием и испытательной установкой (в случае наличия такой возможности) во время проведения испытаний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7A11FE52-CD83-0CA9-C799-4D033FEFF8F6}"/>
              </a:ext>
            </a:extLst>
          </p:cNvPr>
          <p:cNvSpPr txBox="1">
            <a:spLocks/>
          </p:cNvSpPr>
          <p:nvPr/>
        </p:nvSpPr>
        <p:spPr>
          <a:xfrm>
            <a:off x="4056434" y="4796443"/>
            <a:ext cx="4486701" cy="10121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1AF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1A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Вывод результатов измерений и сохранение «логов», осциллограмм, количества эффектов, временных интервалов.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1A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Визуализация и обработка получаемых результатов измерений</a:t>
            </a:r>
          </a:p>
        </p:txBody>
      </p:sp>
      <p:pic>
        <p:nvPicPr>
          <p:cNvPr id="19" name="Объект 4">
            <a:extLst>
              <a:ext uri="{FF2B5EF4-FFF2-40B4-BE49-F238E27FC236}">
                <a16:creationId xmlns:a16="http://schemas.microsoft.com/office/drawing/2014/main" id="{FF17CC25-CA67-4D02-8057-EF78E16D6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849846" y="4404394"/>
            <a:ext cx="1273597" cy="1273597"/>
          </a:xfrm>
          <a:prstGeom prst="rect">
            <a:avLst/>
          </a:prstGeom>
        </p:spPr>
      </p:pic>
      <p:sp>
        <p:nvSpPr>
          <p:cNvPr id="20" name="Текст 2">
            <a:extLst>
              <a:ext uri="{FF2B5EF4-FFF2-40B4-BE49-F238E27FC236}">
                <a16:creationId xmlns:a16="http://schemas.microsoft.com/office/drawing/2014/main" id="{7A11FE52-CD83-0CA9-C799-4D033FEFF8F6}"/>
              </a:ext>
            </a:extLst>
          </p:cNvPr>
          <p:cNvSpPr txBox="1">
            <a:spLocks/>
          </p:cNvSpPr>
          <p:nvPr/>
        </p:nvSpPr>
        <p:spPr>
          <a:xfrm>
            <a:off x="8740588" y="1519514"/>
            <a:ext cx="3135086" cy="102382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1AF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1AF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Пример визуализации полученных после воздействия распределений сбоев в ячейках СОЗУ в соответствии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 физической топологией кристалла для различных условий облучения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t="6406" r="10394" b="7434"/>
          <a:stretch/>
        </p:blipFill>
        <p:spPr>
          <a:xfrm>
            <a:off x="10565949" y="2767587"/>
            <a:ext cx="1340332" cy="133678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2" t="29841" r="13372" b="5143"/>
          <a:stretch/>
        </p:blipFill>
        <p:spPr>
          <a:xfrm>
            <a:off x="10565949" y="4404394"/>
            <a:ext cx="1373096" cy="127359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179" y="2595674"/>
            <a:ext cx="1369134" cy="7829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1D0AAE6-0E52-4ABB-83AA-8930AAF5B075}"/>
              </a:ext>
            </a:extLst>
          </p:cNvPr>
          <p:cNvPicPr/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" t="921" r="2807" b="1023"/>
          <a:stretch/>
        </p:blipFill>
        <p:spPr bwMode="auto">
          <a:xfrm>
            <a:off x="6528286" y="1583196"/>
            <a:ext cx="1646921" cy="943913"/>
          </a:xfrm>
          <a:prstGeom prst="rect">
            <a:avLst/>
          </a:prstGeom>
          <a:noFill/>
        </p:spPr>
      </p:pic>
      <p:pic>
        <p:nvPicPr>
          <p:cNvPr id="25" name="Picture 13">
            <a:extLst>
              <a:ext uri="{FF2B5EF4-FFF2-40B4-BE49-F238E27FC236}">
                <a16:creationId xmlns:a16="http://schemas.microsoft.com/office/drawing/2014/main" id="{175969B3-1541-49E9-8EE3-0E3182E1B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661" y="3433771"/>
            <a:ext cx="1997517" cy="130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9AD9E2D7-F430-4997-8664-2E0193FC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151" y="6419850"/>
            <a:ext cx="6223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77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6"/>
    </mc:Choice>
    <mc:Fallback xmlns="">
      <p:transition spd="slow" advTm="5150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435441"/>
              </p:ext>
            </p:extLst>
          </p:nvPr>
        </p:nvGraphicFramePr>
        <p:xfrm>
          <a:off x="108642" y="1287683"/>
          <a:ext cx="11966198" cy="4597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9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6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7070">
                <a:tc>
                  <a:txBody>
                    <a:bodyPr/>
                    <a:lstStyle/>
                    <a:p>
                      <a:endParaRPr lang="ru-RU" sz="1800" kern="1200" dirty="0">
                        <a:solidFill>
                          <a:prstClr val="black"/>
                        </a:solidFill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11F7D74-0550-49DF-8A00-E9ADE3EE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89" y="266700"/>
            <a:ext cx="11452633" cy="849309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Разработка оснастки и ПО</a:t>
            </a:r>
            <a:br>
              <a:rPr lang="ru-RU" dirty="0"/>
            </a:br>
            <a:r>
              <a:rPr lang="ru-RU" dirty="0"/>
              <a:t>Проектирование печатных плат для испытаний различных изделий ЭКБ </a:t>
            </a:r>
            <a:endParaRPr lang="en-US" dirty="0"/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9AD9E2D7-F430-4997-8664-2E0193FC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151" y="6419850"/>
            <a:ext cx="6223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24030-3781-4A87-A433-81836C85B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F86449EC-AB45-B772-20E1-D87C5F0FBCEF}"/>
              </a:ext>
            </a:extLst>
          </p:cNvPr>
          <p:cNvSpPr txBox="1">
            <a:spLocks/>
          </p:cNvSpPr>
          <p:nvPr/>
        </p:nvSpPr>
        <p:spPr>
          <a:xfrm>
            <a:off x="8847002" y="1699825"/>
            <a:ext cx="3017694" cy="3222171"/>
          </a:xfrm>
          <a:prstGeom prst="rect">
            <a:avLst/>
          </a:prstGeom>
        </p:spPr>
        <p:txBody>
          <a:bodyPr vert="horz" lIns="91440" tIns="45720" rIns="0" bIns="45720" rtlCol="0" anchor="ctr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Учет особенностей конструктива используемых установок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Специальные меры по защите от возможных помех испытательных установок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Максимально возможное количество измеряемых </a:t>
            </a:r>
            <a:r>
              <a:rPr lang="ru-RU" sz="1600" dirty="0" err="1">
                <a:solidFill>
                  <a:schemeClr val="tx1"/>
                </a:solidFill>
              </a:rPr>
              <a:t>критериальных</a:t>
            </a:r>
            <a:r>
              <a:rPr lang="ru-RU" sz="1600" dirty="0">
                <a:solidFill>
                  <a:schemeClr val="tx1"/>
                </a:solidFill>
              </a:rPr>
              <a:t> параметров изделия непосредственно на установке в каждой контрольной точке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Максимально возможные частоты с учетом длинных линий на испытательных установках</a:t>
            </a: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7984FDA3-609A-43F6-8A37-3E0B7791D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638" y="3061706"/>
            <a:ext cx="1957009" cy="17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200" y="3177801"/>
            <a:ext cx="3262099" cy="1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340" y="1650810"/>
            <a:ext cx="1829613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Текст 2">
            <a:extLst>
              <a:ext uri="{FF2B5EF4-FFF2-40B4-BE49-F238E27FC236}">
                <a16:creationId xmlns:a16="http://schemas.microsoft.com/office/drawing/2014/main" id="{7A11FE52-CD83-0CA9-C799-4D033FEFF8F6}"/>
              </a:ext>
            </a:extLst>
          </p:cNvPr>
          <p:cNvSpPr txBox="1">
            <a:spLocks/>
          </p:cNvSpPr>
          <p:nvPr/>
        </p:nvSpPr>
        <p:spPr>
          <a:xfrm>
            <a:off x="329795" y="4902253"/>
            <a:ext cx="4702630" cy="74814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Calibri" panose="020F0502020204030204"/>
              </a:rPr>
              <a:t>Цифровых, аналоговых ИС, сложно-функциональных СБИС (микропроцессоров, АЦП/ЦАП, ПЛИС, памяти и др.)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id="{7A11FE52-CD83-0CA9-C799-4D033FEFF8F6}"/>
              </a:ext>
            </a:extLst>
          </p:cNvPr>
          <p:cNvSpPr txBox="1">
            <a:spLocks/>
          </p:cNvSpPr>
          <p:nvPr/>
        </p:nvSpPr>
        <p:spPr>
          <a:xfrm>
            <a:off x="5102004" y="4902254"/>
            <a:ext cx="3473556" cy="748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1AF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1A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1A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СВЧ изделий в диапазоне частот до 40 ГГц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43FBD6AA-1493-4E99-B1E3-92003F5EB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23834" r="4070" b="27078"/>
          <a:stretch/>
        </p:blipFill>
        <p:spPr bwMode="auto">
          <a:xfrm>
            <a:off x="329795" y="3061706"/>
            <a:ext cx="1957008" cy="172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1E128227-F4AB-44A2-8E16-A8A96417F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638" y="1444511"/>
            <a:ext cx="1957009" cy="153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r="14673"/>
          <a:stretch/>
        </p:blipFill>
        <p:spPr>
          <a:xfrm>
            <a:off x="329795" y="1467664"/>
            <a:ext cx="1957008" cy="151048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 noChangeArrowheads="1"/>
          </p:cNvPicPr>
          <p:nvPr/>
        </p:nvPicPr>
        <p:blipFill>
          <a:blip r:embed="rId9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14" y="1665765"/>
            <a:ext cx="1837430" cy="124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52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6"/>
    </mc:Choice>
    <mc:Fallback xmlns="">
      <p:transition spd="slow" advTm="51506"/>
    </mc:Fallback>
  </mc:AlternateContent>
</p:sld>
</file>

<file path=ppt/theme/theme1.xml><?xml version="1.0" encoding="utf-8"?>
<a:theme xmlns:a="http://schemas.openxmlformats.org/drawingml/2006/main" name="Образец слайдов">
  <a:themeElements>
    <a:clrScheme name="СПЭЛ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A7EB8"/>
      </a:accent1>
      <a:accent2>
        <a:srgbClr val="CE3817"/>
      </a:accent2>
      <a:accent3>
        <a:srgbClr val="A5A5A5"/>
      </a:accent3>
      <a:accent4>
        <a:srgbClr val="2A7EB8"/>
      </a:accent4>
      <a:accent5>
        <a:srgbClr val="CE3817"/>
      </a:accent5>
      <a:accent6>
        <a:srgbClr val="ADB9CA"/>
      </a:accent6>
      <a:hlink>
        <a:srgbClr val="2A7EB8"/>
      </a:hlink>
      <a:folHlink>
        <a:srgbClr val="2A7EB8"/>
      </a:folHlink>
    </a:clrScheme>
    <a:fontScheme name="СПЭЛС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</TotalTime>
  <Words>1660</Words>
  <Application>Microsoft Office PowerPoint</Application>
  <PresentationFormat>Широкоэкранный</PresentationFormat>
  <Paragraphs>265</Paragraphs>
  <Slides>21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Arial</vt:lpstr>
      <vt:lpstr>Arial Narrow</vt:lpstr>
      <vt:lpstr>Calibri</vt:lpstr>
      <vt:lpstr>Century Gothic</vt:lpstr>
      <vt:lpstr>Wingdings</vt:lpstr>
      <vt:lpstr>Образец слайдов</vt:lpstr>
      <vt:lpstr>Нерадиационные компетенции  АО «ЭНПО СПЭЛС»</vt:lpstr>
      <vt:lpstr>Презентация PowerPoint</vt:lpstr>
      <vt:lpstr>Презентация PowerPoint</vt:lpstr>
      <vt:lpstr>Презентация PowerPoint</vt:lpstr>
      <vt:lpstr>Контрактная разработка аналоговых, цифровых и гибридных тестеров ЭКБ и РЭА</vt:lpstr>
      <vt:lpstr>Контрактная разработка КПА для тестирования РЭА и программно-аппаратной имитации систем</vt:lpstr>
      <vt:lpstr>Разработка и изготовление высоковольтных источников питания и генераторов одиночных импульсов напряжения</vt:lpstr>
      <vt:lpstr>Разработка оснастки и ПО Программные системы управления оборудованием</vt:lpstr>
      <vt:lpstr>Разработка оснастки и ПО Проектирование печатных плат для испытаний различных изделий ЭКБ </vt:lpstr>
      <vt:lpstr>Разработка оснастки и ПО  Специализированная испытательная оснастка СВЧ УМ </vt:lpstr>
      <vt:lpstr>Разработка и изготовление лазерных и рентгеновских установок  для встраивания в технологические процессы</vt:lpstr>
      <vt:lpstr>Разработка и изготовление лазерных и рентгеновских установок  для встраивания в технологические процессы</vt:lpstr>
      <vt:lpstr>Разработка и изготовление лазерных и рентгеновских установок  для встраивания в технологические процессы</vt:lpstr>
      <vt:lpstr>Разработка и изготовление лазерных и рентгеновских установок  для встраивания в технологические процессы</vt:lpstr>
      <vt:lpstr>Создание автоматизированных комплексов  для научных и испытательных физических установок</vt:lpstr>
      <vt:lpstr> Аппаратно-программная автоматизация физического эксперимента или технологических установок </vt:lpstr>
      <vt:lpstr>Аппаратно-программная автоматизация физического эксперимента или технологических установок Составные части стенда облучения ЭКБ длиннопробежными ионами</vt:lpstr>
      <vt:lpstr>Аппаратно-программная автоматизация физического эксперимента или технологических установок Контроллеры управления процессами и устройствами</vt:lpstr>
      <vt:lpstr>Подготовка и повышение квалификации  инженеров и испытателей</vt:lpstr>
      <vt:lpstr>Разработка средств защиты информации и исследований  в области безопасности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Уланова</dc:creator>
  <cp:lastModifiedBy>Екатерина Тыщенко</cp:lastModifiedBy>
  <cp:revision>22</cp:revision>
  <dcterms:created xsi:type="dcterms:W3CDTF">2023-08-24T11:31:44Z</dcterms:created>
  <dcterms:modified xsi:type="dcterms:W3CDTF">2023-09-04T12:34:11Z</dcterms:modified>
</cp:coreProperties>
</file>