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14"/>
  </p:notesMasterIdLst>
  <p:handoutMasterIdLst>
    <p:handoutMasterId r:id="rId15"/>
  </p:handoutMasterIdLst>
  <p:sldIdLst>
    <p:sldId id="273" r:id="rId2"/>
    <p:sldId id="276" r:id="rId3"/>
    <p:sldId id="283" r:id="rId4"/>
    <p:sldId id="280" r:id="rId5"/>
    <p:sldId id="281" r:id="rId6"/>
    <p:sldId id="284" r:id="rId7"/>
    <p:sldId id="282" r:id="rId8"/>
    <p:sldId id="286" r:id="rId9"/>
    <p:sldId id="288" r:id="rId10"/>
    <p:sldId id="289" r:id="rId11"/>
    <p:sldId id="290" r:id="rId12"/>
    <p:sldId id="275" r:id="rId13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eeSet" pitchFamily="2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eeSet" pitchFamily="2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eeSet" pitchFamily="2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eeSet" pitchFamily="2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eeSet" pitchFamily="2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eeSet" pitchFamily="2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eeSet" pitchFamily="2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eeSet" pitchFamily="2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eeSet" pitchFamily="2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Воронцов Сергей Владимирович" initials="ВСВ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0074"/>
    <a:srgbClr val="D200A5"/>
    <a:srgbClr val="EC008C"/>
    <a:srgbClr val="FF9933"/>
    <a:srgbClr val="FF46B4"/>
    <a:srgbClr val="FF3300"/>
    <a:srgbClr val="4C40EE"/>
    <a:srgbClr val="7F7F7F"/>
    <a:srgbClr val="DED9D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86533" autoAdjust="0"/>
  </p:normalViewPr>
  <p:slideViewPr>
    <p:cSldViewPr>
      <p:cViewPr varScale="1">
        <p:scale>
          <a:sx n="163" d="100"/>
          <a:sy n="163" d="100"/>
        </p:scale>
        <p:origin x="1632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2" d="100"/>
        <a:sy n="122" d="100"/>
      </p:scale>
      <p:origin x="0" y="0"/>
    </p:cViewPr>
  </p:sorterViewPr>
  <p:notesViewPr>
    <p:cSldViewPr>
      <p:cViewPr>
        <p:scale>
          <a:sx n="400" d="100"/>
          <a:sy n="400" d="100"/>
        </p:scale>
        <p:origin x="1920" y="-72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0993" tIns="45497" rIns="90993" bIns="45497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0993" tIns="45497" rIns="90993" bIns="45497" rtlCol="0"/>
          <a:lstStyle>
            <a:lvl1pPr algn="r">
              <a:defRPr sz="1200"/>
            </a:lvl1pPr>
          </a:lstStyle>
          <a:p>
            <a:fld id="{430BF96E-BC4E-4668-A34A-52159115BF66}" type="datetimeFigureOut">
              <a:rPr lang="ru-RU" smtClean="0"/>
              <a:pPr/>
              <a:t>30.08.2023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0993" tIns="45497" rIns="90993" bIns="45497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0993" tIns="45497" rIns="90993" bIns="45497" rtlCol="0" anchor="b"/>
          <a:lstStyle>
            <a:lvl1pPr algn="r">
              <a:defRPr sz="1200"/>
            </a:lvl1pPr>
          </a:lstStyle>
          <a:p>
            <a:fld id="{52C15EE2-0C0D-486A-B5A3-72B188CB18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8039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6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3" tIns="45497" rIns="90993" bIns="4549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2" y="0"/>
            <a:ext cx="294566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3" tIns="45497" rIns="90993" bIns="4549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4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3" tIns="45497" rIns="90993" bIns="454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6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3" tIns="45497" rIns="90993" bIns="4549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dirty="0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2" y="9428583"/>
            <a:ext cx="294566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3" tIns="45497" rIns="90993" bIns="4549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A2677C5-C32B-4A17-9695-B8FB76536992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02449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eeSet" pitchFamily="2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eeSet" pitchFamily="2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eeSet" pitchFamily="2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eeSet" pitchFamily="2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eeSet" pitchFamily="2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Title_new.w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47243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43807" y="1124745"/>
            <a:ext cx="3614241" cy="936103"/>
          </a:xfrm>
        </p:spPr>
        <p:txBody>
          <a:bodyPr/>
          <a:lstStyle>
            <a:lvl1pPr algn="ctr"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5733256"/>
            <a:ext cx="3960440" cy="576064"/>
          </a:xfrm>
        </p:spPr>
        <p:txBody>
          <a:bodyPr anchor="ctr" anchorCtr="0"/>
          <a:lstStyle>
            <a:lvl1pPr marL="0" indent="0" algn="l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5" name="Рисунок 4" descr="Titul_scoba.w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458049" y="1036800"/>
            <a:ext cx="130175" cy="1089025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4131955" y="3381306"/>
            <a:ext cx="136815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solidFill>
                  <a:srgbClr val="EC00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2D00757-F6A7-49AC-A57B-3FA991B337F6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itul_back.w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85765" y="0"/>
            <a:ext cx="715823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>
            <a:off x="2411760" y="3381306"/>
            <a:ext cx="136815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274166"/>
            <a:ext cx="7499350" cy="490538"/>
          </a:xfrm>
        </p:spPr>
        <p:txBody>
          <a:bodyPr anchor="t" anchorCtr="0"/>
          <a:lstStyle>
            <a:lvl1pPr>
              <a:defRPr sz="2400" b="0">
                <a:solidFill>
                  <a:srgbClr val="EC00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E578F2-D1CA-4078-83F1-4D6261B0DF3C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468000" y="-18000"/>
            <a:ext cx="597600" cy="536400"/>
            <a:chOff x="468000" y="-18000"/>
            <a:chExt cx="597600" cy="536400"/>
          </a:xfrm>
        </p:grpSpPr>
        <p:pic>
          <p:nvPicPr>
            <p:cNvPr id="8" name="Рисунок 7" descr="Up_line_2.wmf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468000" y="-18000"/>
              <a:ext cx="530225" cy="504825"/>
            </a:xfrm>
            <a:prstGeom prst="rect">
              <a:avLst/>
            </a:prstGeom>
          </p:spPr>
        </p:pic>
        <p:sp>
          <p:nvSpPr>
            <p:cNvPr id="9" name="Овал 8"/>
            <p:cNvSpPr/>
            <p:nvPr userDrawn="1"/>
          </p:nvSpPr>
          <p:spPr>
            <a:xfrm>
              <a:off x="979200" y="432000"/>
              <a:ext cx="86400" cy="86400"/>
            </a:xfrm>
            <a:prstGeom prst="ellipse">
              <a:avLst/>
            </a:prstGeom>
            <a:solidFill>
              <a:schemeClr val="bg1"/>
            </a:solidFill>
            <a:ln w="17780">
              <a:solidFill>
                <a:srgbClr val="EC008C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1" name="Рисунок 10" descr="Line_2.w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237312"/>
            <a:ext cx="8810625" cy="247650"/>
          </a:xfrm>
          <a:prstGeom prst="rect">
            <a:avLst/>
          </a:prstGeom>
        </p:spPr>
      </p:pic>
      <p:sp>
        <p:nvSpPr>
          <p:cNvPr id="12" name="Овал 11"/>
          <p:cNvSpPr/>
          <p:nvPr userDrawn="1"/>
        </p:nvSpPr>
        <p:spPr>
          <a:xfrm>
            <a:off x="8773200" y="6354000"/>
            <a:ext cx="234000" cy="234000"/>
          </a:xfrm>
          <a:prstGeom prst="ellipse">
            <a:avLst/>
          </a:prstGeom>
          <a:solidFill>
            <a:schemeClr val="bg1"/>
          </a:solidFill>
          <a:ln w="17780">
            <a:solidFill>
              <a:srgbClr val="EC008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3006000" y="6192000"/>
            <a:ext cx="55984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baseline="0" dirty="0">
                <a:solidFill>
                  <a:srgbClr val="1E1E1E"/>
                </a:solidFill>
                <a:latin typeface="FreeSetBookC" pitchFamily="34" charset="0"/>
              </a:rPr>
              <a:t> </a:t>
            </a:r>
            <a:r>
              <a:rPr lang="ru-RU" sz="800" b="0" baseline="0" dirty="0">
                <a:solidFill>
                  <a:srgbClr val="1E1E1E"/>
                </a:solidFill>
                <a:latin typeface="FreeSetBookC" pitchFamily="34" charset="0"/>
              </a:rPr>
              <a:t> 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"/>
          </p:nvPr>
        </p:nvSpPr>
        <p:spPr>
          <a:xfrm>
            <a:off x="733112" y="1268760"/>
            <a:ext cx="7727320" cy="4923240"/>
          </a:xfrm>
        </p:spPr>
        <p:txBody>
          <a:bodyPr lIns="0"/>
          <a:lstStyle>
            <a:lvl1pPr marL="0" indent="0">
              <a:buClr>
                <a:srgbClr val="EC008C"/>
              </a:buClr>
              <a:buFont typeface="Wingdings" panose="05000000000000000000" pitchFamily="2" charset="2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EC008C"/>
              </a:buClr>
              <a:buFont typeface="Wingdings" panose="05000000000000000000" pitchFamily="2" charset="2"/>
              <a:buChar char="§"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200150" indent="-285750">
              <a:buClr>
                <a:srgbClr val="EC008C"/>
              </a:buClr>
              <a:buFont typeface="Tahoma" panose="020B0604030504040204" pitchFamily="34" charset="0"/>
              <a:buChar char="–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EC008C"/>
              </a:buClr>
              <a:buFont typeface="Arial" panose="020B0604020202020204" pitchFamily="34" charset="0"/>
              <a:buChar char="•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6" name="Picture 2" descr="C:\Users\klein\Documents\Ангстрем ОАО\03_Materials\ЛОГО\angstrem_72_ru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6427124"/>
            <a:ext cx="1695650" cy="24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TOC_Line.w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8000" y="0"/>
            <a:ext cx="644525" cy="1143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856800"/>
            <a:ext cx="7499350" cy="490538"/>
          </a:xfrm>
        </p:spPr>
        <p:txBody>
          <a:bodyPr anchor="t" anchorCtr="0"/>
          <a:lstStyle>
            <a:lvl1pPr>
              <a:defRPr sz="2400">
                <a:solidFill>
                  <a:srgbClr val="EC00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11760" y="1556792"/>
            <a:ext cx="6264696" cy="4569371"/>
          </a:xfrm>
        </p:spPr>
        <p:txBody>
          <a:bodyPr lIns="0"/>
          <a:lstStyle>
            <a:lvl1pPr marL="0" indent="0">
              <a:buClr>
                <a:srgbClr val="EC008C"/>
              </a:buClr>
              <a:buFont typeface="Wingdings" panose="05000000000000000000" pitchFamily="2" charset="2"/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EC008C"/>
              </a:buClr>
              <a:buFont typeface="Wingdings" panose="05000000000000000000" pitchFamily="2" charset="2"/>
              <a:buChar char="§"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200150" indent="-285750">
              <a:buClr>
                <a:srgbClr val="EC008C"/>
              </a:buClr>
              <a:buFont typeface="Tahoma" panose="020B0604030504040204" pitchFamily="34" charset="0"/>
              <a:buChar char="–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EC008C"/>
              </a:buClr>
              <a:buFont typeface="Arial" panose="020B0604020202020204" pitchFamily="34" charset="0"/>
              <a:buChar char="•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E578F2-D1CA-4078-83F1-4D6261B0DF3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Овал 8"/>
          <p:cNvSpPr/>
          <p:nvPr userDrawn="1"/>
        </p:nvSpPr>
        <p:spPr>
          <a:xfrm>
            <a:off x="1029600" y="1052736"/>
            <a:ext cx="86400" cy="86400"/>
          </a:xfrm>
          <a:prstGeom prst="ellipse">
            <a:avLst/>
          </a:prstGeom>
          <a:solidFill>
            <a:schemeClr val="bg1"/>
          </a:solidFill>
          <a:ln w="17780">
            <a:solidFill>
              <a:srgbClr val="EC008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 descr="Line_2.w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237312"/>
            <a:ext cx="8810625" cy="247650"/>
          </a:xfrm>
          <a:prstGeom prst="rect">
            <a:avLst/>
          </a:prstGeom>
        </p:spPr>
      </p:pic>
      <p:sp>
        <p:nvSpPr>
          <p:cNvPr id="12" name="Овал 11"/>
          <p:cNvSpPr/>
          <p:nvPr userDrawn="1"/>
        </p:nvSpPr>
        <p:spPr>
          <a:xfrm>
            <a:off x="8773200" y="6354000"/>
            <a:ext cx="234000" cy="234000"/>
          </a:xfrm>
          <a:prstGeom prst="ellipse">
            <a:avLst/>
          </a:prstGeom>
          <a:solidFill>
            <a:schemeClr val="bg1"/>
          </a:solidFill>
          <a:ln w="17780">
            <a:solidFill>
              <a:srgbClr val="EC008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3006000" y="6192000"/>
            <a:ext cx="5706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800" b="0" baseline="0" dirty="0">
                <a:solidFill>
                  <a:srgbClr val="1E1E1E"/>
                </a:solidFill>
                <a:latin typeface="FreeSetBookC" pitchFamily="34" charset="0"/>
              </a:rPr>
              <a:t> </a:t>
            </a:r>
            <a:endParaRPr lang="ru-RU" sz="800" b="0" baseline="0" dirty="0">
              <a:solidFill>
                <a:srgbClr val="1E1E1E"/>
              </a:solidFill>
              <a:latin typeface="FreeSetBookC" pitchFamily="34" charset="0"/>
            </a:endParaRPr>
          </a:p>
        </p:txBody>
      </p:sp>
      <p:pic>
        <p:nvPicPr>
          <p:cNvPr id="16" name="Picture 2" descr="C:\Users\klein\Documents\Ангстрем ОАО\03_Materials\ЛОГО\angstrem_72_ru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6427124"/>
            <a:ext cx="1695650" cy="24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99" y="4437112"/>
            <a:ext cx="7200801" cy="1331863"/>
          </a:xfrm>
        </p:spPr>
        <p:txBody>
          <a:bodyPr anchor="t"/>
          <a:lstStyle>
            <a:lvl1pPr algn="l">
              <a:defRPr sz="2800" b="0" cap="al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599" y="2939988"/>
            <a:ext cx="7200801" cy="1466912"/>
          </a:xfrm>
        </p:spPr>
        <p:txBody>
          <a:bodyPr anchor="b"/>
          <a:lstStyle>
            <a:lvl1pPr marL="0" indent="0">
              <a:buNone/>
              <a:defRPr sz="20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68231" y="630932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 dirty="0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002697" y="4437112"/>
            <a:ext cx="6862532" cy="0"/>
          </a:xfrm>
          <a:prstGeom prst="line">
            <a:avLst/>
          </a:prstGeom>
          <a:ln w="38100">
            <a:solidFill>
              <a:srgbClr val="EC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114800" cy="4857403"/>
          </a:xfrm>
        </p:spPr>
        <p:txBody>
          <a:bodyPr lIns="0" tIns="0"/>
          <a:lstStyle>
            <a:lvl1pPr algn="l">
              <a:buNone/>
              <a:defRPr sz="2000">
                <a:solidFill>
                  <a:srgbClr val="EC00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buClr>
                <a:srgbClr val="EC008C"/>
              </a:buClr>
              <a:buFont typeface="+mj-lt"/>
              <a:buAutoNum type="arabicPeriod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F7C6DA4-C25F-4255-93F9-A5C398A0B8A0}" type="slidenum">
              <a:rPr lang="ru-RU"/>
              <a:pPr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468000" y="-18000"/>
            <a:ext cx="597600" cy="536400"/>
            <a:chOff x="468000" y="-18000"/>
            <a:chExt cx="597600" cy="536400"/>
          </a:xfrm>
        </p:grpSpPr>
        <p:pic>
          <p:nvPicPr>
            <p:cNvPr id="8" name="Рисунок 7" descr="Up_line_2.wmf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468000" y="-18000"/>
              <a:ext cx="530225" cy="504825"/>
            </a:xfrm>
            <a:prstGeom prst="rect">
              <a:avLst/>
            </a:prstGeom>
          </p:spPr>
        </p:pic>
        <p:sp>
          <p:nvSpPr>
            <p:cNvPr id="9" name="Овал 8"/>
            <p:cNvSpPr/>
            <p:nvPr userDrawn="1"/>
          </p:nvSpPr>
          <p:spPr>
            <a:xfrm>
              <a:off x="979200" y="432000"/>
              <a:ext cx="86400" cy="86400"/>
            </a:xfrm>
            <a:prstGeom prst="ellipse">
              <a:avLst/>
            </a:prstGeom>
            <a:solidFill>
              <a:schemeClr val="bg1"/>
            </a:solidFill>
            <a:ln w="17780">
              <a:solidFill>
                <a:srgbClr val="EC008C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1" name="Рисунок 10" descr="Line_2.w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237312"/>
            <a:ext cx="8810625" cy="247650"/>
          </a:xfrm>
          <a:prstGeom prst="rect">
            <a:avLst/>
          </a:prstGeom>
        </p:spPr>
      </p:pic>
      <p:sp>
        <p:nvSpPr>
          <p:cNvPr id="12" name="Овал 11"/>
          <p:cNvSpPr/>
          <p:nvPr userDrawn="1"/>
        </p:nvSpPr>
        <p:spPr>
          <a:xfrm>
            <a:off x="8773200" y="6354000"/>
            <a:ext cx="234000" cy="234000"/>
          </a:xfrm>
          <a:prstGeom prst="ellipse">
            <a:avLst/>
          </a:prstGeom>
          <a:solidFill>
            <a:schemeClr val="bg1"/>
          </a:solidFill>
          <a:ln w="17780">
            <a:solidFill>
              <a:srgbClr val="EC008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3006000" y="6192000"/>
            <a:ext cx="56704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800" b="0" baseline="0" dirty="0">
                <a:solidFill>
                  <a:srgbClr val="1E1E1E"/>
                </a:solidFill>
                <a:latin typeface="FreeSetBookC" pitchFamily="34" charset="0"/>
              </a:rPr>
              <a:t> </a:t>
            </a:r>
            <a:endParaRPr lang="ru-RU" sz="800" b="0" baseline="0" dirty="0">
              <a:solidFill>
                <a:srgbClr val="1E1E1E"/>
              </a:solidFill>
              <a:latin typeface="FreeSetBookC" pitchFamily="34" charset="0"/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116013" y="274166"/>
            <a:ext cx="7499350" cy="490538"/>
          </a:xfrm>
        </p:spPr>
        <p:txBody>
          <a:bodyPr anchor="t" anchorCtr="0"/>
          <a:lstStyle>
            <a:lvl1pPr>
              <a:defRPr sz="2400" b="0">
                <a:solidFill>
                  <a:srgbClr val="EC00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5" name="Picture 2" descr="C:\Users\klein\Documents\Ангстрем ОАО\03_Materials\ЛОГО\angstrem_72_ru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6427124"/>
            <a:ext cx="1695650" cy="24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268760"/>
            <a:ext cx="4040188" cy="4785395"/>
          </a:xfrm>
        </p:spPr>
        <p:txBody>
          <a:bodyPr lIns="0" tIns="0" rIns="0" bIns="0"/>
          <a:lstStyle>
            <a:lvl1pPr>
              <a:buFont typeface="Arial" pitchFamily="34" charset="0"/>
              <a:buNone/>
              <a:defRPr sz="1800">
                <a:solidFill>
                  <a:srgbClr val="EC00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268760"/>
            <a:ext cx="4041775" cy="4785395"/>
          </a:xfrm>
        </p:spPr>
        <p:txBody>
          <a:bodyPr lIns="0" tIns="0" rIns="0" bIns="0"/>
          <a:lstStyle>
            <a:lvl1pPr>
              <a:buFont typeface="Arial" pitchFamily="34" charset="0"/>
              <a:buNone/>
              <a:defRPr sz="1800">
                <a:solidFill>
                  <a:srgbClr val="EC00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 typeface="Arial" pitchFamily="34" charset="0"/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buFont typeface="Arial" pitchFamily="34" charset="0"/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buFont typeface="Arial" pitchFamily="34" charset="0"/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buFont typeface="Arial" pitchFamily="34" charset="0"/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35A596A-E496-497A-B150-481D7932F6B5}" type="slidenum">
              <a:rPr lang="ru-RU"/>
              <a:pPr/>
              <a:t>‹#›</a:t>
            </a:fld>
            <a:endParaRPr lang="ru-RU" dirty="0"/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468000" y="-18000"/>
            <a:ext cx="597600" cy="536400"/>
            <a:chOff x="468000" y="-18000"/>
            <a:chExt cx="597600" cy="536400"/>
          </a:xfrm>
        </p:grpSpPr>
        <p:pic>
          <p:nvPicPr>
            <p:cNvPr id="10" name="Рисунок 9" descr="Up_line_2.wmf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468000" y="-18000"/>
              <a:ext cx="530225" cy="504825"/>
            </a:xfrm>
            <a:prstGeom prst="rect">
              <a:avLst/>
            </a:prstGeom>
          </p:spPr>
        </p:pic>
        <p:sp>
          <p:nvSpPr>
            <p:cNvPr id="11" name="Овал 10"/>
            <p:cNvSpPr/>
            <p:nvPr userDrawn="1"/>
          </p:nvSpPr>
          <p:spPr>
            <a:xfrm>
              <a:off x="979200" y="432000"/>
              <a:ext cx="86400" cy="86400"/>
            </a:xfrm>
            <a:prstGeom prst="ellipse">
              <a:avLst/>
            </a:prstGeom>
            <a:solidFill>
              <a:schemeClr val="bg1"/>
            </a:solidFill>
            <a:ln w="17780">
              <a:solidFill>
                <a:srgbClr val="EC008C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2" name="Группа 11"/>
          <p:cNvGrpSpPr/>
          <p:nvPr userDrawn="1"/>
        </p:nvGrpSpPr>
        <p:grpSpPr>
          <a:xfrm>
            <a:off x="0" y="6192000"/>
            <a:ext cx="9007200" cy="396000"/>
            <a:chOff x="0" y="6192000"/>
            <a:chExt cx="9007200" cy="396000"/>
          </a:xfrm>
        </p:grpSpPr>
        <p:pic>
          <p:nvPicPr>
            <p:cNvPr id="13" name="Рисунок 12" descr="Line_2.wmf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0" y="6237312"/>
              <a:ext cx="8810625" cy="247650"/>
            </a:xfrm>
            <a:prstGeom prst="rect">
              <a:avLst/>
            </a:prstGeom>
          </p:spPr>
        </p:pic>
        <p:sp>
          <p:nvSpPr>
            <p:cNvPr id="14" name="Овал 13"/>
            <p:cNvSpPr/>
            <p:nvPr userDrawn="1"/>
          </p:nvSpPr>
          <p:spPr>
            <a:xfrm>
              <a:off x="8773200" y="6354000"/>
              <a:ext cx="234000" cy="234000"/>
            </a:xfrm>
            <a:prstGeom prst="ellipse">
              <a:avLst/>
            </a:prstGeom>
            <a:solidFill>
              <a:schemeClr val="bg1"/>
            </a:solidFill>
            <a:ln w="17780">
              <a:solidFill>
                <a:srgbClr val="EC008C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/>
            <p:cNvSpPr/>
            <p:nvPr userDrawn="1"/>
          </p:nvSpPr>
          <p:spPr>
            <a:xfrm>
              <a:off x="3006000" y="6192000"/>
              <a:ext cx="567045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800" b="0" baseline="0" dirty="0">
                  <a:solidFill>
                    <a:srgbClr val="1E1E1E"/>
                  </a:solidFill>
                  <a:latin typeface="FreeSetBookC" pitchFamily="34" charset="0"/>
                </a:rPr>
                <a:t> </a:t>
              </a:r>
              <a:endParaRPr lang="ru-RU" sz="800" b="0" baseline="0" dirty="0">
                <a:solidFill>
                  <a:srgbClr val="1E1E1E"/>
                </a:solidFill>
                <a:latin typeface="FreeSetBookC" pitchFamily="34" charset="0"/>
              </a:endParaRPr>
            </a:p>
          </p:txBody>
        </p:sp>
      </p:grp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116013" y="274166"/>
            <a:ext cx="7499350" cy="490538"/>
          </a:xfrm>
        </p:spPr>
        <p:txBody>
          <a:bodyPr anchor="t" anchorCtr="0"/>
          <a:lstStyle>
            <a:lvl1pPr>
              <a:defRPr sz="2400" b="0">
                <a:solidFill>
                  <a:srgbClr val="EC00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8" name="Picture 2" descr="C:\Users\klein\Documents\Ангстрем ОАО\03_Materials\ЛОГО\angstrem_72_ru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0" y="6427124"/>
            <a:ext cx="1695650" cy="24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16F1F2-E0B5-4FDA-99DB-EE4585726069}" type="slidenum">
              <a:rPr lang="ru-RU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40000" y="6354000"/>
            <a:ext cx="504000" cy="24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 b="1">
                <a:solidFill>
                  <a:srgbClr val="9696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22860487-1B26-43FB-A6A1-2E793FA3C0E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234000"/>
            <a:ext cx="74993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52" r:id="rId3"/>
    <p:sldLayoutId id="2147483663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0">
          <a:solidFill>
            <a:srgbClr val="EC008C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FreeSet" pitchFamily="2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FreeSet" pitchFamily="2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FreeSet" pitchFamily="2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FreeSet" pitchFamily="2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FreeSet" pitchFamily="2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FreeSet" pitchFamily="2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FreeSet" pitchFamily="2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FreeSet" pitchFamily="2" charset="0"/>
          <a:cs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None/>
        <a:defRPr sz="18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EC008C"/>
        </a:buClr>
        <a:buFont typeface="Wingdings" panose="05000000000000000000" pitchFamily="2" charset="2"/>
        <a:buChar char="§"/>
        <a:defRPr sz="18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27784" y="836712"/>
            <a:ext cx="4464496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139952" y="623883"/>
            <a:ext cx="4292916" cy="93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800" b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FreeSet" pitchFamily="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FreeSet" pitchFamily="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FreeSet" pitchFamily="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FreeSet" pitchFamily="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FreeSet" pitchFamily="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FreeSet" pitchFamily="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FreeSet" pitchFamily="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FreeSet" pitchFamily="2" charset="0"/>
                <a:cs typeface="Arial" charset="0"/>
              </a:defRPr>
            </a:lvl9pPr>
          </a:lstStyle>
          <a:p>
            <a:endParaRPr lang="ru-RU" sz="2000" b="1" kern="0" dirty="0">
              <a:solidFill>
                <a:srgbClr val="D10074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275856" y="5445224"/>
            <a:ext cx="4176465" cy="1152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800" b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FreeSet" pitchFamily="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FreeSet" pitchFamily="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FreeSet" pitchFamily="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FreeSet" pitchFamily="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FreeSet" pitchFamily="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FreeSet" pitchFamily="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FreeSet" pitchFamily="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FreeSet" pitchFamily="2" charset="0"/>
                <a:cs typeface="Arial" charset="0"/>
              </a:defRPr>
            </a:lvl9pPr>
          </a:lstStyle>
          <a:p>
            <a:r>
              <a:rPr lang="ru-RU" sz="2000" kern="0" spc="-10" dirty="0">
                <a:solidFill>
                  <a:schemeClr val="tx1"/>
                </a:solidFill>
                <a:latin typeface="Times New Roman"/>
                <a:cs typeface="Times New Roman"/>
              </a:rPr>
              <a:t>докладчик Н.Н.Сергеева</a:t>
            </a:r>
          </a:p>
          <a:p>
            <a:r>
              <a:rPr lang="ru-RU" sz="2000" kern="0" spc="-10" dirty="0">
                <a:solidFill>
                  <a:schemeClr val="tx1"/>
                </a:solidFill>
                <a:latin typeface="Times New Roman"/>
                <a:cs typeface="Times New Roman"/>
              </a:rPr>
              <a:t>сентябрь 2023 год</a:t>
            </a:r>
          </a:p>
          <a:p>
            <a:endParaRPr lang="ru-RU" sz="2000" kern="0" dirty="0">
              <a:solidFill>
                <a:schemeClr val="tx1"/>
              </a:solidFill>
            </a:endParaRPr>
          </a:p>
        </p:txBody>
      </p:sp>
      <p:sp>
        <p:nvSpPr>
          <p:cNvPr id="5" name="object 127">
            <a:extLst>
              <a:ext uri="{FF2B5EF4-FFF2-40B4-BE49-F238E27FC236}">
                <a16:creationId xmlns:a16="http://schemas.microsoft.com/office/drawing/2014/main" id="{6F8ED2BA-8711-3857-D80B-FCC39E96484E}"/>
              </a:ext>
            </a:extLst>
          </p:cNvPr>
          <p:cNvSpPr txBox="1">
            <a:spLocks/>
          </p:cNvSpPr>
          <p:nvPr/>
        </p:nvSpPr>
        <p:spPr bwMode="auto">
          <a:xfrm>
            <a:off x="2772013" y="620688"/>
            <a:ext cx="5228590" cy="1443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800" b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FreeSet" pitchFamily="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FreeSet" pitchFamily="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FreeSet" pitchFamily="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FreeSet" pitchFamily="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FreeSet" pitchFamily="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FreeSet" pitchFamily="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FreeSet" pitchFamily="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FreeSet" pitchFamily="2" charset="0"/>
                <a:cs typeface="Arial" charset="0"/>
              </a:defRPr>
            </a:lvl9pPr>
          </a:lstStyle>
          <a:p>
            <a:pPr marL="12700" marR="5080" indent="-10160">
              <a:spcBef>
                <a:spcPts val="95"/>
              </a:spcBef>
            </a:pPr>
            <a:r>
              <a:rPr lang="ru-RU" sz="3100" kern="0" spc="-10" dirty="0">
                <a:latin typeface="Times New Roman"/>
                <a:cs typeface="Times New Roman"/>
              </a:rPr>
              <a:t>Полузаказные</a:t>
            </a:r>
            <a:r>
              <a:rPr lang="ru-RU" sz="3100" kern="0" spc="10" dirty="0">
                <a:latin typeface="Times New Roman"/>
                <a:cs typeface="Times New Roman"/>
              </a:rPr>
              <a:t> </a:t>
            </a:r>
            <a:r>
              <a:rPr lang="ru-RU" sz="3100" kern="0" spc="-5" dirty="0">
                <a:latin typeface="Times New Roman"/>
                <a:cs typeface="Times New Roman"/>
              </a:rPr>
              <a:t>БИС</a:t>
            </a:r>
            <a:r>
              <a:rPr lang="ru-RU" sz="3100" kern="0" spc="-20" dirty="0">
                <a:latin typeface="Times New Roman"/>
                <a:cs typeface="Times New Roman"/>
              </a:rPr>
              <a:t> </a:t>
            </a:r>
            <a:r>
              <a:rPr lang="ru-RU" sz="3100" kern="0" spc="-5" dirty="0">
                <a:latin typeface="Times New Roman"/>
                <a:cs typeface="Times New Roman"/>
              </a:rPr>
              <a:t>на</a:t>
            </a:r>
            <a:r>
              <a:rPr lang="ru-RU" sz="3100" kern="0" dirty="0">
                <a:latin typeface="Times New Roman"/>
                <a:cs typeface="Times New Roman"/>
              </a:rPr>
              <a:t> </a:t>
            </a:r>
            <a:r>
              <a:rPr lang="ru-RU" sz="3100" kern="0" spc="-5" dirty="0">
                <a:latin typeface="Times New Roman"/>
                <a:cs typeface="Times New Roman"/>
              </a:rPr>
              <a:t>основе </a:t>
            </a:r>
            <a:r>
              <a:rPr lang="ru-RU" sz="3100" kern="0" dirty="0">
                <a:latin typeface="Times New Roman"/>
                <a:cs typeface="Times New Roman"/>
              </a:rPr>
              <a:t> </a:t>
            </a:r>
            <a:r>
              <a:rPr lang="ru-RU" sz="3100" kern="0" spc="-5" dirty="0">
                <a:latin typeface="Times New Roman"/>
                <a:cs typeface="Times New Roman"/>
              </a:rPr>
              <a:t>радиационно-стойких</a:t>
            </a:r>
            <a:r>
              <a:rPr lang="ru-RU" sz="3100" kern="0" spc="35" dirty="0">
                <a:latin typeface="Times New Roman"/>
                <a:cs typeface="Times New Roman"/>
              </a:rPr>
              <a:t> </a:t>
            </a:r>
            <a:r>
              <a:rPr lang="ru-RU" sz="3100" kern="0" spc="-10" dirty="0">
                <a:latin typeface="Times New Roman"/>
                <a:cs typeface="Times New Roman"/>
              </a:rPr>
              <a:t>БМК</a:t>
            </a:r>
            <a:r>
              <a:rPr lang="ru-RU" sz="3200" kern="0" spc="-10" dirty="0">
                <a:latin typeface="Times New Roman"/>
                <a:cs typeface="Times New Roman"/>
              </a:rPr>
              <a:t>. </a:t>
            </a:r>
            <a:r>
              <a:rPr lang="ru-RU" sz="3200" kern="0" spc="-5" dirty="0">
                <a:latin typeface="Times New Roman"/>
                <a:cs typeface="Times New Roman"/>
              </a:rPr>
              <a:t> </a:t>
            </a:r>
            <a:r>
              <a:rPr lang="ru-RU" sz="3000" kern="0" spc="-155" dirty="0">
                <a:latin typeface="Times New Roman"/>
                <a:cs typeface="Times New Roman"/>
              </a:rPr>
              <a:t>И</a:t>
            </a:r>
            <a:r>
              <a:rPr lang="ru-RU" sz="3000" kern="0" spc="-160" dirty="0">
                <a:latin typeface="Times New Roman"/>
                <a:cs typeface="Times New Roman"/>
              </a:rPr>
              <a:t>м</a:t>
            </a:r>
            <a:r>
              <a:rPr lang="ru-RU" sz="3000" kern="0" spc="-155" dirty="0">
                <a:latin typeface="Times New Roman"/>
                <a:cs typeface="Times New Roman"/>
              </a:rPr>
              <a:t>п</a:t>
            </a:r>
            <a:r>
              <a:rPr lang="ru-RU" sz="3000" kern="0" spc="-160" dirty="0">
                <a:latin typeface="Times New Roman"/>
                <a:cs typeface="Times New Roman"/>
              </a:rPr>
              <a:t>орто</a:t>
            </a:r>
            <a:r>
              <a:rPr lang="ru-RU" sz="3000" kern="0" spc="-155" dirty="0">
                <a:latin typeface="Times New Roman"/>
                <a:cs typeface="Times New Roman"/>
              </a:rPr>
              <a:t>з</a:t>
            </a:r>
            <a:r>
              <a:rPr lang="ru-RU" sz="3000" kern="0" spc="-160" dirty="0">
                <a:latin typeface="Times New Roman"/>
                <a:cs typeface="Times New Roman"/>
              </a:rPr>
              <a:t>а</a:t>
            </a:r>
            <a:r>
              <a:rPr lang="ru-RU" sz="3000" kern="0" spc="-150" dirty="0">
                <a:latin typeface="Times New Roman"/>
                <a:cs typeface="Times New Roman"/>
              </a:rPr>
              <a:t>м</a:t>
            </a:r>
            <a:r>
              <a:rPr lang="ru-RU" sz="3000" kern="0" spc="-160" dirty="0">
                <a:latin typeface="Times New Roman"/>
                <a:cs typeface="Times New Roman"/>
              </a:rPr>
              <a:t>е</a:t>
            </a:r>
            <a:r>
              <a:rPr lang="ru-RU" sz="3000" kern="0" spc="-140" dirty="0">
                <a:latin typeface="Times New Roman"/>
                <a:cs typeface="Times New Roman"/>
              </a:rPr>
              <a:t>щ</a:t>
            </a:r>
            <a:r>
              <a:rPr lang="ru-RU" sz="3000" kern="0" spc="-160" dirty="0">
                <a:latin typeface="Times New Roman"/>
                <a:cs typeface="Times New Roman"/>
              </a:rPr>
              <a:t>е</a:t>
            </a:r>
            <a:r>
              <a:rPr lang="ru-RU" sz="3000" kern="0" spc="-155" dirty="0">
                <a:latin typeface="Times New Roman"/>
                <a:cs typeface="Times New Roman"/>
              </a:rPr>
              <a:t>н</a:t>
            </a:r>
            <a:r>
              <a:rPr lang="ru-RU" sz="3000" kern="0" spc="-145" dirty="0">
                <a:latin typeface="Times New Roman"/>
                <a:cs typeface="Times New Roman"/>
              </a:rPr>
              <a:t>и</a:t>
            </a:r>
            <a:r>
              <a:rPr lang="ru-RU" sz="3000" kern="0" dirty="0">
                <a:latin typeface="Times New Roman"/>
                <a:cs typeface="Times New Roman"/>
              </a:rPr>
              <a:t>е</a:t>
            </a:r>
            <a:r>
              <a:rPr lang="ru-RU" sz="3000" kern="0" spc="-250" dirty="0">
                <a:latin typeface="Times New Roman"/>
                <a:cs typeface="Times New Roman"/>
              </a:rPr>
              <a:t> </a:t>
            </a:r>
            <a:r>
              <a:rPr lang="ru-RU" sz="3000" kern="0" spc="-155" dirty="0">
                <a:latin typeface="Times New Roman"/>
                <a:cs typeface="Times New Roman"/>
              </a:rPr>
              <a:t>ПЛИ</a:t>
            </a:r>
            <a:r>
              <a:rPr lang="ru-RU" sz="3000" kern="0" spc="-150" dirty="0">
                <a:latin typeface="Times New Roman"/>
                <a:cs typeface="Times New Roman"/>
              </a:rPr>
              <a:t>С</a:t>
            </a:r>
            <a:r>
              <a:rPr lang="ru-RU" sz="3000" kern="0" spc="-160" dirty="0">
                <a:latin typeface="Times New Roman"/>
                <a:cs typeface="Times New Roman"/>
              </a:rPr>
              <a:t>-в-</a:t>
            </a:r>
            <a:r>
              <a:rPr lang="ru-RU" sz="3000" kern="0" spc="-155" dirty="0">
                <a:latin typeface="Times New Roman"/>
                <a:cs typeface="Times New Roman"/>
              </a:rPr>
              <a:t>Б</a:t>
            </a:r>
            <a:r>
              <a:rPr lang="ru-RU" sz="3000" kern="0" spc="-160" dirty="0">
                <a:latin typeface="Times New Roman"/>
                <a:cs typeface="Times New Roman"/>
              </a:rPr>
              <a:t>М</a:t>
            </a:r>
            <a:r>
              <a:rPr lang="ru-RU" sz="3000" kern="0" spc="-155" dirty="0">
                <a:latin typeface="Times New Roman"/>
                <a:cs typeface="Times New Roman"/>
              </a:rPr>
              <a:t>К</a:t>
            </a:r>
            <a:r>
              <a:rPr lang="ru-RU" sz="2800" kern="0" spc="-5" dirty="0">
                <a:latin typeface="Times New Roman"/>
                <a:cs typeface="Times New Roman"/>
              </a:rPr>
              <a:t>.</a:t>
            </a:r>
            <a:endParaRPr lang="ru-RU" sz="2800" kern="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МКМ «МГЦВМ» - четыре уровня, сборка чип-на-чип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E578F2-D1CA-4078-83F1-4D6261B0DF3C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33112" y="1268760"/>
            <a:ext cx="7727320" cy="29523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sergeevann\Desktop\2023\Презентации\Презентация 2023\Ролик выставка\Видеоролик МКМ МГЦВМ (0-01-51-0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45282"/>
            <a:ext cx="8420428" cy="473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309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МКМ «МГЦВМ» - четыре уровня, сборка чип-на-чип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E578F2-D1CA-4078-83F1-4D6261B0DF3C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619672" y="2276872"/>
            <a:ext cx="6840760" cy="26642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sergeevann\Desktop\2023\Презентации\Презентация 2023\Ролик выставка\Видеоролик МКМ МГЦВМ (0-02-41-0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98730"/>
            <a:ext cx="8672964" cy="487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711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56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5A596A-E496-497A-B150-481D7932F6B5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ru-RU" sz="2800" b="0" i="0" u="none" strike="noStrike" kern="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    Импортонезависимость</a:t>
            </a:r>
            <a:r>
              <a:rPr kumimoji="0" lang="ru-RU" sz="2800" b="0" i="0" u="none" strike="noStrike" kern="0" cap="none" spc="2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800" b="0" i="0" u="none" strike="noStrike" kern="0" cap="none" spc="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ru-RU" sz="2800" b="0" i="0" u="none" strike="noStrike" kern="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ПЛИС-в-БМК</a:t>
            </a:r>
            <a:endParaRPr lang="ru-RU" sz="2800" spc="2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08520" y="6209928"/>
            <a:ext cx="9108504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08520" y="6065912"/>
            <a:ext cx="9108504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106674" y="6252391"/>
            <a:ext cx="59854" cy="95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165304"/>
            <a:ext cx="9108504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021288"/>
            <a:ext cx="9108504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0" y="6347592"/>
            <a:ext cx="251520" cy="2497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650836"/>
            <a:ext cx="9144000" cy="374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700" dirty="0">
                <a:latin typeface="Times New Roman" panose="02020603050405020304" pitchFamily="18" charset="0"/>
              </a:rPr>
              <a:t>.</a:t>
            </a:r>
            <a:endParaRPr lang="ru-RU" sz="1700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3690C6-DEFB-4E49-669A-B7205452275E}"/>
              </a:ext>
            </a:extLst>
          </p:cNvPr>
          <p:cNvSpPr txBox="1"/>
          <p:nvPr/>
        </p:nvSpPr>
        <p:spPr>
          <a:xfrm>
            <a:off x="611560" y="964960"/>
            <a:ext cx="8208912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9900" marR="5080" indent="-457200" algn="just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469265" algn="l"/>
                <a:tab pos="469900" algn="l"/>
              </a:tabLst>
            </a:pPr>
            <a:r>
              <a:rPr lang="ru-RU" sz="25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Импортонезависимость</a:t>
            </a:r>
            <a:r>
              <a:rPr lang="ru-RU" sz="2500" spc="-5" dirty="0">
                <a:latin typeface="Times New Roman"/>
                <a:cs typeface="Times New Roman"/>
              </a:rPr>
              <a:t>:</a:t>
            </a:r>
            <a:r>
              <a:rPr lang="ru-RU" sz="2500" spc="15" dirty="0">
                <a:latin typeface="Times New Roman"/>
                <a:cs typeface="Times New Roman"/>
              </a:rPr>
              <a:t> </a:t>
            </a:r>
            <a:r>
              <a:rPr lang="ru-RU" sz="2500" spc="-5" dirty="0">
                <a:latin typeface="Times New Roman"/>
                <a:cs typeface="Times New Roman"/>
              </a:rPr>
              <a:t>Отечественное</a:t>
            </a:r>
            <a:r>
              <a:rPr lang="ru-RU" sz="2500" dirty="0">
                <a:latin typeface="Times New Roman"/>
                <a:cs typeface="Times New Roman"/>
              </a:rPr>
              <a:t> </a:t>
            </a:r>
            <a:r>
              <a:rPr lang="ru-RU" sz="2500" spc="-5" dirty="0">
                <a:latin typeface="Times New Roman"/>
                <a:cs typeface="Times New Roman"/>
              </a:rPr>
              <a:t>производство </a:t>
            </a:r>
            <a:r>
              <a:rPr lang="ru-RU" sz="2500" spc="-660" dirty="0">
                <a:latin typeface="Times New Roman"/>
                <a:cs typeface="Times New Roman"/>
              </a:rPr>
              <a:t> </a:t>
            </a:r>
            <a:r>
              <a:rPr lang="ru-RU" sz="2500" spc="-5" dirty="0">
                <a:latin typeface="Times New Roman"/>
                <a:cs typeface="Times New Roman"/>
              </a:rPr>
              <a:t>первого </a:t>
            </a:r>
            <a:r>
              <a:rPr lang="ru-RU" sz="2500" dirty="0">
                <a:latin typeface="Times New Roman"/>
                <a:cs typeface="Times New Roman"/>
              </a:rPr>
              <a:t>уровня, в </a:t>
            </a:r>
            <a:r>
              <a:rPr lang="ru-RU" sz="2500" spc="-5" dirty="0">
                <a:latin typeface="Times New Roman"/>
                <a:cs typeface="Times New Roman"/>
              </a:rPr>
              <a:t>том </a:t>
            </a:r>
            <a:r>
              <a:rPr lang="ru-RU" sz="2500" dirty="0">
                <a:latin typeface="Times New Roman"/>
                <a:cs typeface="Times New Roman"/>
              </a:rPr>
              <a:t>числе разработка и </a:t>
            </a:r>
            <a:r>
              <a:rPr lang="ru-RU" sz="2500" spc="5" dirty="0">
                <a:latin typeface="Times New Roman"/>
                <a:cs typeface="Times New Roman"/>
              </a:rPr>
              <a:t> </a:t>
            </a:r>
            <a:r>
              <a:rPr lang="ru-RU" sz="2500" spc="-5" dirty="0">
                <a:latin typeface="Times New Roman"/>
                <a:cs typeface="Times New Roman"/>
              </a:rPr>
              <a:t>проектирование,</a:t>
            </a:r>
            <a:r>
              <a:rPr lang="ru-RU" sz="2500" spc="5" dirty="0">
                <a:latin typeface="Times New Roman"/>
                <a:cs typeface="Times New Roman"/>
              </a:rPr>
              <a:t> </a:t>
            </a:r>
            <a:r>
              <a:rPr lang="ru-RU" sz="2500" spc="-5" dirty="0">
                <a:latin typeface="Times New Roman"/>
                <a:cs typeface="Times New Roman"/>
              </a:rPr>
              <a:t>изготовление</a:t>
            </a:r>
            <a:r>
              <a:rPr lang="ru-RU" sz="2500" spc="15" dirty="0">
                <a:latin typeface="Times New Roman"/>
                <a:cs typeface="Times New Roman"/>
              </a:rPr>
              <a:t> </a:t>
            </a:r>
            <a:r>
              <a:rPr lang="ru-RU" sz="2500" dirty="0">
                <a:latin typeface="Times New Roman"/>
                <a:cs typeface="Times New Roman"/>
              </a:rPr>
              <a:t>фотошаблонов и</a:t>
            </a:r>
          </a:p>
          <a:p>
            <a:pPr marL="469900" algn="just">
              <a:lnSpc>
                <a:spcPct val="100000"/>
              </a:lnSpc>
            </a:pPr>
            <a:r>
              <a:rPr lang="ru-RU" sz="2500" spc="-5" dirty="0">
                <a:latin typeface="Times New Roman"/>
                <a:cs typeface="Times New Roman"/>
              </a:rPr>
              <a:t>кристаллов,</a:t>
            </a:r>
            <a:r>
              <a:rPr lang="ru-RU" sz="2500" spc="10" dirty="0">
                <a:latin typeface="Times New Roman"/>
                <a:cs typeface="Times New Roman"/>
              </a:rPr>
              <a:t> </a:t>
            </a:r>
            <a:r>
              <a:rPr lang="ru-RU" sz="2500" dirty="0">
                <a:latin typeface="Times New Roman"/>
                <a:cs typeface="Times New Roman"/>
              </a:rPr>
              <a:t>сборка в</a:t>
            </a:r>
            <a:r>
              <a:rPr lang="ru-RU" sz="2500" spc="-5" dirty="0">
                <a:latin typeface="Times New Roman"/>
                <a:cs typeface="Times New Roman"/>
              </a:rPr>
              <a:t> отечественные</a:t>
            </a:r>
            <a:r>
              <a:rPr lang="ru-RU" sz="2500" spc="15" dirty="0">
                <a:latin typeface="Times New Roman"/>
                <a:cs typeface="Times New Roman"/>
              </a:rPr>
              <a:t> </a:t>
            </a:r>
            <a:r>
              <a:rPr lang="ru-RU" sz="2500" dirty="0">
                <a:latin typeface="Times New Roman"/>
                <a:cs typeface="Times New Roman"/>
              </a:rPr>
              <a:t>корпуса.</a:t>
            </a:r>
          </a:p>
          <a:p>
            <a:pPr marL="469900" marR="335915" indent="-457200" algn="just">
              <a:lnSpc>
                <a:spcPct val="100000"/>
              </a:lnSpc>
              <a:spcBef>
                <a:spcPts val="600"/>
              </a:spcBef>
              <a:buAutoNum type="arabicParenR" startAt="2"/>
              <a:tabLst>
                <a:tab pos="469265" algn="l"/>
                <a:tab pos="469900" algn="l"/>
              </a:tabLst>
            </a:pPr>
            <a:r>
              <a:rPr lang="ru-RU" sz="25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Снижение</a:t>
            </a:r>
            <a:r>
              <a:rPr lang="ru-RU" sz="2500" u="heavy" spc="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ru-RU" sz="25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затрат</a:t>
            </a:r>
            <a:r>
              <a:rPr lang="ru-RU" sz="2500" spc="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ru-RU" sz="2500" spc="-5" dirty="0">
                <a:latin typeface="Times New Roman"/>
                <a:cs typeface="Times New Roman"/>
              </a:rPr>
              <a:t>при</a:t>
            </a:r>
            <a:r>
              <a:rPr lang="ru-RU" sz="2500" spc="-15" dirty="0">
                <a:latin typeface="Times New Roman"/>
                <a:cs typeface="Times New Roman"/>
              </a:rPr>
              <a:t> </a:t>
            </a:r>
            <a:r>
              <a:rPr lang="ru-RU" sz="2500" spc="-5" dirty="0">
                <a:latin typeface="Times New Roman"/>
                <a:cs typeface="Times New Roman"/>
              </a:rPr>
              <a:t>замене</a:t>
            </a:r>
            <a:r>
              <a:rPr lang="ru-RU" sz="2500" spc="5" dirty="0">
                <a:latin typeface="Times New Roman"/>
                <a:cs typeface="Times New Roman"/>
              </a:rPr>
              <a:t> </a:t>
            </a:r>
            <a:r>
              <a:rPr lang="ru-RU" sz="2500" spc="-5" dirty="0">
                <a:latin typeface="Times New Roman"/>
                <a:cs typeface="Times New Roman"/>
              </a:rPr>
              <a:t>ПЛИС</a:t>
            </a:r>
            <a:r>
              <a:rPr lang="ru-RU" sz="2500" spc="-15" dirty="0">
                <a:latin typeface="Times New Roman"/>
                <a:cs typeface="Times New Roman"/>
              </a:rPr>
              <a:t> </a:t>
            </a:r>
            <a:r>
              <a:rPr lang="ru-RU" sz="2500" spc="-5" dirty="0">
                <a:latin typeface="Times New Roman"/>
                <a:cs typeface="Times New Roman"/>
              </a:rPr>
              <a:t>на </a:t>
            </a:r>
            <a:r>
              <a:rPr lang="ru-RU" sz="2500" spc="-660" dirty="0">
                <a:latin typeface="Times New Roman"/>
                <a:cs typeface="Times New Roman"/>
              </a:rPr>
              <a:t> </a:t>
            </a:r>
            <a:r>
              <a:rPr lang="ru-RU" sz="2500" spc="-5" dirty="0">
                <a:latin typeface="Times New Roman"/>
                <a:cs typeface="Times New Roman"/>
              </a:rPr>
              <a:t>БМК</a:t>
            </a:r>
            <a:r>
              <a:rPr lang="ru-RU" sz="2500" spc="-15" dirty="0">
                <a:latin typeface="Times New Roman"/>
                <a:cs typeface="Times New Roman"/>
              </a:rPr>
              <a:t> </a:t>
            </a:r>
            <a:r>
              <a:rPr lang="ru-RU" sz="2500" spc="-5" dirty="0">
                <a:latin typeface="Times New Roman"/>
                <a:cs typeface="Times New Roman"/>
              </a:rPr>
              <a:t>при</a:t>
            </a:r>
            <a:r>
              <a:rPr lang="ru-RU" sz="2500" spc="10" dirty="0">
                <a:latin typeface="Times New Roman"/>
                <a:cs typeface="Times New Roman"/>
              </a:rPr>
              <a:t> </a:t>
            </a:r>
            <a:r>
              <a:rPr lang="ru-RU" sz="2500" spc="-5" dirty="0">
                <a:latin typeface="Times New Roman"/>
                <a:cs typeface="Times New Roman"/>
              </a:rPr>
              <a:t>серийном</a:t>
            </a:r>
            <a:r>
              <a:rPr lang="ru-RU" sz="2500" spc="10" dirty="0">
                <a:latin typeface="Times New Roman"/>
                <a:cs typeface="Times New Roman"/>
              </a:rPr>
              <a:t> </a:t>
            </a:r>
            <a:r>
              <a:rPr lang="ru-RU" sz="2500" spc="-5" dirty="0">
                <a:latin typeface="Times New Roman"/>
                <a:cs typeface="Times New Roman"/>
              </a:rPr>
              <a:t>производстве аппаратуры.</a:t>
            </a:r>
            <a:endParaRPr lang="ru-RU" sz="2500" dirty="0">
              <a:latin typeface="Times New Roman"/>
              <a:cs typeface="Times New Roman"/>
            </a:endParaRPr>
          </a:p>
          <a:p>
            <a:pPr marL="469900" marR="774700" indent="-457200" algn="just">
              <a:lnSpc>
                <a:spcPct val="100000"/>
              </a:lnSpc>
              <a:spcBef>
                <a:spcPts val="605"/>
              </a:spcBef>
              <a:buAutoNum type="arabicParenR" startAt="2"/>
              <a:tabLst>
                <a:tab pos="469265" algn="l"/>
                <a:tab pos="469900" algn="l"/>
                <a:tab pos="5246370" algn="l"/>
              </a:tabLst>
            </a:pPr>
            <a:r>
              <a:rPr lang="ru-RU" sz="25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Высокая</a:t>
            </a:r>
            <a:r>
              <a:rPr lang="ru-RU" sz="2500" u="heavy" spc="-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радиационная </a:t>
            </a:r>
            <a:r>
              <a:rPr lang="ru-RU" sz="25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стойкость</a:t>
            </a:r>
            <a:r>
              <a:rPr lang="ru-RU" sz="2500" dirty="0">
                <a:latin typeface="Times New Roman"/>
                <a:cs typeface="Times New Roman"/>
              </a:rPr>
              <a:t>:</a:t>
            </a:r>
            <a:r>
              <a:rPr lang="ru-RU" sz="2500" spc="-10" dirty="0">
                <a:latin typeface="Times New Roman"/>
                <a:cs typeface="Times New Roman"/>
              </a:rPr>
              <a:t> </a:t>
            </a:r>
            <a:r>
              <a:rPr lang="ru-RU" sz="2500" spc="-5" dirty="0">
                <a:latin typeface="Times New Roman"/>
                <a:cs typeface="Times New Roman"/>
              </a:rPr>
              <a:t>применение</a:t>
            </a:r>
            <a:r>
              <a:rPr lang="ru-RU" sz="2500" spc="50" dirty="0">
                <a:latin typeface="Times New Roman"/>
                <a:cs typeface="Times New Roman"/>
              </a:rPr>
              <a:t> </a:t>
            </a:r>
            <a:r>
              <a:rPr lang="ru-RU" sz="2500" dirty="0">
                <a:latin typeface="Times New Roman"/>
                <a:cs typeface="Times New Roman"/>
              </a:rPr>
              <a:t>в </a:t>
            </a:r>
            <a:r>
              <a:rPr lang="ru-RU" sz="2500" spc="-660" dirty="0">
                <a:latin typeface="Times New Roman"/>
                <a:cs typeface="Times New Roman"/>
              </a:rPr>
              <a:t> </a:t>
            </a:r>
            <a:r>
              <a:rPr lang="ru-RU" sz="2500" spc="-5" dirty="0">
                <a:latin typeface="Times New Roman"/>
                <a:cs typeface="Times New Roman"/>
              </a:rPr>
              <a:t>специальной</a:t>
            </a:r>
            <a:r>
              <a:rPr lang="ru-RU" sz="2500" spc="55" dirty="0">
                <a:latin typeface="Times New Roman"/>
                <a:cs typeface="Times New Roman"/>
              </a:rPr>
              <a:t> </a:t>
            </a:r>
            <a:r>
              <a:rPr lang="ru-RU" sz="2500" dirty="0">
                <a:latin typeface="Times New Roman"/>
                <a:cs typeface="Times New Roman"/>
              </a:rPr>
              <a:t>аппаратуре</a:t>
            </a:r>
            <a:r>
              <a:rPr lang="ru-RU" sz="2500" spc="10" dirty="0">
                <a:latin typeface="Times New Roman"/>
                <a:cs typeface="Times New Roman"/>
              </a:rPr>
              <a:t> </a:t>
            </a:r>
            <a:r>
              <a:rPr lang="ru-RU" sz="2500" dirty="0">
                <a:latin typeface="Times New Roman"/>
                <a:cs typeface="Times New Roman"/>
              </a:rPr>
              <a:t>ВВТ</a:t>
            </a:r>
            <a:r>
              <a:rPr lang="ru-RU" sz="2500" spc="5" dirty="0">
                <a:latin typeface="Times New Roman"/>
                <a:cs typeface="Times New Roman"/>
              </a:rPr>
              <a:t> </a:t>
            </a:r>
            <a:r>
              <a:rPr lang="ru-RU" sz="2500" dirty="0">
                <a:latin typeface="Times New Roman"/>
                <a:cs typeface="Times New Roman"/>
              </a:rPr>
              <a:t>в </a:t>
            </a:r>
            <a:r>
              <a:rPr lang="ru-RU" sz="2500" spc="-5" dirty="0">
                <a:latin typeface="Times New Roman"/>
                <a:cs typeface="Times New Roman"/>
              </a:rPr>
              <a:t>условиях </a:t>
            </a:r>
            <a:r>
              <a:rPr lang="ru-RU" sz="2500" dirty="0">
                <a:latin typeface="Times New Roman"/>
                <a:cs typeface="Times New Roman"/>
              </a:rPr>
              <a:t> </a:t>
            </a:r>
            <a:r>
              <a:rPr lang="ru-RU" sz="2500" spc="-5" dirty="0">
                <a:latin typeface="Times New Roman"/>
                <a:cs typeface="Times New Roman"/>
              </a:rPr>
              <a:t>воздействия</a:t>
            </a:r>
            <a:r>
              <a:rPr lang="ru-RU" sz="2500" dirty="0">
                <a:latin typeface="Times New Roman"/>
                <a:cs typeface="Times New Roman"/>
              </a:rPr>
              <a:t> </a:t>
            </a:r>
            <a:r>
              <a:rPr lang="ru-RU" sz="2500" spc="-5" dirty="0">
                <a:latin typeface="Times New Roman"/>
                <a:cs typeface="Times New Roman"/>
              </a:rPr>
              <a:t>радиации</a:t>
            </a:r>
            <a:r>
              <a:rPr lang="ru-RU" sz="2500" spc="30" dirty="0">
                <a:latin typeface="Times New Roman"/>
                <a:cs typeface="Times New Roman"/>
              </a:rPr>
              <a:t> </a:t>
            </a:r>
            <a:r>
              <a:rPr lang="ru-RU" sz="2500" dirty="0">
                <a:latin typeface="Times New Roman"/>
                <a:cs typeface="Times New Roman"/>
              </a:rPr>
              <a:t>и</a:t>
            </a:r>
            <a:r>
              <a:rPr lang="ru-RU" sz="2500" spc="-5" dirty="0">
                <a:latin typeface="Times New Roman"/>
                <a:cs typeface="Times New Roman"/>
              </a:rPr>
              <a:t> </a:t>
            </a:r>
            <a:r>
              <a:rPr lang="ru-RU" sz="2500" dirty="0">
                <a:latin typeface="Times New Roman"/>
                <a:cs typeface="Times New Roman"/>
              </a:rPr>
              <a:t>факторов </a:t>
            </a:r>
            <a:r>
              <a:rPr lang="ru-RU" sz="2500" spc="-5" dirty="0">
                <a:latin typeface="Times New Roman"/>
                <a:cs typeface="Times New Roman"/>
              </a:rPr>
              <a:t>космического</a:t>
            </a:r>
            <a:r>
              <a:rPr lang="ru-RU" sz="2500" dirty="0">
                <a:latin typeface="Times New Roman"/>
                <a:cs typeface="Times New Roman"/>
              </a:rPr>
              <a:t> </a:t>
            </a:r>
            <a:r>
              <a:rPr lang="ru-RU" sz="2500" spc="-5" dirty="0">
                <a:latin typeface="Times New Roman"/>
                <a:cs typeface="Times New Roman"/>
              </a:rPr>
              <a:t>пространства, </a:t>
            </a:r>
            <a:r>
              <a:rPr lang="ru-RU" sz="2500" spc="-10" dirty="0">
                <a:latin typeface="Times New Roman"/>
                <a:cs typeface="Times New Roman"/>
              </a:rPr>
              <a:t>включая</a:t>
            </a:r>
            <a:r>
              <a:rPr lang="ru-RU" sz="2500" spc="15" dirty="0">
                <a:latin typeface="Times New Roman"/>
                <a:cs typeface="Times New Roman"/>
              </a:rPr>
              <a:t> </a:t>
            </a:r>
            <a:r>
              <a:rPr lang="ru-RU" sz="2500" dirty="0">
                <a:latin typeface="Times New Roman"/>
                <a:cs typeface="Times New Roman"/>
              </a:rPr>
              <a:t>ТЗЧ,</a:t>
            </a:r>
            <a:r>
              <a:rPr lang="ru-RU" sz="2500" spc="-5" dirty="0">
                <a:latin typeface="Times New Roman"/>
                <a:cs typeface="Times New Roman"/>
              </a:rPr>
              <a:t> </a:t>
            </a:r>
            <a:r>
              <a:rPr lang="ru-RU" sz="2500" dirty="0">
                <a:latin typeface="Times New Roman"/>
                <a:cs typeface="Times New Roman"/>
              </a:rPr>
              <a:t>в</a:t>
            </a:r>
            <a:r>
              <a:rPr lang="ru-RU" sz="2500" spc="-5" dirty="0">
                <a:latin typeface="Times New Roman"/>
                <a:cs typeface="Times New Roman"/>
              </a:rPr>
              <a:t> течение</a:t>
            </a:r>
            <a:r>
              <a:rPr lang="ru-RU" sz="2500" spc="30" dirty="0">
                <a:latin typeface="Times New Roman"/>
                <a:cs typeface="Times New Roman"/>
              </a:rPr>
              <a:t> </a:t>
            </a:r>
            <a:r>
              <a:rPr lang="ru-RU" sz="2500" spc="-5" dirty="0">
                <a:latin typeface="Times New Roman"/>
                <a:cs typeface="Times New Roman"/>
              </a:rPr>
              <a:t>длительных </a:t>
            </a:r>
            <a:r>
              <a:rPr lang="ru-RU" sz="2500" spc="-660" dirty="0">
                <a:latin typeface="Times New Roman"/>
                <a:cs typeface="Times New Roman"/>
              </a:rPr>
              <a:t> </a:t>
            </a:r>
            <a:r>
              <a:rPr lang="ru-RU" sz="2500" dirty="0">
                <a:latin typeface="Times New Roman"/>
                <a:cs typeface="Times New Roman"/>
              </a:rPr>
              <a:t>сроков</a:t>
            </a:r>
            <a:r>
              <a:rPr lang="ru-RU" sz="2500" spc="-25" dirty="0">
                <a:latin typeface="Times New Roman"/>
                <a:cs typeface="Times New Roman"/>
              </a:rPr>
              <a:t> </a:t>
            </a:r>
            <a:r>
              <a:rPr lang="ru-RU" sz="2500" spc="-5" dirty="0">
                <a:latin typeface="Times New Roman"/>
                <a:cs typeface="Times New Roman"/>
              </a:rPr>
              <a:t>активного</a:t>
            </a:r>
            <a:r>
              <a:rPr lang="ru-RU" sz="2500" spc="30" dirty="0">
                <a:latin typeface="Times New Roman"/>
                <a:cs typeface="Times New Roman"/>
              </a:rPr>
              <a:t> </a:t>
            </a:r>
            <a:r>
              <a:rPr lang="ru-RU" sz="2500" dirty="0">
                <a:latin typeface="Times New Roman"/>
                <a:cs typeface="Times New Roman"/>
              </a:rPr>
              <a:t>существования</a:t>
            </a:r>
          </a:p>
        </p:txBody>
      </p:sp>
    </p:spTree>
    <p:extLst>
      <p:ext uri="{BB962C8B-B14F-4D97-AF65-F5344CB8AC3E}">
        <p14:creationId xmlns:p14="http://schemas.microsoft.com/office/powerpoint/2010/main" val="1067623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>
            <a:extLst>
              <a:ext uri="{FF2B5EF4-FFF2-40B4-BE49-F238E27FC236}">
                <a16:creationId xmlns:a16="http://schemas.microsoft.com/office/drawing/2014/main" id="{D86CB614-EE24-3CBD-12BE-F2D6D1835E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5157191"/>
            <a:ext cx="7139136" cy="497705"/>
          </a:xfrm>
        </p:spPr>
        <p:txBody>
          <a:bodyPr/>
          <a:lstStyle/>
          <a:p>
            <a:r>
              <a:rPr lang="ru-RU" dirty="0"/>
              <a:t>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7.И8 = 4Ус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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применения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PLL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блочных ОЗУ и ПЗУ.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5A596A-E496-497A-B150-481D7932F6B5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spc="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БМК АО «Ангстрем»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108520" y="6209928"/>
            <a:ext cx="9108504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08520" y="6065912"/>
            <a:ext cx="9108504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106674" y="6252391"/>
            <a:ext cx="59854" cy="95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165304"/>
            <a:ext cx="9108504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021288"/>
            <a:ext cx="9108504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0" y="6347592"/>
            <a:ext cx="251520" cy="2497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650836"/>
            <a:ext cx="9144000" cy="374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700" dirty="0">
                <a:latin typeface="Times New Roman" panose="02020603050405020304" pitchFamily="18" charset="0"/>
              </a:rPr>
              <a:t>.</a:t>
            </a:r>
            <a:endParaRPr lang="ru-RU" sz="1700" dirty="0">
              <a:effectLst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75B102B-04D6-7CE0-D123-CC1CA041A1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513550"/>
              </p:ext>
            </p:extLst>
          </p:nvPr>
        </p:nvGraphicFramePr>
        <p:xfrm>
          <a:off x="323528" y="1268759"/>
          <a:ext cx="8424935" cy="3787282"/>
        </p:xfrm>
        <a:graphic>
          <a:graphicData uri="http://schemas.openxmlformats.org/drawingml/2006/table">
            <a:tbl>
              <a:tblPr firstRow="1" firstCol="1" bandRow="1"/>
              <a:tblGrid>
                <a:gridCol w="775931">
                  <a:extLst>
                    <a:ext uri="{9D8B030D-6E8A-4147-A177-3AD203B41FA5}">
                      <a16:colId xmlns:a16="http://schemas.microsoft.com/office/drawing/2014/main" val="1349504111"/>
                    </a:ext>
                  </a:extLst>
                </a:gridCol>
                <a:gridCol w="1246928">
                  <a:extLst>
                    <a:ext uri="{9D8B030D-6E8A-4147-A177-3AD203B41FA5}">
                      <a16:colId xmlns:a16="http://schemas.microsoft.com/office/drawing/2014/main" val="506079752"/>
                    </a:ext>
                  </a:extLst>
                </a:gridCol>
                <a:gridCol w="763675">
                  <a:extLst>
                    <a:ext uri="{9D8B030D-6E8A-4147-A177-3AD203B41FA5}">
                      <a16:colId xmlns:a16="http://schemas.microsoft.com/office/drawing/2014/main" val="3233673514"/>
                    </a:ext>
                  </a:extLst>
                </a:gridCol>
                <a:gridCol w="854880">
                  <a:extLst>
                    <a:ext uri="{9D8B030D-6E8A-4147-A177-3AD203B41FA5}">
                      <a16:colId xmlns:a16="http://schemas.microsoft.com/office/drawing/2014/main" val="4142975243"/>
                    </a:ext>
                  </a:extLst>
                </a:gridCol>
                <a:gridCol w="824932">
                  <a:extLst>
                    <a:ext uri="{9D8B030D-6E8A-4147-A177-3AD203B41FA5}">
                      <a16:colId xmlns:a16="http://schemas.microsoft.com/office/drawing/2014/main" val="4164535995"/>
                    </a:ext>
                  </a:extLst>
                </a:gridCol>
                <a:gridCol w="1058238">
                  <a:extLst>
                    <a:ext uri="{9D8B030D-6E8A-4147-A177-3AD203B41FA5}">
                      <a16:colId xmlns:a16="http://schemas.microsoft.com/office/drawing/2014/main" val="1085876392"/>
                    </a:ext>
                  </a:extLst>
                </a:gridCol>
                <a:gridCol w="617466">
                  <a:extLst>
                    <a:ext uri="{9D8B030D-6E8A-4147-A177-3AD203B41FA5}">
                      <a16:colId xmlns:a16="http://schemas.microsoft.com/office/drawing/2014/main" val="3249641702"/>
                    </a:ext>
                  </a:extLst>
                </a:gridCol>
                <a:gridCol w="691555">
                  <a:extLst>
                    <a:ext uri="{9D8B030D-6E8A-4147-A177-3AD203B41FA5}">
                      <a16:colId xmlns:a16="http://schemas.microsoft.com/office/drawing/2014/main" val="2578743021"/>
                    </a:ext>
                  </a:extLst>
                </a:gridCol>
                <a:gridCol w="795665">
                  <a:extLst>
                    <a:ext uri="{9D8B030D-6E8A-4147-A177-3AD203B41FA5}">
                      <a16:colId xmlns:a16="http://schemas.microsoft.com/office/drawing/2014/main" val="1529515130"/>
                    </a:ext>
                  </a:extLst>
                </a:gridCol>
                <a:gridCol w="795665">
                  <a:extLst>
                    <a:ext uri="{9D8B030D-6E8A-4147-A177-3AD203B41FA5}">
                      <a16:colId xmlns:a16="http://schemas.microsoft.com/office/drawing/2014/main" val="3317445436"/>
                    </a:ext>
                  </a:extLst>
                </a:gridCol>
              </a:tblGrid>
              <a:tr h="11083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Серия БМК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Логич. ёмкость,</a:t>
                      </a: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тыс. вент.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7.И</a:t>
                      </a:r>
                      <a:r>
                        <a:rPr lang="ru-RU" sz="1800" b="0" baseline="-250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7.И</a:t>
                      </a:r>
                      <a:r>
                        <a:rPr lang="ru-RU" sz="1800" b="0" baseline="-250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7.И</a:t>
                      </a:r>
                      <a:r>
                        <a:rPr lang="ru-RU" sz="1800" b="0" baseline="-250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7.И</a:t>
                      </a:r>
                      <a:r>
                        <a:rPr lang="ru-RU" sz="1800" b="0" baseline="-250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7.С</a:t>
                      </a:r>
                      <a:r>
                        <a:rPr lang="ru-RU" sz="1800" b="0" baseline="-250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7.С</a:t>
                      </a:r>
                      <a:r>
                        <a:rPr lang="ru-RU" sz="1800" b="0" baseline="-250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7.К</a:t>
                      </a:r>
                      <a:r>
                        <a:rPr lang="ru-RU" sz="1800" b="0" baseline="-250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7.К</a:t>
                      </a:r>
                      <a:r>
                        <a:rPr lang="ru-RU" sz="1800" b="0" baseline="-2500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981018"/>
                  </a:ext>
                </a:extLst>
              </a:tr>
              <a:tr h="5272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5517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КНС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6,0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3•5Ус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2,5•6Ус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6Ус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1,3•2Ус</a:t>
                      </a:r>
                      <a:endParaRPr lang="ru-RU" sz="16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5Ус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0,4•4Ус</a:t>
                      </a:r>
                      <a:endParaRPr lang="ru-RU" sz="15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4,2•1К</a:t>
                      </a:r>
                      <a:endParaRPr lang="ru-RU" sz="16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0,2•1К</a:t>
                      </a:r>
                      <a:endParaRPr lang="ru-RU" sz="16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4832991"/>
                  </a:ext>
                </a:extLst>
              </a:tr>
              <a:tr h="527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1537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18,0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5Ус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2•5Ус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6Ус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0,02•1Ус</a:t>
                      </a:r>
                      <a:endParaRPr lang="ru-RU" sz="16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1Ус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10•1Ус</a:t>
                      </a:r>
                      <a:endParaRPr lang="ru-RU" sz="15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3•2К</a:t>
                      </a:r>
                      <a:endParaRPr lang="ru-RU" sz="16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0,8•1К</a:t>
                      </a:r>
                      <a:endParaRPr lang="ru-RU" sz="16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6758649"/>
                  </a:ext>
                </a:extLst>
              </a:tr>
              <a:tr h="527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1592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1Ус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0,2•1Ус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10•1Ус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0,02•1Ус</a:t>
                      </a:r>
                      <a:endParaRPr lang="ru-RU" sz="16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1Ус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0,1•1Ус</a:t>
                      </a:r>
                      <a:endParaRPr lang="ru-RU" sz="15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5•1К</a:t>
                      </a:r>
                      <a:endParaRPr lang="ru-RU" sz="16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0,5•1К</a:t>
                      </a:r>
                      <a:endParaRPr lang="ru-RU" sz="16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675057"/>
                  </a:ext>
                </a:extLst>
              </a:tr>
              <a:tr h="5272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5516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КНС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3•5Ус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2•5Ус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6Ус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6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,3</a:t>
                      </a:r>
                      <a:r>
                        <a:rPr lang="ru-RU" sz="16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en-US" sz="16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6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Ус</a:t>
                      </a:r>
                      <a:endParaRPr lang="ru-RU" sz="16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5Ус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5Ус</a:t>
                      </a:r>
                      <a:endParaRPr lang="ru-RU" sz="15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2,5•1К</a:t>
                      </a:r>
                      <a:endParaRPr lang="ru-RU" sz="16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0,5•1К</a:t>
                      </a:r>
                      <a:endParaRPr lang="ru-RU" sz="16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1672973"/>
                  </a:ext>
                </a:extLst>
              </a:tr>
              <a:tr h="527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5522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250,0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4Ус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2•5Ус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6Ус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0,07•1Ус *</a:t>
                      </a:r>
                      <a:endParaRPr lang="ru-RU" sz="18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5Ус</a:t>
                      </a:r>
                      <a:endParaRPr lang="ru-RU" sz="11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5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10•5Ус</a:t>
                      </a:r>
                      <a:endParaRPr lang="ru-RU" sz="15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3•2К</a:t>
                      </a:r>
                      <a:endParaRPr lang="ru-RU" sz="16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spc="-100" baseline="0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0,5•2К</a:t>
                      </a:r>
                      <a:endParaRPr lang="ru-RU" sz="1600" spc="-100" baseline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1157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2291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5A596A-E496-497A-B150-481D7932F6B5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108520" y="6209928"/>
            <a:ext cx="9108504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08520" y="6065912"/>
            <a:ext cx="9108504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106674" y="6252391"/>
            <a:ext cx="59854" cy="95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262800"/>
            <a:ext cx="7704856" cy="717928"/>
          </a:xfrm>
        </p:spPr>
        <p:txBody>
          <a:bodyPr>
            <a:noAutofit/>
          </a:bodyPr>
          <a:lstStyle/>
          <a:p>
            <a:r>
              <a:rPr lang="ru-RU" sz="2800" spc="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Типовые маршруты проектирования</a:t>
            </a:r>
            <a:endParaRPr lang="ru-RU" sz="2800" b="1" dirty="0">
              <a:solidFill>
                <a:srgbClr val="D10074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6165304"/>
            <a:ext cx="9108504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021288"/>
            <a:ext cx="9108504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0" y="6347592"/>
            <a:ext cx="251520" cy="2497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AF33D2-67FB-D769-E54D-32CEAC007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19" y="908720"/>
            <a:ext cx="8321761" cy="468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89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5A596A-E496-497A-B150-481D7932F6B5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188640"/>
            <a:ext cx="7499350" cy="576064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Семейство БМК 5522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108520" y="6209928"/>
            <a:ext cx="9108504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106674" y="6252391"/>
            <a:ext cx="59854" cy="95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165304"/>
            <a:ext cx="9108504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021288"/>
            <a:ext cx="9108504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0" y="6347592"/>
            <a:ext cx="251520" cy="2497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5760" y="881392"/>
            <a:ext cx="898274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AutoNum type="arabicParenR"/>
            </a:pPr>
            <a:r>
              <a:rPr lang="ru-RU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Серия 5522БЦ1. Логическая ёмкость 23,0 тыс. вентилей. Напряжение питания 3,3…5,0В. Количество функциональных выводов: 36 – в корпусе Н14.42, 58 – в корпусе Н18.64, 90 – в МК 4247.100-1, 100-3. АЕЯР.431260.748ТУ. Поставки ВП и ОСМ.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Серия 5522БЦ4. Логическая ёмкость120,0 тыс. вентилей. Напряжение питания 3,3…5,0В. Количество функциональных выводов: (116) 120 – МК 4229.132-3, 176 – в МК 4236.208-2, 208 – в МК 4245.240-6. АЕЯР.431260.748ТУ. Поставки ВП и ОСМ.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Серия 5522БЦ5. Логическая ёмкость 250,0 тыс. вентилей. Напряжение питания 3,3В. Количество функциональных выводов: 208 </a:t>
            </a:r>
            <a:r>
              <a:rPr lang="ru-RU" sz="24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МК 4245.240-10, 224 – в МК 4244.256-6. АЕНВ.431260.811ТУ.  Выполняется ОКР, принимаются заказы на изготовление опытных партий.  </a:t>
            </a:r>
          </a:p>
        </p:txBody>
      </p:sp>
    </p:spTree>
    <p:extLst>
      <p:ext uri="{BB962C8B-B14F-4D97-AF65-F5344CB8AC3E}">
        <p14:creationId xmlns:p14="http://schemas.microsoft.com/office/powerpoint/2010/main" val="552194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5A596A-E496-497A-B150-481D7932F6B5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1116013" y="274166"/>
            <a:ext cx="749935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Бескорпусное исполнение ПЗ </a:t>
            </a:r>
            <a:r>
              <a:rPr lang="ru-RU" sz="2800" spc="-5" dirty="0">
                <a:solidFill>
                  <a:schemeClr val="tx1"/>
                </a:solidFill>
                <a:latin typeface="Times New Roman" panose="02020603050405020304" pitchFamily="18" charset="0"/>
              </a:rPr>
              <a:t>БИС на БМК</a:t>
            </a:r>
            <a:endParaRPr sz="28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object 3"/>
          <p:cNvSpPr txBox="1">
            <a:spLocks noGrp="1"/>
          </p:cNvSpPr>
          <p:nvPr>
            <p:ph sz="half" idx="2"/>
          </p:nvPr>
        </p:nvSpPr>
        <p:spPr>
          <a:xfrm>
            <a:off x="611188" y="836613"/>
            <a:ext cx="807561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55600" algn="l"/>
              </a:tabLst>
            </a:pPr>
            <a:r>
              <a:rPr sz="2400" spc="-5" dirty="0">
                <a:solidFill>
                  <a:schemeClr val="tx1"/>
                </a:solidFill>
                <a:latin typeface="Times New Roman"/>
                <a:cs typeface="Times New Roman"/>
              </a:rPr>
              <a:t>Бескорпусное исполнение на гибком полиимидном</a:t>
            </a:r>
            <a:r>
              <a:rPr lang="ru-RU" sz="2400" spc="-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chemeClr val="tx1"/>
                </a:solidFill>
                <a:latin typeface="Times New Roman"/>
                <a:cs typeface="Times New Roman"/>
              </a:rPr>
              <a:t>носителе</a:t>
            </a:r>
            <a:r>
              <a:rPr sz="2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/>
                <a:cs typeface="Times New Roman"/>
              </a:rPr>
              <a:t>(модификация 2)</a:t>
            </a:r>
            <a:endParaRPr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grpSp>
        <p:nvGrpSpPr>
          <p:cNvPr id="8" name="object 5"/>
          <p:cNvGrpSpPr/>
          <p:nvPr/>
        </p:nvGrpSpPr>
        <p:grpSpPr>
          <a:xfrm>
            <a:off x="1187627" y="1844801"/>
            <a:ext cx="7248525" cy="2475230"/>
            <a:chOff x="1187627" y="1844801"/>
            <a:chExt cx="7248525" cy="2475230"/>
          </a:xfrm>
        </p:grpSpPr>
        <p:pic>
          <p:nvPicPr>
            <p:cNvPr id="9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92090" y="2204846"/>
              <a:ext cx="3143758" cy="2103754"/>
            </a:xfrm>
            <a:prstGeom prst="rect">
              <a:avLst/>
            </a:prstGeom>
          </p:spPr>
        </p:pic>
        <p:pic>
          <p:nvPicPr>
            <p:cNvPr id="10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7627" y="2060828"/>
              <a:ext cx="3312414" cy="2258695"/>
            </a:xfrm>
            <a:prstGeom prst="rect">
              <a:avLst/>
            </a:prstGeom>
          </p:spPr>
        </p:pic>
        <p:pic>
          <p:nvPicPr>
            <p:cNvPr id="11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19856" y="1844801"/>
              <a:ext cx="4249420" cy="1933575"/>
            </a:xfrm>
            <a:prstGeom prst="rect">
              <a:avLst/>
            </a:prstGeom>
          </p:spPr>
        </p:pic>
      </p:grpSp>
      <p:sp>
        <p:nvSpPr>
          <p:cNvPr id="12" name="object 4"/>
          <p:cNvSpPr txBox="1"/>
          <p:nvPr/>
        </p:nvSpPr>
        <p:spPr>
          <a:xfrm>
            <a:off x="535940" y="4370323"/>
            <a:ext cx="8212524" cy="15670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55600" algn="l"/>
              </a:tabLst>
            </a:pPr>
            <a:r>
              <a:rPr sz="2400" spc="-5" dirty="0">
                <a:latin typeface="Times New Roman"/>
                <a:cs typeface="Times New Roman"/>
              </a:rPr>
              <a:t>Полный цикл исполнения модификации </a:t>
            </a:r>
            <a:r>
              <a:rPr sz="2400" dirty="0">
                <a:latin typeface="Times New Roman"/>
                <a:cs typeface="Times New Roman"/>
              </a:rPr>
              <a:t>«2» с </a:t>
            </a:r>
            <a:r>
              <a:rPr sz="2400" spc="-5" dirty="0">
                <a:latin typeface="Times New Roman"/>
                <a:cs typeface="Times New Roman"/>
              </a:rPr>
              <a:t>приёмкой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ВП, включая </a:t>
            </a:r>
            <a:r>
              <a:rPr sz="2400" dirty="0">
                <a:latin typeface="Times New Roman"/>
                <a:cs typeface="Times New Roman"/>
              </a:rPr>
              <a:t>разработку и </a:t>
            </a:r>
            <a:r>
              <a:rPr sz="2400" spc="-5" dirty="0">
                <a:latin typeface="Times New Roman"/>
                <a:cs typeface="Times New Roman"/>
              </a:rPr>
              <a:t>изготовление полиимидных 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носителей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с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количеством </a:t>
            </a:r>
            <a:r>
              <a:rPr sz="2400" spc="-5" dirty="0">
                <a:latin typeface="Times New Roman"/>
                <a:cs typeface="Times New Roman"/>
              </a:rPr>
              <a:t>выводов</a:t>
            </a:r>
            <a:r>
              <a:rPr sz="2400" spc="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до 132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Wingdings"/>
              <a:buChar char=""/>
              <a:tabLst>
                <a:tab pos="355600" algn="l"/>
              </a:tabLst>
            </a:pPr>
            <a:r>
              <a:rPr sz="2400" spc="-50" dirty="0">
                <a:latin typeface="Times New Roman"/>
                <a:cs typeface="Times New Roman"/>
              </a:rPr>
              <a:t>БМК </a:t>
            </a:r>
            <a:r>
              <a:rPr lang="ru-RU" sz="2400" spc="-50" dirty="0">
                <a:latin typeface="Times New Roman"/>
                <a:cs typeface="Times New Roman"/>
              </a:rPr>
              <a:t>серий</a:t>
            </a:r>
            <a:r>
              <a:rPr sz="2400" spc="-50" dirty="0">
                <a:latin typeface="Times New Roman"/>
                <a:cs typeface="Times New Roman"/>
              </a:rPr>
              <a:t> 1537</a:t>
            </a:r>
            <a:r>
              <a:rPr lang="ru-RU" sz="2400" spc="-50" dirty="0">
                <a:latin typeface="Times New Roman"/>
                <a:cs typeface="Times New Roman"/>
              </a:rPr>
              <a:t>ХМ1</a:t>
            </a:r>
            <a:r>
              <a:rPr sz="2400" spc="-50" dirty="0">
                <a:latin typeface="Times New Roman"/>
                <a:cs typeface="Times New Roman"/>
              </a:rPr>
              <a:t>, </a:t>
            </a:r>
            <a:r>
              <a:rPr lang="ru-RU" sz="2400" spc="-50" dirty="0">
                <a:latin typeface="Times New Roman"/>
                <a:cs typeface="Times New Roman"/>
              </a:rPr>
              <a:t>1537ХМ2, </a:t>
            </a:r>
            <a:r>
              <a:rPr sz="2400" spc="-50" dirty="0">
                <a:latin typeface="Times New Roman"/>
                <a:cs typeface="Times New Roman"/>
              </a:rPr>
              <a:t>КНС БМК серий 5517, 5516</a:t>
            </a:r>
          </a:p>
        </p:txBody>
      </p:sp>
    </p:spTree>
    <p:extLst>
      <p:ext uri="{BB962C8B-B14F-4D97-AF65-F5344CB8AC3E}">
        <p14:creationId xmlns:p14="http://schemas.microsoft.com/office/powerpoint/2010/main" val="3154673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5A596A-E496-497A-B150-481D7932F6B5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108520" y="6209928"/>
            <a:ext cx="9108504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108520" y="6065912"/>
            <a:ext cx="9108504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106674" y="6252391"/>
            <a:ext cx="59854" cy="95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1124236" y="188640"/>
            <a:ext cx="7363072" cy="50405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</a:rPr>
              <a:t>Многокристальные модули на основе БМК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6165304"/>
            <a:ext cx="9108504" cy="692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021288"/>
            <a:ext cx="9108504" cy="836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0" y="6347592"/>
            <a:ext cx="251520" cy="2497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6" name="Прямоугольник 115"/>
          <p:cNvSpPr/>
          <p:nvPr/>
        </p:nvSpPr>
        <p:spPr>
          <a:xfrm>
            <a:off x="611560" y="972000"/>
            <a:ext cx="8388424" cy="2050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endParaRPr lang="ru-RU" sz="1400" dirty="0">
              <a:latin typeface="Calibri"/>
              <a:ea typeface="Calibri"/>
              <a:cs typeface="Times New Roman"/>
            </a:endParaRPr>
          </a:p>
          <a:p>
            <a:pPr lvl="0"/>
            <a:endParaRPr lang="ru-RU" dirty="0">
              <a:latin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ru-RU" dirty="0">
              <a:latin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ru-RU" dirty="0">
              <a:latin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ru-RU" dirty="0">
              <a:latin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ru-RU" dirty="0">
              <a:latin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13" name="object 3"/>
          <p:cNvSpPr txBox="1"/>
          <p:nvPr/>
        </p:nvSpPr>
        <p:spPr>
          <a:xfrm>
            <a:off x="582343" y="836712"/>
            <a:ext cx="7871459" cy="1050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2735"/>
              </a:lnSpc>
              <a:spcBef>
                <a:spcPts val="100"/>
              </a:spcBef>
              <a:buFont typeface="Wingdings"/>
              <a:buChar char=""/>
              <a:tabLst>
                <a:tab pos="355600" algn="l"/>
              </a:tabLst>
            </a:pPr>
            <a:r>
              <a:rPr sz="2400" spc="-5" dirty="0">
                <a:latin typeface="Times New Roman"/>
                <a:cs typeface="Times New Roman"/>
              </a:rPr>
              <a:t>Расширение потребительских</a:t>
            </a:r>
            <a:r>
              <a:rPr sz="2400" dirty="0">
                <a:latin typeface="Times New Roman"/>
                <a:cs typeface="Times New Roman"/>
              </a:rPr>
              <a:t> свойств </a:t>
            </a:r>
            <a:r>
              <a:rPr sz="2400" spc="-5" dirty="0">
                <a:latin typeface="Times New Roman"/>
                <a:cs typeface="Times New Roman"/>
              </a:rPr>
              <a:t>за</a:t>
            </a:r>
            <a:r>
              <a:rPr sz="2400" dirty="0">
                <a:latin typeface="Times New Roman"/>
                <a:cs typeface="Times New Roman"/>
              </a:rPr>
              <a:t> счёт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добавления</a:t>
            </a:r>
          </a:p>
          <a:p>
            <a:pPr marL="393700" marR="1879600" indent="-38735">
              <a:lnSpc>
                <a:spcPts val="2590"/>
              </a:lnSpc>
              <a:spcBef>
                <a:spcPts val="185"/>
              </a:spcBef>
            </a:pPr>
            <a:r>
              <a:rPr sz="2400" dirty="0">
                <a:latin typeface="Times New Roman"/>
                <a:cs typeface="Times New Roman"/>
              </a:rPr>
              <a:t>к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кристаллу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БМК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кристаллов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других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типов</a:t>
            </a:r>
            <a:r>
              <a:rPr lang="ru-RU" sz="2400" spc="-585" dirty="0">
                <a:latin typeface="Times New Roman"/>
                <a:cs typeface="Times New Roman"/>
              </a:rPr>
              <a:t>:        </a:t>
            </a:r>
            <a:r>
              <a:rPr lang="ru-RU" sz="2400" dirty="0">
                <a:latin typeface="Times New Roman"/>
                <a:cs typeface="Times New Roman"/>
              </a:rPr>
              <a:t>СОЗУ, </a:t>
            </a:r>
            <a:r>
              <a:rPr sz="2400" dirty="0">
                <a:latin typeface="Times New Roman"/>
                <a:cs typeface="Times New Roman"/>
              </a:rPr>
              <a:t>ПЗУ</a:t>
            </a:r>
            <a:r>
              <a:rPr lang="ru-RU" sz="2400" dirty="0">
                <a:latin typeface="Times New Roman"/>
                <a:cs typeface="Times New Roman"/>
              </a:rPr>
              <a:t>, ППЗУ, </a:t>
            </a:r>
            <a:r>
              <a:rPr lang="en-US" sz="2400" dirty="0">
                <a:latin typeface="Times New Roman"/>
                <a:cs typeface="Times New Roman"/>
              </a:rPr>
              <a:t>FLASH</a:t>
            </a:r>
            <a:r>
              <a:rPr lang="ru-RU" sz="2400" dirty="0">
                <a:latin typeface="Times New Roman"/>
                <a:cs typeface="Times New Roman"/>
              </a:rPr>
              <a:t> и т.д.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1600" y="2026637"/>
            <a:ext cx="2644081" cy="227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97345"/>
            <a:ext cx="264001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G:\!ПРЕДПРИЯТИЯ\!Радиоэлектроника им.Шимко\МКМ фото\Новая папка\2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50018" y="2227724"/>
            <a:ext cx="2273475" cy="182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ject 4"/>
          <p:cNvSpPr txBox="1"/>
          <p:nvPr/>
        </p:nvSpPr>
        <p:spPr>
          <a:xfrm>
            <a:off x="467544" y="4506994"/>
            <a:ext cx="8424936" cy="1640834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Wingdings"/>
              <a:buChar char=""/>
              <a:tabLst>
                <a:tab pos="355600" algn="l"/>
              </a:tabLst>
            </a:pPr>
            <a:r>
              <a:rPr lang="ru-RU" sz="2400" spc="-5" dirty="0">
                <a:latin typeface="Times New Roman"/>
                <a:cs typeface="Times New Roman"/>
              </a:rPr>
              <a:t>БМК 5522БЦ4БТ1+ РС ОППЗУ = МКМ АЛУ-01 </a:t>
            </a:r>
            <a:r>
              <a:rPr lang="ru-RU" sz="2400" spc="-5" dirty="0">
                <a:latin typeface="Times New Roman"/>
                <a:cs typeface="Times New Roman"/>
                <a:sym typeface="Symbol"/>
              </a:rPr>
              <a:t></a:t>
            </a:r>
            <a:r>
              <a:rPr lang="ru-RU" sz="2400" spc="-5" dirty="0">
                <a:latin typeface="Times New Roman"/>
                <a:cs typeface="Times New Roman"/>
              </a:rPr>
              <a:t> применение в ЗАО. Начало серийного производства в 2023г. </a:t>
            </a:r>
            <a:endParaRPr sz="24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Wingdings"/>
              <a:buChar char=""/>
              <a:tabLst>
                <a:tab pos="355600" algn="l"/>
              </a:tabLst>
            </a:pPr>
            <a:r>
              <a:rPr lang="ru-RU" sz="2400" spc="-5" dirty="0">
                <a:latin typeface="Times New Roman"/>
                <a:cs typeface="Times New Roman"/>
              </a:rPr>
              <a:t>БМК 5522БЦ4БТ2+ СОЗУ 32 КБ+ </a:t>
            </a:r>
            <a:r>
              <a:rPr lang="en-US" sz="2400" spc="-5" dirty="0">
                <a:latin typeface="Times New Roman"/>
                <a:cs typeface="Times New Roman"/>
              </a:rPr>
              <a:t>FLASH</a:t>
            </a:r>
            <a:r>
              <a:rPr lang="ru-RU" sz="2400" spc="-5" dirty="0">
                <a:latin typeface="Times New Roman"/>
                <a:cs typeface="Times New Roman"/>
              </a:rPr>
              <a:t> 32 КБ = МКМ МГЦВМ, применение в малогабаритных СУ.</a:t>
            </a:r>
            <a:endParaRPr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3775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МКМ «МГЦВМ» - четыре уровня, сборка чип-на-чип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E578F2-D1CA-4078-83F1-4D6261B0DF3C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5" name="а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7704" y="836712"/>
            <a:ext cx="5112568" cy="4922837"/>
          </a:xfrm>
        </p:spPr>
      </p:pic>
    </p:spTree>
    <p:extLst>
      <p:ext uri="{BB962C8B-B14F-4D97-AF65-F5344CB8AC3E}">
        <p14:creationId xmlns:p14="http://schemas.microsoft.com/office/powerpoint/2010/main" val="217024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МКМ «МГЦВМ» - четыре уровня, сборка чип-на-чип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E578F2-D1CA-4078-83F1-4D6261B0DF3C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31640" y="2132856"/>
            <a:ext cx="7128792" cy="30243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sergeevann\Desktop\2023\Презентации\Презентация 2023\Ролик выставка\Видеоролик МКМ МГЦВМ (0-00-33-0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39234"/>
            <a:ext cx="8344927" cy="469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827688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_презентация">
  <a:themeElements>
    <a:clrScheme name="1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Специальное оформление">
      <a:majorFont>
        <a:latin typeface="FreeSet"/>
        <a:ea typeface=""/>
        <a:cs typeface="Arial"/>
      </a:majorFont>
      <a:minorFont>
        <a:latin typeface="FreeSet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шаблон_презентация</Template>
  <TotalTime>18134</TotalTime>
  <Words>517</Words>
  <Application>Microsoft Office PowerPoint</Application>
  <PresentationFormat>Экран (4:3)</PresentationFormat>
  <Paragraphs>107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FreeSet</vt:lpstr>
      <vt:lpstr>FreeSetBookC</vt:lpstr>
      <vt:lpstr>Tahoma</vt:lpstr>
      <vt:lpstr>Times New Roman</vt:lpstr>
      <vt:lpstr>Wingdings</vt:lpstr>
      <vt:lpstr>шаблон_презентация</vt:lpstr>
      <vt:lpstr>Презентация PowerPoint</vt:lpstr>
      <vt:lpstr>     Импортонезависимость  ПЛИС-в-БМК</vt:lpstr>
      <vt:lpstr>Основные параметры БМК АО «Ангстрем»</vt:lpstr>
      <vt:lpstr>       Типовые маршруты проектирования</vt:lpstr>
      <vt:lpstr>           Семейство БМК 5522</vt:lpstr>
      <vt:lpstr>       Бескорпусное исполнение ПЗ БИС на БМК</vt:lpstr>
      <vt:lpstr>Многокристальные модули на основе БМК</vt:lpstr>
      <vt:lpstr>МКМ «МГЦВМ» - четыре уровня, сборка чип-на-чип </vt:lpstr>
      <vt:lpstr>МКМ «МГЦВМ» - четыре уровня, сборка чип-на-чип </vt:lpstr>
      <vt:lpstr>МКМ «МГЦВМ» - четыре уровня, сборка чип-на-чип </vt:lpstr>
      <vt:lpstr>МКМ «МГЦВМ» - четыре уровня, сборка чип-на-чип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ЛИДЕР РОССИЙСКОЙ МИКРОЭЛЕКТРОНИКИ</dc:title>
  <dc:creator>Клейн Станислав Викторович</dc:creator>
  <cp:lastModifiedBy>Анастасия Соловьева</cp:lastModifiedBy>
  <cp:revision>1338</cp:revision>
  <cp:lastPrinted>2023-04-09T17:27:12Z</cp:lastPrinted>
  <dcterms:created xsi:type="dcterms:W3CDTF">2016-01-11T09:39:30Z</dcterms:created>
  <dcterms:modified xsi:type="dcterms:W3CDTF">2023-08-30T11:01:38Z</dcterms:modified>
</cp:coreProperties>
</file>